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380" r:id="rId5"/>
    <p:sldId id="298" r:id="rId6"/>
    <p:sldId id="381" r:id="rId7"/>
    <p:sldId id="269" r:id="rId8"/>
    <p:sldId id="297" r:id="rId9"/>
    <p:sldId id="377" r:id="rId10"/>
    <p:sldId id="384" r:id="rId11"/>
    <p:sldId id="378" r:id="rId12"/>
    <p:sldId id="374" r:id="rId13"/>
    <p:sldId id="299" r:id="rId14"/>
    <p:sldId id="375" r:id="rId15"/>
    <p:sldId id="383" r:id="rId16"/>
    <p:sldId id="300" r:id="rId17"/>
    <p:sldId id="369" r:id="rId18"/>
    <p:sldId id="371" r:id="rId19"/>
    <p:sldId id="370" r:id="rId20"/>
    <p:sldId id="379" r:id="rId21"/>
    <p:sldId id="372" r:id="rId22"/>
    <p:sldId id="3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F3C"/>
    <a:srgbClr val="213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C95CB7-C2FC-46C2-8DE1-F9E6A597A46B}" v="13" dt="2025-06-06T06:30:17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78" d="100"/>
          <a:sy n="78" d="100"/>
        </p:scale>
        <p:origin x="120" y="480"/>
      </p:cViewPr>
      <p:guideLst/>
    </p:cSldViewPr>
  </p:slideViewPr>
  <p:outlineViewPr>
    <p:cViewPr>
      <p:scale>
        <a:sx n="33" d="100"/>
        <a:sy n="33" d="100"/>
      </p:scale>
      <p:origin x="0" y="-9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CD32F-811A-4737-BA0E-0E61D53E7D8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DF12042-18E7-40A0-8393-EEEF9F17511E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Short Term</a:t>
          </a:r>
        </a:p>
      </dgm:t>
    </dgm:pt>
    <dgm:pt modelId="{5AC06354-2AD3-4383-867E-42BA1BB76486}" type="parTrans" cxnId="{DA58498E-699B-4D87-87FE-881F15F7E6B9}">
      <dgm:prSet/>
      <dgm:spPr/>
      <dgm:t>
        <a:bodyPr/>
        <a:lstStyle/>
        <a:p>
          <a:endParaRPr lang="en-AU"/>
        </a:p>
      </dgm:t>
    </dgm:pt>
    <dgm:pt modelId="{3D40F941-3A11-4837-9F62-8D2DB3D865D9}" type="sibTrans" cxnId="{DA58498E-699B-4D87-87FE-881F15F7E6B9}">
      <dgm:prSet/>
      <dgm:spPr/>
      <dgm:t>
        <a:bodyPr/>
        <a:lstStyle/>
        <a:p>
          <a:endParaRPr lang="en-AU"/>
        </a:p>
      </dgm:t>
    </dgm:pt>
    <dgm:pt modelId="{A1A8662D-A7D9-4910-AB5A-1EAA76FFB486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Mid Term</a:t>
          </a:r>
        </a:p>
      </dgm:t>
    </dgm:pt>
    <dgm:pt modelId="{2898CD28-163A-4954-BC91-5BE797B16117}" type="parTrans" cxnId="{1682E1BD-5892-4691-9AAC-0C24AC02BA18}">
      <dgm:prSet/>
      <dgm:spPr/>
      <dgm:t>
        <a:bodyPr/>
        <a:lstStyle/>
        <a:p>
          <a:endParaRPr lang="en-AU"/>
        </a:p>
      </dgm:t>
    </dgm:pt>
    <dgm:pt modelId="{003AFD4E-E800-4D15-BF7A-A29DAEBCCCA5}" type="sibTrans" cxnId="{1682E1BD-5892-4691-9AAC-0C24AC02BA18}">
      <dgm:prSet/>
      <dgm:spPr/>
      <dgm:t>
        <a:bodyPr/>
        <a:lstStyle/>
        <a:p>
          <a:endParaRPr lang="en-AU"/>
        </a:p>
      </dgm:t>
    </dgm:pt>
    <dgm:pt modelId="{539EB526-B21F-4ED4-9B8E-B3AC57E40A3F}">
      <dgm:prSet phldrT="[Text]" custT="1"/>
      <dgm:spPr>
        <a:solidFill>
          <a:srgbClr val="213F9C"/>
        </a:solidFill>
      </dgm:spPr>
      <dgm:t>
        <a:bodyPr/>
        <a:lstStyle/>
        <a:p>
          <a:r>
            <a:rPr lang="en-AU" sz="2000" b="1" dirty="0">
              <a:latin typeface="Franklin Gothic Book" panose="020B0503020102020204" pitchFamily="34" charset="0"/>
            </a:rPr>
            <a:t>Longer</a:t>
          </a:r>
          <a:r>
            <a:rPr lang="en-AU" sz="2000" dirty="0">
              <a:latin typeface="Franklin Gothic Book" panose="020B0503020102020204" pitchFamily="34" charset="0"/>
            </a:rPr>
            <a:t> Term</a:t>
          </a:r>
        </a:p>
      </dgm:t>
    </dgm:pt>
    <dgm:pt modelId="{13868FB9-DCBC-418C-ACD1-14601DC1F6C4}" type="parTrans" cxnId="{4F8613A7-0A2A-459F-AEA2-959E8F34122C}">
      <dgm:prSet/>
      <dgm:spPr/>
      <dgm:t>
        <a:bodyPr/>
        <a:lstStyle/>
        <a:p>
          <a:endParaRPr lang="en-AU"/>
        </a:p>
      </dgm:t>
    </dgm:pt>
    <dgm:pt modelId="{42E06259-54F6-4457-B8D9-240431BA45D8}" type="sibTrans" cxnId="{4F8613A7-0A2A-459F-AEA2-959E8F34122C}">
      <dgm:prSet/>
      <dgm:spPr/>
      <dgm:t>
        <a:bodyPr/>
        <a:lstStyle/>
        <a:p>
          <a:endParaRPr lang="en-AU"/>
        </a:p>
      </dgm:t>
    </dgm:pt>
    <dgm:pt modelId="{6D5E7084-85F4-4DA7-AC84-3B5F7270D8CB}" type="pres">
      <dgm:prSet presAssocID="{BC9CD32F-811A-4737-BA0E-0E61D53E7D80}" presName="Name0" presStyleCnt="0">
        <dgm:presLayoutVars>
          <dgm:dir/>
          <dgm:animLvl val="lvl"/>
          <dgm:resizeHandles val="exact"/>
        </dgm:presLayoutVars>
      </dgm:prSet>
      <dgm:spPr/>
    </dgm:pt>
    <dgm:pt modelId="{CDC07558-AE67-4817-B2B4-3D2CA2C841F1}" type="pres">
      <dgm:prSet presAssocID="{FDF12042-18E7-40A0-8393-EEEF9F17511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DC39832-A955-4505-8EFC-82BAD1035492}" type="pres">
      <dgm:prSet presAssocID="{3D40F941-3A11-4837-9F62-8D2DB3D865D9}" presName="parTxOnlySpace" presStyleCnt="0"/>
      <dgm:spPr/>
    </dgm:pt>
    <dgm:pt modelId="{620F0BF3-2F9F-4C77-AFB1-2002DBDCEFB6}" type="pres">
      <dgm:prSet presAssocID="{A1A8662D-A7D9-4910-AB5A-1EAA76FFB48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672C0B-CECA-43C4-A438-D8E3B45BA923}" type="pres">
      <dgm:prSet presAssocID="{003AFD4E-E800-4D15-BF7A-A29DAEBCCCA5}" presName="parTxOnlySpace" presStyleCnt="0"/>
      <dgm:spPr/>
    </dgm:pt>
    <dgm:pt modelId="{FC6F7973-0510-453D-999D-004FB8A0D0AF}" type="pres">
      <dgm:prSet presAssocID="{539EB526-B21F-4ED4-9B8E-B3AC57E40A3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7A65514-4734-46AF-9CD2-AB29FEFB2CB9}" type="presOf" srcId="{539EB526-B21F-4ED4-9B8E-B3AC57E40A3F}" destId="{FC6F7973-0510-453D-999D-004FB8A0D0AF}" srcOrd="0" destOrd="0" presId="urn:microsoft.com/office/officeart/2005/8/layout/chevron1"/>
    <dgm:cxn modelId="{F398E526-ED42-4E40-9ADB-46AF708695B9}" type="presOf" srcId="{A1A8662D-A7D9-4910-AB5A-1EAA76FFB486}" destId="{620F0BF3-2F9F-4C77-AFB1-2002DBDCEFB6}" srcOrd="0" destOrd="0" presId="urn:microsoft.com/office/officeart/2005/8/layout/chevron1"/>
    <dgm:cxn modelId="{DA58498E-699B-4D87-87FE-881F15F7E6B9}" srcId="{BC9CD32F-811A-4737-BA0E-0E61D53E7D80}" destId="{FDF12042-18E7-40A0-8393-EEEF9F17511E}" srcOrd="0" destOrd="0" parTransId="{5AC06354-2AD3-4383-867E-42BA1BB76486}" sibTransId="{3D40F941-3A11-4837-9F62-8D2DB3D865D9}"/>
    <dgm:cxn modelId="{4F8613A7-0A2A-459F-AEA2-959E8F34122C}" srcId="{BC9CD32F-811A-4737-BA0E-0E61D53E7D80}" destId="{539EB526-B21F-4ED4-9B8E-B3AC57E40A3F}" srcOrd="2" destOrd="0" parTransId="{13868FB9-DCBC-418C-ACD1-14601DC1F6C4}" sibTransId="{42E06259-54F6-4457-B8D9-240431BA45D8}"/>
    <dgm:cxn modelId="{181869AD-57EC-4142-850B-51292B33596B}" type="presOf" srcId="{FDF12042-18E7-40A0-8393-EEEF9F17511E}" destId="{CDC07558-AE67-4817-B2B4-3D2CA2C841F1}" srcOrd="0" destOrd="0" presId="urn:microsoft.com/office/officeart/2005/8/layout/chevron1"/>
    <dgm:cxn modelId="{3B878FB3-4CBE-4B8C-9F70-EF9074359DB8}" type="presOf" srcId="{BC9CD32F-811A-4737-BA0E-0E61D53E7D80}" destId="{6D5E7084-85F4-4DA7-AC84-3B5F7270D8CB}" srcOrd="0" destOrd="0" presId="urn:microsoft.com/office/officeart/2005/8/layout/chevron1"/>
    <dgm:cxn modelId="{1682E1BD-5892-4691-9AAC-0C24AC02BA18}" srcId="{BC9CD32F-811A-4737-BA0E-0E61D53E7D80}" destId="{A1A8662D-A7D9-4910-AB5A-1EAA76FFB486}" srcOrd="1" destOrd="0" parTransId="{2898CD28-163A-4954-BC91-5BE797B16117}" sibTransId="{003AFD4E-E800-4D15-BF7A-A29DAEBCCCA5}"/>
    <dgm:cxn modelId="{A3F18D2A-B93A-47ED-9D76-FD3C7DAB20B9}" type="presParOf" srcId="{6D5E7084-85F4-4DA7-AC84-3B5F7270D8CB}" destId="{CDC07558-AE67-4817-B2B4-3D2CA2C841F1}" srcOrd="0" destOrd="0" presId="urn:microsoft.com/office/officeart/2005/8/layout/chevron1"/>
    <dgm:cxn modelId="{3F2C5DA8-8A61-4D85-B820-F316A1A8900C}" type="presParOf" srcId="{6D5E7084-85F4-4DA7-AC84-3B5F7270D8CB}" destId="{FDC39832-A955-4505-8EFC-82BAD1035492}" srcOrd="1" destOrd="0" presId="urn:microsoft.com/office/officeart/2005/8/layout/chevron1"/>
    <dgm:cxn modelId="{1E851516-18E7-492E-ADF7-11ECE1BE5A60}" type="presParOf" srcId="{6D5E7084-85F4-4DA7-AC84-3B5F7270D8CB}" destId="{620F0BF3-2F9F-4C77-AFB1-2002DBDCEFB6}" srcOrd="2" destOrd="0" presId="urn:microsoft.com/office/officeart/2005/8/layout/chevron1"/>
    <dgm:cxn modelId="{A873DDCF-5A61-4AEF-ACC4-19614B94A395}" type="presParOf" srcId="{6D5E7084-85F4-4DA7-AC84-3B5F7270D8CB}" destId="{5D672C0B-CECA-43C4-A438-D8E3B45BA923}" srcOrd="3" destOrd="0" presId="urn:microsoft.com/office/officeart/2005/8/layout/chevron1"/>
    <dgm:cxn modelId="{EE841E14-D24F-41C1-9399-D09B3EDE19D6}" type="presParOf" srcId="{6D5E7084-85F4-4DA7-AC84-3B5F7270D8CB}" destId="{FC6F7973-0510-453D-999D-004FB8A0D0A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07558-AE67-4817-B2B4-3D2CA2C841F1}">
      <dsp:nvSpPr>
        <dsp:cNvPr id="0" name=""/>
        <dsp:cNvSpPr/>
      </dsp:nvSpPr>
      <dsp:spPr>
        <a:xfrm>
          <a:off x="2381" y="0"/>
          <a:ext cx="2901156" cy="57349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Short Term</a:t>
          </a:r>
        </a:p>
      </dsp:txBody>
      <dsp:txXfrm>
        <a:off x="289130" y="0"/>
        <a:ext cx="2327658" cy="573498"/>
      </dsp:txXfrm>
    </dsp:sp>
    <dsp:sp modelId="{620F0BF3-2F9F-4C77-AFB1-2002DBDCEFB6}">
      <dsp:nvSpPr>
        <dsp:cNvPr id="0" name=""/>
        <dsp:cNvSpPr/>
      </dsp:nvSpPr>
      <dsp:spPr>
        <a:xfrm>
          <a:off x="2613421" y="0"/>
          <a:ext cx="2901156" cy="57349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Mid Term</a:t>
          </a:r>
        </a:p>
      </dsp:txBody>
      <dsp:txXfrm>
        <a:off x="2900170" y="0"/>
        <a:ext cx="2327658" cy="573498"/>
      </dsp:txXfrm>
    </dsp:sp>
    <dsp:sp modelId="{FC6F7973-0510-453D-999D-004FB8A0D0AF}">
      <dsp:nvSpPr>
        <dsp:cNvPr id="0" name=""/>
        <dsp:cNvSpPr/>
      </dsp:nvSpPr>
      <dsp:spPr>
        <a:xfrm>
          <a:off x="5224462" y="0"/>
          <a:ext cx="2901156" cy="573498"/>
        </a:xfrm>
        <a:prstGeom prst="chevron">
          <a:avLst/>
        </a:prstGeom>
        <a:solidFill>
          <a:srgbClr val="213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b="1" kern="1200" dirty="0">
              <a:latin typeface="Franklin Gothic Book" panose="020B0503020102020204" pitchFamily="34" charset="0"/>
            </a:rPr>
            <a:t>Longer</a:t>
          </a:r>
          <a:r>
            <a:rPr lang="en-AU" sz="2000" kern="1200" dirty="0">
              <a:latin typeface="Franklin Gothic Book" panose="020B0503020102020204" pitchFamily="34" charset="0"/>
            </a:rPr>
            <a:t> Term</a:t>
          </a:r>
        </a:p>
      </dsp:txBody>
      <dsp:txXfrm>
        <a:off x="5511211" y="0"/>
        <a:ext cx="2327658" cy="57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3EC6E-9694-5146-965E-59DC16DB3AF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0413-F8B0-F143-904C-B24B0181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F268-6116-4E20-A802-8050BF369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CDE70-608D-487E-BF74-3B7191E09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E657-BE6F-4E13-9BD2-ACD545F8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F585-F93A-40A5-9EBC-064A9D5D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606B9-6BA4-405E-B5D3-52FE3BAA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6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246F-2765-4163-ACB8-607576D4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B4734-C8E3-47E6-8E43-AE51CB52F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49E3C-4CD6-4D2C-9729-257180058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F524B-1FD9-4588-A99E-5B07CFAD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C7B9-9D81-4BB4-90BE-75174CEF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3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F29CF-8C31-48D6-AEA3-D263A1A8E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7008F0-8374-4A5A-8746-49CAFCDD0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89178-7D7A-4BCA-9F4C-A1935A70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4E2B8-E79A-4574-86C3-B77B0892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36E5D-EBA9-47B7-853C-F6FE8821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73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DB11-0606-4965-AE11-CFC4E9B5D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B8CE-0AA2-47D8-8847-A8028D0BD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758D-4F20-4C09-BC89-569A362E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8AB3B-BACA-491C-92E0-8B1E1A8F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62B9-AE22-4225-875B-8E2D5CD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3CAC-A934-44B5-B298-BB953760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AE838-F76D-4FA3-B29E-E8717DC5F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E7FBC-24B7-4113-958B-B453F938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9739-9C8F-4063-B57B-9F3E5F9C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38C8-87C8-4D11-9AAB-5AB6CF36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C1EE-92B4-4936-979F-FF31B7FE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F21-112B-43ED-886D-DFA7061FE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4B0CD2-3169-4F17-8A3A-69FEFEBFA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5DDDF-19FB-4003-99BD-F1146D4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91DE1-B7CE-49F8-9B8F-D77391A9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CA185-1DE5-46B4-9F9F-8B1CF17E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3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DBA5-258F-438F-8B7A-94134F0F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7C719-CD3F-4220-8999-9A095DF4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102EB-6C33-4CD6-A1ED-4AF8630A2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38AE3-E31A-4C7A-A9A9-466654F4E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606F4-823A-457A-9399-83E032F71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4D3C9-EFEE-4329-A7BA-79957480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3AF10-DDC4-4832-9057-5E7FE0114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B996D-D435-4ABB-AE27-DF2971D1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1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81EE-3251-47B8-9D4F-51149510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01714-C43F-45B9-92B7-0DB97A9F1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0E6A0-1892-49E1-AD67-A2097505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93ECB-C657-4310-AFB1-F1B9D00A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AF657-5DB9-49C3-88AF-D5009D20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4D2E7-C99F-4430-9DBD-B6AD6886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2DB9-18C7-4FF5-9502-231ADF65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3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369A-D557-4522-BAB0-05C29D009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E062B-402B-4781-9A7B-6DD78D794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FBBA4-0569-4BE1-AB0A-3D1FB3CFB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48DE6-98DD-4B8A-8C7C-F5613AA1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C43F7-F240-4930-AF9C-FC09B909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6E836-D991-4171-952F-13411BB8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8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887A-D553-4CB0-A4DC-CD96388A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0EAF61-7F72-4B2E-8DB1-FE03C8177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2751C-E025-4A8E-B646-9D08A5FA1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81154-214F-4DAD-9659-A52CD398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0C39A-107A-40E1-B27B-F2832BFD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BA7C8-68CD-4D7F-940F-0B5E81C8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8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697F7-454B-4BC2-9929-1118283C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D321-3FB7-4265-8EC9-EB16FBB0B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38B72-E229-447E-8D63-52A8D8BF2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A8103-58C2-4D9B-A014-50B8A8D63021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428D9-3E3E-4B73-85FE-41AE8B178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CA0C1-A9E9-4AAA-80A0-62496B9B3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BD3-DDD7-4780-A7C1-8E5943D07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6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paul.flatau@uwa.edu.au" TargetMode="External"/><Relationship Id="rId7" Type="http://schemas.openxmlformats.org/officeDocument/2006/relationships/image" Target="../media/image7.png"/><Relationship Id="rId2" Type="http://schemas.openxmlformats.org/officeDocument/2006/relationships/hyperlink" Target="mailto:david.gilchrist@uwa.edu.a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uwa.edu.au/schools/research/UWA-Centre-for-Social-Impact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uwa.edu.au/schools/Research/Centre-for-Public-Value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8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9705A2-5A92-6F54-8C88-EB01ACAE8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28"/>
          <a:stretch/>
        </p:blipFill>
        <p:spPr>
          <a:xfrm>
            <a:off x="0" y="3015100"/>
            <a:ext cx="12192000" cy="38428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8B7E7E-5F44-4450-8C29-84BE64001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065" y="2604033"/>
            <a:ext cx="11777869" cy="2753057"/>
          </a:xfrm>
        </p:spPr>
        <p:txBody>
          <a:bodyPr>
            <a:normAutofit fontScale="90000"/>
          </a:bodyPr>
          <a:lstStyle/>
          <a:p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HUMAN SERVICES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COSTING &amp; PRICING 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PACKAGE</a:t>
            </a: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AU" sz="4400" b="1" i="0" u="none" strike="noStrike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Video 2: Costing &amp; Pricing Governance</a:t>
            </a:r>
            <a:endParaRPr lang="en-GB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6463D6-7FE1-421E-BFF1-D6FEF6AD7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1065" y="5510151"/>
            <a:ext cx="5150265" cy="75329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Director, UWA Centre for Public Value 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 descr="Logos for Centre For Public Value UWA, Centre for Social Impact, and University of Western Australia">
            <a:extLst>
              <a:ext uri="{FF2B5EF4-FFF2-40B4-BE49-F238E27FC236}">
                <a16:creationId xmlns:a16="http://schemas.microsoft.com/office/drawing/2014/main" id="{A13BFC1B-3506-292C-FFA1-70BF5856C6CB}"/>
              </a:ext>
            </a:extLst>
          </p:cNvPr>
          <p:cNvGrpSpPr/>
          <p:nvPr/>
        </p:nvGrpSpPr>
        <p:grpSpPr>
          <a:xfrm>
            <a:off x="1039679" y="253587"/>
            <a:ext cx="7321071" cy="1483385"/>
            <a:chOff x="0" y="0"/>
            <a:chExt cx="3977296" cy="80581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39343C2-FB57-BF2D-AB2D-C40B8A37FD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5"/>
            <a:stretch/>
          </p:blipFill>
          <p:spPr>
            <a:xfrm>
              <a:off x="1645578" y="635"/>
              <a:ext cx="2331718" cy="80518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3DD13EF-CAD8-80D0-F861-4AF99322AA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92" r="17916"/>
            <a:stretch/>
          </p:blipFill>
          <p:spPr bwMode="auto">
            <a:xfrm>
              <a:off x="0" y="0"/>
              <a:ext cx="1250412" cy="8058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163D36-F202-AC95-3B5E-35FB6C8D28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01" r="23167"/>
            <a:stretch/>
          </p:blipFill>
          <p:spPr>
            <a:xfrm>
              <a:off x="1250412" y="0"/>
              <a:ext cx="395167" cy="805180"/>
            </a:xfrm>
            <a:prstGeom prst="rect">
              <a:avLst/>
            </a:prstGeom>
          </p:spPr>
        </p:pic>
      </p:grpSp>
      <p:pic>
        <p:nvPicPr>
          <p:cNvPr id="9" name="Picture 8" descr="Logo for ACT Government">
            <a:extLst>
              <a:ext uri="{FF2B5EF4-FFF2-40B4-BE49-F238E27FC236}">
                <a16:creationId xmlns:a16="http://schemas.microsoft.com/office/drawing/2014/main" id="{7E261793-0792-A8EE-35AE-3E699CDCF8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67" y="452816"/>
            <a:ext cx="2118190" cy="10849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2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341051" cy="3501902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When embarking on a costing and pricing exercise, we want to be as accurate as possible. However, accuracy comes at a cost and so the Cost – Benefit Consideration needs to be thought about.</a:t>
            </a:r>
          </a:p>
          <a:p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That is, will the cost in time and money be outweighed by the value of the information developed?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557AE8C-3B03-B12A-FDD0-0B83E0E36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8219BD7-30A2-BC8D-3951-7C59292F0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D05BC72-1212-0E5D-2734-9D5DE6212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AEC52B2-E548-92AE-00AD-7A3B0E6A97E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4B79448D-8840-A30B-8992-FE7C0EE8A7E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BFAFB66B-FE57-5DBC-F28E-255AB6A69E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01265DA5-2D62-76D9-7502-2C169DEDE2E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369B5E0E-38D4-D0C8-EFA6-D3B182DEF88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E9FA1C9-9C2F-4255-E4B1-F24ADA10D55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E3195B3-F68C-8F59-CF8B-E6164487DBD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8F38926-EABB-8967-C30B-FAC4BF74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Cost/Benefit Considerations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A724F8-140A-5880-080B-1E025B5B74E3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22</a:t>
            </a:r>
          </a:p>
        </p:txBody>
      </p:sp>
    </p:spTree>
    <p:extLst>
      <p:ext uri="{BB962C8B-B14F-4D97-AF65-F5344CB8AC3E}">
        <p14:creationId xmlns:p14="http://schemas.microsoft.com/office/powerpoint/2010/main" val="182169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2642"/>
            <a:ext cx="5588237" cy="282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Rewards: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Increased understanding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Better communication within organisation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Better decision Making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Better risk analysis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Better mission focus</a:t>
            </a:r>
            <a:endParaRPr lang="en-US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7B51EA26-9B53-4A09-EA95-AB1508C0B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41112" y="2575256"/>
            <a:ext cx="477174" cy="2052755"/>
          </a:xfrm>
          <a:prstGeom prst="rightBrace">
            <a:avLst/>
          </a:prstGeom>
          <a:ln w="28575">
            <a:solidFill>
              <a:srgbClr val="213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DFD85D-4BB7-5D08-9B00-1F7F690727B4}"/>
              </a:ext>
            </a:extLst>
          </p:cNvPr>
          <p:cNvSpPr/>
          <p:nvPr/>
        </p:nvSpPr>
        <p:spPr>
          <a:xfrm>
            <a:off x="8410852" y="2868208"/>
            <a:ext cx="1733006" cy="1466850"/>
          </a:xfrm>
          <a:prstGeom prst="rect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latin typeface="Franklin Gothic Book" panose="020B0503020102020204" pitchFamily="34" charset="0"/>
              </a:rPr>
              <a:t>Greater Sustainability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1C10671-8C94-AD77-C5A0-F8387F4DC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8989C2-4CCB-02D4-0674-37EA2B29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4272C41-5513-3CD0-DC96-C93FEF9ED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861320-286D-4B09-92D3-F8C220982682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3ACA16A-C6AC-A2D0-BD49-7C8EE0ACD29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C7542EE-3E70-13EA-3922-4ECEDE8F37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B9C0E38-5B29-9735-B7D1-EA290EC896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AE92323E-4D1E-E961-354E-B35A8D1B90A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59A925FB-5CC1-2078-EA7E-D65DFF14FD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1F81232-A1FF-6146-432E-657AA7612B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4E3F2CC8-37E0-9313-B4F5-DBDE8E83827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Rewards of Costing &amp; Pricing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77CCE7-1742-CD72-6EEF-9366BAC223E1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22</a:t>
            </a:r>
          </a:p>
        </p:txBody>
      </p:sp>
      <p:sp>
        <p:nvSpPr>
          <p:cNvPr id="23" name="Arrow: Right 22" descr="Arrow pointing to &quot;Greater Sustainability&quot; text box">
            <a:extLst>
              <a:ext uri="{FF2B5EF4-FFF2-40B4-BE49-F238E27FC236}">
                <a16:creationId xmlns:a16="http://schemas.microsoft.com/office/drawing/2014/main" id="{3455C657-9C57-E832-EBB5-5B7508AD0480}"/>
              </a:ext>
            </a:extLst>
          </p:cNvPr>
          <p:cNvSpPr/>
          <p:nvPr/>
        </p:nvSpPr>
        <p:spPr>
          <a:xfrm>
            <a:off x="7033189" y="3345259"/>
            <a:ext cx="666572" cy="512748"/>
          </a:xfrm>
          <a:prstGeom prst="rightArrow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438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2642"/>
            <a:ext cx="5588237" cy="282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Risks: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Based on history BUT a prediction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Activity expectations unfounded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Activity timing mis-predicted</a:t>
            </a:r>
          </a:p>
          <a:p>
            <a:pPr lvl="1"/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Environmental effects impact outcomes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7B51EA26-9B53-4A09-EA95-AB1508C0B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41112" y="2575256"/>
            <a:ext cx="477174" cy="2052755"/>
          </a:xfrm>
          <a:prstGeom prst="rightBrace">
            <a:avLst/>
          </a:prstGeom>
          <a:ln w="28575">
            <a:solidFill>
              <a:srgbClr val="213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DFD85D-4BB7-5D08-9B00-1F7F690727B4}"/>
              </a:ext>
            </a:extLst>
          </p:cNvPr>
          <p:cNvSpPr/>
          <p:nvPr/>
        </p:nvSpPr>
        <p:spPr>
          <a:xfrm>
            <a:off x="8410852" y="2868208"/>
            <a:ext cx="1733006" cy="1466850"/>
          </a:xfrm>
          <a:prstGeom prst="rect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latin typeface="Franklin Gothic Book" panose="020B0503020102020204" pitchFamily="34" charset="0"/>
              </a:rPr>
              <a:t>Timely Reporting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1C10671-8C94-AD77-C5A0-F8387F4DC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08989C2-4CCB-02D4-0674-37EA2B29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4272C41-5513-3CD0-DC96-C93FEF9ED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861320-286D-4B09-92D3-F8C220982682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3ACA16A-C6AC-A2D0-BD49-7C8EE0ACD29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C7542EE-3E70-13EA-3922-4ECEDE8F37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B9C0E38-5B29-9735-B7D1-EA290EC896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AE92323E-4D1E-E961-354E-B35A8D1B90A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59A925FB-5CC1-2078-EA7E-D65DFF14FD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1F81232-A1FF-6146-432E-657AA7612B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4E3F2CC8-37E0-9313-B4F5-DBDE8E83827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Risks of Costing &amp; Pricing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77CCE7-1742-CD72-6EEF-9366BAC223E1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23</a:t>
            </a:r>
          </a:p>
        </p:txBody>
      </p:sp>
      <p:sp>
        <p:nvSpPr>
          <p:cNvPr id="23" name="Arrow: Right 22" descr="Arrow pointing to &quot;Timely Reporting&quot; text box">
            <a:extLst>
              <a:ext uri="{FF2B5EF4-FFF2-40B4-BE49-F238E27FC236}">
                <a16:creationId xmlns:a16="http://schemas.microsoft.com/office/drawing/2014/main" id="{3455C657-9C57-E832-EBB5-5B7508AD0480}"/>
              </a:ext>
            </a:extLst>
          </p:cNvPr>
          <p:cNvSpPr/>
          <p:nvPr/>
        </p:nvSpPr>
        <p:spPr>
          <a:xfrm>
            <a:off x="7033189" y="3345259"/>
            <a:ext cx="666572" cy="512748"/>
          </a:xfrm>
          <a:prstGeom prst="rightArrow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699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9809859" cy="350190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All of these ideas are only applicable within the Relevant Range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As activity volume changes, it may be that both variable and fixed costs also change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Economies and Diseconomies of Scale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0000"/>
              </a:solidFill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Tactical &amp; Strategic Accounting Decision Making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F9CF382-CAF4-A6FF-1D94-787C03463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CC703A8-1EAF-9841-B48C-68BC5DF26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FC2FB38-E515-6DE0-F073-2562B8205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9D4EC5A-D314-7D44-92C6-43DBD1240E52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780028A-D95C-61FD-64BB-EC86DC6CA99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3D197E0-4937-6217-E4B3-E0D5C0898C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402B07FF-163C-A446-0376-75CF186112F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B1B612A-70E9-1F7D-5352-E9465D54EC3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E6B1F91D-4F8B-C558-4206-CA739C815C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27A17F4-53CF-CEE5-DBAA-A48A77FA3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4E3F2CC8-37E0-9313-B4F5-DBDE8E83827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Relevant Range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77CCE7-1742-CD72-6EEF-9366BAC223E1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43</a:t>
            </a:r>
          </a:p>
        </p:txBody>
      </p:sp>
    </p:spTree>
    <p:extLst>
      <p:ext uri="{BB962C8B-B14F-4D97-AF65-F5344CB8AC3E}">
        <p14:creationId xmlns:p14="http://schemas.microsoft.com/office/powerpoint/2010/main" val="421768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0751542-4998-5C85-87D8-579C30280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96AC225-BD48-3399-F7D1-169AFD8C8C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1F25EEB-23BD-EB4D-843A-A05643F8B1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7F98D70-1D8B-1AAC-930B-93801DBA4B4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F2F92CD9-EC1D-28A8-6555-32182BDA17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E39BF53-EE42-8874-6F31-4C24692991F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2C8C043D-A11A-036F-956E-476C886846F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88245CEE-2E72-EC84-E255-BE38DAFF08C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79531B8D-3344-E173-2E71-6EFD3DA17E9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129D4BB-D88C-2A77-F9E0-03C72B0F0D5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1D2447BE-976B-B189-AC0E-7B94DE377C5D}"/>
              </a:ext>
            </a:extLst>
          </p:cNvPr>
          <p:cNvSpPr txBox="1"/>
          <p:nvPr/>
        </p:nvSpPr>
        <p:spPr>
          <a:xfrm>
            <a:off x="802719" y="2060020"/>
            <a:ext cx="35637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</a:rPr>
              <a:t>Increased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</a:rPr>
              <a:t>Increased rent/leasing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</a:rPr>
              <a:t>Increased staffing ratios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Franklin Gothic Book" panose="020B0503020102020204" pitchFamily="34" charset="0"/>
              </a:rPr>
              <a:t>More motor vehicles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555C3B-A310-9202-2CEF-D79163B46DEB}"/>
              </a:ext>
            </a:extLst>
          </p:cNvPr>
          <p:cNvSpPr txBox="1"/>
          <p:nvPr/>
        </p:nvSpPr>
        <p:spPr>
          <a:xfrm>
            <a:off x="802719" y="1690688"/>
            <a:ext cx="35965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One more client might require…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7DCBB65-6382-E1B6-1A5D-F4E324CD433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Relevant Range (cont.)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8515F5-925A-9870-94BA-281FA3811820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8</a:t>
            </a:r>
          </a:p>
        </p:txBody>
      </p:sp>
      <p:grpSp>
        <p:nvGrpSpPr>
          <p:cNvPr id="22" name="Group 4" descr="Fixed costs table">
            <a:extLst>
              <a:ext uri="{FF2B5EF4-FFF2-40B4-BE49-F238E27FC236}">
                <a16:creationId xmlns:a16="http://schemas.microsoft.com/office/drawing/2014/main" id="{5B5D1DCF-02B1-CF63-B55D-494C8418AF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4762" y="1598108"/>
            <a:ext cx="7451726" cy="4117975"/>
            <a:chOff x="2831" y="875"/>
            <a:chExt cx="4694" cy="2594"/>
          </a:xfrm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DDD40908-6955-0B62-CDAD-0F30251C5B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24" y="1156"/>
              <a:ext cx="4501" cy="2073"/>
            </a:xfrm>
            <a:custGeom>
              <a:avLst/>
              <a:gdLst>
                <a:gd name="T0" fmla="*/ 138 w 4488"/>
                <a:gd name="T1" fmla="*/ 1555 h 2073"/>
                <a:gd name="T2" fmla="*/ 0 w 4488"/>
                <a:gd name="T3" fmla="*/ 2073 h 2073"/>
                <a:gd name="T4" fmla="*/ 339 w 4488"/>
                <a:gd name="T5" fmla="*/ 1555 h 2073"/>
                <a:gd name="T6" fmla="*/ 472 w 4488"/>
                <a:gd name="T7" fmla="*/ 2073 h 2073"/>
                <a:gd name="T8" fmla="*/ 339 w 4488"/>
                <a:gd name="T9" fmla="*/ 1555 h 2073"/>
                <a:gd name="T10" fmla="*/ 805 w 4488"/>
                <a:gd name="T11" fmla="*/ 1555 h 2073"/>
                <a:gd name="T12" fmla="*/ 673 w 4488"/>
                <a:gd name="T13" fmla="*/ 2073 h 2073"/>
                <a:gd name="T14" fmla="*/ 1007 w 4488"/>
                <a:gd name="T15" fmla="*/ 1555 h 2073"/>
                <a:gd name="T16" fmla="*/ 1139 w 4488"/>
                <a:gd name="T17" fmla="*/ 2073 h 2073"/>
                <a:gd name="T18" fmla="*/ 1007 w 4488"/>
                <a:gd name="T19" fmla="*/ 1555 h 2073"/>
                <a:gd name="T20" fmla="*/ 1473 w 4488"/>
                <a:gd name="T21" fmla="*/ 1555 h 2073"/>
                <a:gd name="T22" fmla="*/ 1341 w 4488"/>
                <a:gd name="T23" fmla="*/ 2073 h 2073"/>
                <a:gd name="T24" fmla="*/ 1674 w 4488"/>
                <a:gd name="T25" fmla="*/ 1037 h 2073"/>
                <a:gd name="T26" fmla="*/ 1812 w 4488"/>
                <a:gd name="T27" fmla="*/ 2073 h 2073"/>
                <a:gd name="T28" fmla="*/ 1674 w 4488"/>
                <a:gd name="T29" fmla="*/ 1037 h 2073"/>
                <a:gd name="T30" fmla="*/ 2146 w 4488"/>
                <a:gd name="T31" fmla="*/ 1037 h 2073"/>
                <a:gd name="T32" fmla="*/ 2008 w 4488"/>
                <a:gd name="T33" fmla="*/ 2073 h 2073"/>
                <a:gd name="T34" fmla="*/ 2347 w 4488"/>
                <a:gd name="T35" fmla="*/ 1037 h 2073"/>
                <a:gd name="T36" fmla="*/ 2480 w 4488"/>
                <a:gd name="T37" fmla="*/ 2073 h 2073"/>
                <a:gd name="T38" fmla="*/ 2347 w 4488"/>
                <a:gd name="T39" fmla="*/ 1037 h 2073"/>
                <a:gd name="T40" fmla="*/ 2813 w 4488"/>
                <a:gd name="T41" fmla="*/ 1037 h 2073"/>
                <a:gd name="T42" fmla="*/ 2681 w 4488"/>
                <a:gd name="T43" fmla="*/ 2073 h 2073"/>
                <a:gd name="T44" fmla="*/ 3015 w 4488"/>
                <a:gd name="T45" fmla="*/ 519 h 2073"/>
                <a:gd name="T46" fmla="*/ 3147 w 4488"/>
                <a:gd name="T47" fmla="*/ 2073 h 2073"/>
                <a:gd name="T48" fmla="*/ 3015 w 4488"/>
                <a:gd name="T49" fmla="*/ 519 h 2073"/>
                <a:gd name="T50" fmla="*/ 3481 w 4488"/>
                <a:gd name="T51" fmla="*/ 519 h 2073"/>
                <a:gd name="T52" fmla="*/ 3348 w 4488"/>
                <a:gd name="T53" fmla="*/ 2073 h 2073"/>
                <a:gd name="T54" fmla="*/ 3682 w 4488"/>
                <a:gd name="T55" fmla="*/ 519 h 2073"/>
                <a:gd name="T56" fmla="*/ 3820 w 4488"/>
                <a:gd name="T57" fmla="*/ 2073 h 2073"/>
                <a:gd name="T58" fmla="*/ 3682 w 4488"/>
                <a:gd name="T59" fmla="*/ 519 h 2073"/>
                <a:gd name="T60" fmla="*/ 4154 w 4488"/>
                <a:gd name="T61" fmla="*/ 519 h 2073"/>
                <a:gd name="T62" fmla="*/ 4021 w 4488"/>
                <a:gd name="T63" fmla="*/ 2073 h 2073"/>
                <a:gd name="T64" fmla="*/ 4355 w 4488"/>
                <a:gd name="T65" fmla="*/ 0 h 2073"/>
                <a:gd name="T66" fmla="*/ 4488 w 4488"/>
                <a:gd name="T67" fmla="*/ 2073 h 2073"/>
                <a:gd name="T68" fmla="*/ 4355 w 4488"/>
                <a:gd name="T69" fmla="*/ 0 h 2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88" h="2073">
                  <a:moveTo>
                    <a:pt x="0" y="1555"/>
                  </a:moveTo>
                  <a:lnTo>
                    <a:pt x="138" y="1555"/>
                  </a:lnTo>
                  <a:lnTo>
                    <a:pt x="138" y="2073"/>
                  </a:lnTo>
                  <a:lnTo>
                    <a:pt x="0" y="2073"/>
                  </a:lnTo>
                  <a:lnTo>
                    <a:pt x="0" y="1555"/>
                  </a:lnTo>
                  <a:close/>
                  <a:moveTo>
                    <a:pt x="339" y="1555"/>
                  </a:moveTo>
                  <a:lnTo>
                    <a:pt x="472" y="1555"/>
                  </a:lnTo>
                  <a:lnTo>
                    <a:pt x="472" y="2073"/>
                  </a:lnTo>
                  <a:lnTo>
                    <a:pt x="339" y="2073"/>
                  </a:lnTo>
                  <a:lnTo>
                    <a:pt x="339" y="1555"/>
                  </a:lnTo>
                  <a:close/>
                  <a:moveTo>
                    <a:pt x="673" y="1555"/>
                  </a:moveTo>
                  <a:lnTo>
                    <a:pt x="805" y="1555"/>
                  </a:lnTo>
                  <a:lnTo>
                    <a:pt x="805" y="2073"/>
                  </a:lnTo>
                  <a:lnTo>
                    <a:pt x="673" y="2073"/>
                  </a:lnTo>
                  <a:lnTo>
                    <a:pt x="673" y="1555"/>
                  </a:lnTo>
                  <a:close/>
                  <a:moveTo>
                    <a:pt x="1007" y="1555"/>
                  </a:moveTo>
                  <a:lnTo>
                    <a:pt x="1139" y="1555"/>
                  </a:lnTo>
                  <a:lnTo>
                    <a:pt x="1139" y="2073"/>
                  </a:lnTo>
                  <a:lnTo>
                    <a:pt x="1007" y="2073"/>
                  </a:lnTo>
                  <a:lnTo>
                    <a:pt x="1007" y="1555"/>
                  </a:lnTo>
                  <a:close/>
                  <a:moveTo>
                    <a:pt x="1341" y="1555"/>
                  </a:moveTo>
                  <a:lnTo>
                    <a:pt x="1473" y="1555"/>
                  </a:lnTo>
                  <a:lnTo>
                    <a:pt x="1473" y="2073"/>
                  </a:lnTo>
                  <a:lnTo>
                    <a:pt x="1341" y="2073"/>
                  </a:lnTo>
                  <a:lnTo>
                    <a:pt x="1341" y="1555"/>
                  </a:lnTo>
                  <a:close/>
                  <a:moveTo>
                    <a:pt x="1674" y="1037"/>
                  </a:moveTo>
                  <a:lnTo>
                    <a:pt x="1812" y="1037"/>
                  </a:lnTo>
                  <a:lnTo>
                    <a:pt x="1812" y="2073"/>
                  </a:lnTo>
                  <a:lnTo>
                    <a:pt x="1674" y="2073"/>
                  </a:lnTo>
                  <a:lnTo>
                    <a:pt x="1674" y="1037"/>
                  </a:lnTo>
                  <a:close/>
                  <a:moveTo>
                    <a:pt x="2008" y="1037"/>
                  </a:moveTo>
                  <a:lnTo>
                    <a:pt x="2146" y="1037"/>
                  </a:lnTo>
                  <a:lnTo>
                    <a:pt x="2146" y="2073"/>
                  </a:lnTo>
                  <a:lnTo>
                    <a:pt x="2008" y="2073"/>
                  </a:lnTo>
                  <a:lnTo>
                    <a:pt x="2008" y="1037"/>
                  </a:lnTo>
                  <a:close/>
                  <a:moveTo>
                    <a:pt x="2347" y="1037"/>
                  </a:moveTo>
                  <a:lnTo>
                    <a:pt x="2480" y="1037"/>
                  </a:lnTo>
                  <a:lnTo>
                    <a:pt x="2480" y="2073"/>
                  </a:lnTo>
                  <a:lnTo>
                    <a:pt x="2347" y="2073"/>
                  </a:lnTo>
                  <a:lnTo>
                    <a:pt x="2347" y="1037"/>
                  </a:lnTo>
                  <a:close/>
                  <a:moveTo>
                    <a:pt x="2681" y="1037"/>
                  </a:moveTo>
                  <a:lnTo>
                    <a:pt x="2813" y="1037"/>
                  </a:lnTo>
                  <a:lnTo>
                    <a:pt x="2813" y="2073"/>
                  </a:lnTo>
                  <a:lnTo>
                    <a:pt x="2681" y="2073"/>
                  </a:lnTo>
                  <a:lnTo>
                    <a:pt x="2681" y="1037"/>
                  </a:lnTo>
                  <a:close/>
                  <a:moveTo>
                    <a:pt x="3015" y="519"/>
                  </a:moveTo>
                  <a:lnTo>
                    <a:pt x="3147" y="519"/>
                  </a:lnTo>
                  <a:lnTo>
                    <a:pt x="3147" y="2073"/>
                  </a:lnTo>
                  <a:lnTo>
                    <a:pt x="3015" y="2073"/>
                  </a:lnTo>
                  <a:lnTo>
                    <a:pt x="3015" y="519"/>
                  </a:lnTo>
                  <a:close/>
                  <a:moveTo>
                    <a:pt x="3348" y="519"/>
                  </a:moveTo>
                  <a:lnTo>
                    <a:pt x="3481" y="519"/>
                  </a:lnTo>
                  <a:lnTo>
                    <a:pt x="3481" y="2073"/>
                  </a:lnTo>
                  <a:lnTo>
                    <a:pt x="3348" y="2073"/>
                  </a:lnTo>
                  <a:lnTo>
                    <a:pt x="3348" y="519"/>
                  </a:lnTo>
                  <a:close/>
                  <a:moveTo>
                    <a:pt x="3682" y="519"/>
                  </a:moveTo>
                  <a:lnTo>
                    <a:pt x="3820" y="519"/>
                  </a:lnTo>
                  <a:lnTo>
                    <a:pt x="3820" y="2073"/>
                  </a:lnTo>
                  <a:lnTo>
                    <a:pt x="3682" y="2073"/>
                  </a:lnTo>
                  <a:lnTo>
                    <a:pt x="3682" y="519"/>
                  </a:lnTo>
                  <a:close/>
                  <a:moveTo>
                    <a:pt x="4021" y="519"/>
                  </a:moveTo>
                  <a:lnTo>
                    <a:pt x="4154" y="519"/>
                  </a:lnTo>
                  <a:lnTo>
                    <a:pt x="4154" y="2073"/>
                  </a:lnTo>
                  <a:lnTo>
                    <a:pt x="4021" y="2073"/>
                  </a:lnTo>
                  <a:lnTo>
                    <a:pt x="4021" y="519"/>
                  </a:lnTo>
                  <a:close/>
                  <a:moveTo>
                    <a:pt x="4355" y="0"/>
                  </a:moveTo>
                  <a:lnTo>
                    <a:pt x="4488" y="0"/>
                  </a:lnTo>
                  <a:lnTo>
                    <a:pt x="4488" y="2073"/>
                  </a:lnTo>
                  <a:lnTo>
                    <a:pt x="4355" y="2073"/>
                  </a:lnTo>
                  <a:lnTo>
                    <a:pt x="4355" y="0"/>
                  </a:lnTo>
                  <a:close/>
                </a:path>
              </a:pathLst>
            </a:custGeom>
            <a:solidFill>
              <a:srgbClr val="213F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Rectangle 6">
              <a:extLst>
                <a:ext uri="{FF2B5EF4-FFF2-40B4-BE49-F238E27FC236}">
                  <a16:creationId xmlns:a16="http://schemas.microsoft.com/office/drawing/2014/main" id="{9B6C6871-FA01-372B-AD16-8D5D2A1B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974"/>
              <a:ext cx="6" cy="2268"/>
            </a:xfrm>
            <a:prstGeom prst="rect">
              <a:avLst/>
            </a:prstGeom>
            <a:solidFill>
              <a:srgbClr val="868686"/>
            </a:solidFill>
            <a:ln w="9525" cap="flat">
              <a:solidFill>
                <a:srgbClr val="868686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Rectangle 7">
              <a:extLst>
                <a:ext uri="{FF2B5EF4-FFF2-40B4-BE49-F238E27FC236}">
                  <a16:creationId xmlns:a16="http://schemas.microsoft.com/office/drawing/2014/main" id="{2B0E58C8-B9FA-5A1F-FF49-D7D0E36A2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3229"/>
              <a:ext cx="4309" cy="5"/>
            </a:xfrm>
            <a:prstGeom prst="rect">
              <a:avLst/>
            </a:prstGeom>
            <a:solidFill>
              <a:srgbClr val="868686"/>
            </a:solidFill>
            <a:ln w="9525" cap="flat">
              <a:solidFill>
                <a:srgbClr val="868686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Rectangle 8">
              <a:extLst>
                <a:ext uri="{FF2B5EF4-FFF2-40B4-BE49-F238E27FC236}">
                  <a16:creationId xmlns:a16="http://schemas.microsoft.com/office/drawing/2014/main" id="{693CB0D2-9E33-AD5A-A5FE-E53E5B30F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1" y="1990"/>
              <a:ext cx="149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9">
              <a:extLst>
                <a:ext uri="{FF2B5EF4-FFF2-40B4-BE49-F238E27FC236}">
                  <a16:creationId xmlns:a16="http://schemas.microsoft.com/office/drawing/2014/main" id="{CCE9C38E-A6B0-1100-0126-BBBD9C2BE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" y="3295"/>
              <a:ext cx="74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Activity level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ranklin Gothic Book" panose="020B0503020102020204" pitchFamily="34" charset="0"/>
              </a:endParaRPr>
            </a:p>
          </p:txBody>
        </p:sp>
        <p:sp>
          <p:nvSpPr>
            <p:cNvPr id="29" name="Rectangle 10">
              <a:extLst>
                <a:ext uri="{FF2B5EF4-FFF2-40B4-BE49-F238E27FC236}">
                  <a16:creationId xmlns:a16="http://schemas.microsoft.com/office/drawing/2014/main" id="{F0F9F4FE-4E5A-2112-BF06-AD975811A3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8" y="875"/>
              <a:ext cx="8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Fixed Costs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ranklin Gothic Book" panose="020B0503020102020204" pitchFamily="34" charset="0"/>
              </a:endParaRPr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F8A310F0-72BE-0811-6A2A-17DB482C2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601"/>
              <a:ext cx="1475" cy="96"/>
            </a:xfrm>
            <a:custGeom>
              <a:avLst/>
              <a:gdLst>
                <a:gd name="T0" fmla="*/ 0 w 4128"/>
                <a:gd name="T1" fmla="*/ 264 h 265"/>
                <a:gd name="T2" fmla="*/ 2 w 4128"/>
                <a:gd name="T3" fmla="*/ 214 h 265"/>
                <a:gd name="T4" fmla="*/ 8 w 4128"/>
                <a:gd name="T5" fmla="*/ 173 h 265"/>
                <a:gd name="T6" fmla="*/ 15 w 4128"/>
                <a:gd name="T7" fmla="*/ 145 h 265"/>
                <a:gd name="T8" fmla="*/ 16 w 4128"/>
                <a:gd name="T9" fmla="*/ 141 h 265"/>
                <a:gd name="T10" fmla="*/ 24 w 4128"/>
                <a:gd name="T11" fmla="*/ 131 h 265"/>
                <a:gd name="T12" fmla="*/ 30 w 4128"/>
                <a:gd name="T13" fmla="*/ 128 h 265"/>
                <a:gd name="T14" fmla="*/ 2043 w 4128"/>
                <a:gd name="T15" fmla="*/ 128 h 265"/>
                <a:gd name="T16" fmla="*/ 2037 w 4128"/>
                <a:gd name="T17" fmla="*/ 131 h 265"/>
                <a:gd name="T18" fmla="*/ 2045 w 4128"/>
                <a:gd name="T19" fmla="*/ 121 h 265"/>
                <a:gd name="T20" fmla="*/ 2044 w 4128"/>
                <a:gd name="T21" fmla="*/ 124 h 265"/>
                <a:gd name="T22" fmla="*/ 2051 w 4128"/>
                <a:gd name="T23" fmla="*/ 97 h 265"/>
                <a:gd name="T24" fmla="*/ 2050 w 4128"/>
                <a:gd name="T25" fmla="*/ 99 h 265"/>
                <a:gd name="T26" fmla="*/ 2054 w 4128"/>
                <a:gd name="T27" fmla="*/ 58 h 265"/>
                <a:gd name="T28" fmla="*/ 2056 w 4128"/>
                <a:gd name="T29" fmla="*/ 8 h 265"/>
                <a:gd name="T30" fmla="*/ 2064 w 4128"/>
                <a:gd name="T31" fmla="*/ 0 h 265"/>
                <a:gd name="T32" fmla="*/ 2072 w 4128"/>
                <a:gd name="T33" fmla="*/ 8 h 265"/>
                <a:gd name="T34" fmla="*/ 2074 w 4128"/>
                <a:gd name="T35" fmla="*/ 58 h 265"/>
                <a:gd name="T36" fmla="*/ 2079 w 4128"/>
                <a:gd name="T37" fmla="*/ 98 h 265"/>
                <a:gd name="T38" fmla="*/ 2086 w 4128"/>
                <a:gd name="T39" fmla="*/ 124 h 265"/>
                <a:gd name="T40" fmla="*/ 2085 w 4128"/>
                <a:gd name="T41" fmla="*/ 121 h 265"/>
                <a:gd name="T42" fmla="*/ 2093 w 4128"/>
                <a:gd name="T43" fmla="*/ 131 h 265"/>
                <a:gd name="T44" fmla="*/ 2086 w 4128"/>
                <a:gd name="T45" fmla="*/ 128 h 265"/>
                <a:gd name="T46" fmla="*/ 4099 w 4128"/>
                <a:gd name="T47" fmla="*/ 128 h 265"/>
                <a:gd name="T48" fmla="*/ 4106 w 4128"/>
                <a:gd name="T49" fmla="*/ 131 h 265"/>
                <a:gd name="T50" fmla="*/ 4114 w 4128"/>
                <a:gd name="T51" fmla="*/ 141 h 265"/>
                <a:gd name="T52" fmla="*/ 4115 w 4128"/>
                <a:gd name="T53" fmla="*/ 145 h 265"/>
                <a:gd name="T54" fmla="*/ 4122 w 4128"/>
                <a:gd name="T55" fmla="*/ 173 h 265"/>
                <a:gd name="T56" fmla="*/ 4122 w 4128"/>
                <a:gd name="T57" fmla="*/ 174 h 265"/>
                <a:gd name="T58" fmla="*/ 4126 w 4128"/>
                <a:gd name="T59" fmla="*/ 214 h 265"/>
                <a:gd name="T60" fmla="*/ 4128 w 4128"/>
                <a:gd name="T61" fmla="*/ 264 h 265"/>
                <a:gd name="T62" fmla="*/ 4112 w 4128"/>
                <a:gd name="T63" fmla="*/ 265 h 265"/>
                <a:gd name="T64" fmla="*/ 4110 w 4128"/>
                <a:gd name="T65" fmla="*/ 215 h 265"/>
                <a:gd name="T66" fmla="*/ 4106 w 4128"/>
                <a:gd name="T67" fmla="*/ 175 h 265"/>
                <a:gd name="T68" fmla="*/ 4107 w 4128"/>
                <a:gd name="T69" fmla="*/ 176 h 265"/>
                <a:gd name="T70" fmla="*/ 4100 w 4128"/>
                <a:gd name="T71" fmla="*/ 148 h 265"/>
                <a:gd name="T72" fmla="*/ 4101 w 4128"/>
                <a:gd name="T73" fmla="*/ 151 h 265"/>
                <a:gd name="T74" fmla="*/ 4093 w 4128"/>
                <a:gd name="T75" fmla="*/ 141 h 265"/>
                <a:gd name="T76" fmla="*/ 4099 w 4128"/>
                <a:gd name="T77" fmla="*/ 144 h 265"/>
                <a:gd name="T78" fmla="*/ 2086 w 4128"/>
                <a:gd name="T79" fmla="*/ 144 h 265"/>
                <a:gd name="T80" fmla="*/ 2080 w 4128"/>
                <a:gd name="T81" fmla="*/ 141 h 265"/>
                <a:gd name="T82" fmla="*/ 2072 w 4128"/>
                <a:gd name="T83" fmla="*/ 131 h 265"/>
                <a:gd name="T84" fmla="*/ 2071 w 4128"/>
                <a:gd name="T85" fmla="*/ 128 h 265"/>
                <a:gd name="T86" fmla="*/ 2064 w 4128"/>
                <a:gd name="T87" fmla="*/ 100 h 265"/>
                <a:gd name="T88" fmla="*/ 2058 w 4128"/>
                <a:gd name="T89" fmla="*/ 59 h 265"/>
                <a:gd name="T90" fmla="*/ 2056 w 4128"/>
                <a:gd name="T91" fmla="*/ 9 h 265"/>
                <a:gd name="T92" fmla="*/ 2072 w 4128"/>
                <a:gd name="T93" fmla="*/ 9 h 265"/>
                <a:gd name="T94" fmla="*/ 2070 w 4128"/>
                <a:gd name="T95" fmla="*/ 59 h 265"/>
                <a:gd name="T96" fmla="*/ 2066 w 4128"/>
                <a:gd name="T97" fmla="*/ 100 h 265"/>
                <a:gd name="T98" fmla="*/ 2066 w 4128"/>
                <a:gd name="T99" fmla="*/ 101 h 265"/>
                <a:gd name="T100" fmla="*/ 2059 w 4128"/>
                <a:gd name="T101" fmla="*/ 128 h 265"/>
                <a:gd name="T102" fmla="*/ 2058 w 4128"/>
                <a:gd name="T103" fmla="*/ 131 h 265"/>
                <a:gd name="T104" fmla="*/ 2050 w 4128"/>
                <a:gd name="T105" fmla="*/ 141 h 265"/>
                <a:gd name="T106" fmla="*/ 2043 w 4128"/>
                <a:gd name="T107" fmla="*/ 144 h 265"/>
                <a:gd name="T108" fmla="*/ 30 w 4128"/>
                <a:gd name="T109" fmla="*/ 144 h 265"/>
                <a:gd name="T110" fmla="*/ 37 w 4128"/>
                <a:gd name="T111" fmla="*/ 141 h 265"/>
                <a:gd name="T112" fmla="*/ 29 w 4128"/>
                <a:gd name="T113" fmla="*/ 151 h 265"/>
                <a:gd name="T114" fmla="*/ 30 w 4128"/>
                <a:gd name="T115" fmla="*/ 148 h 265"/>
                <a:gd name="T116" fmla="*/ 23 w 4128"/>
                <a:gd name="T117" fmla="*/ 175 h 265"/>
                <a:gd name="T118" fmla="*/ 18 w 4128"/>
                <a:gd name="T119" fmla="*/ 215 h 265"/>
                <a:gd name="T120" fmla="*/ 16 w 4128"/>
                <a:gd name="T121" fmla="*/ 265 h 265"/>
                <a:gd name="T122" fmla="*/ 0 w 4128"/>
                <a:gd name="T123" fmla="*/ 264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28" h="265">
                  <a:moveTo>
                    <a:pt x="0" y="264"/>
                  </a:moveTo>
                  <a:lnTo>
                    <a:pt x="2" y="214"/>
                  </a:lnTo>
                  <a:lnTo>
                    <a:pt x="8" y="173"/>
                  </a:lnTo>
                  <a:lnTo>
                    <a:pt x="15" y="145"/>
                  </a:lnTo>
                  <a:cubicBezTo>
                    <a:pt x="15" y="143"/>
                    <a:pt x="15" y="142"/>
                    <a:pt x="16" y="141"/>
                  </a:cubicBezTo>
                  <a:lnTo>
                    <a:pt x="24" y="131"/>
                  </a:lnTo>
                  <a:cubicBezTo>
                    <a:pt x="26" y="130"/>
                    <a:pt x="28" y="128"/>
                    <a:pt x="30" y="128"/>
                  </a:cubicBezTo>
                  <a:lnTo>
                    <a:pt x="2043" y="128"/>
                  </a:lnTo>
                  <a:lnTo>
                    <a:pt x="2037" y="131"/>
                  </a:lnTo>
                  <a:lnTo>
                    <a:pt x="2045" y="121"/>
                  </a:lnTo>
                  <a:lnTo>
                    <a:pt x="2044" y="124"/>
                  </a:lnTo>
                  <a:lnTo>
                    <a:pt x="2051" y="97"/>
                  </a:lnTo>
                  <a:lnTo>
                    <a:pt x="2050" y="99"/>
                  </a:lnTo>
                  <a:lnTo>
                    <a:pt x="2054" y="58"/>
                  </a:lnTo>
                  <a:lnTo>
                    <a:pt x="2056" y="8"/>
                  </a:lnTo>
                  <a:cubicBezTo>
                    <a:pt x="2057" y="4"/>
                    <a:pt x="2060" y="0"/>
                    <a:pt x="2064" y="0"/>
                  </a:cubicBezTo>
                  <a:cubicBezTo>
                    <a:pt x="2069" y="0"/>
                    <a:pt x="2072" y="4"/>
                    <a:pt x="2072" y="8"/>
                  </a:cubicBezTo>
                  <a:lnTo>
                    <a:pt x="2074" y="58"/>
                  </a:lnTo>
                  <a:lnTo>
                    <a:pt x="2079" y="98"/>
                  </a:lnTo>
                  <a:lnTo>
                    <a:pt x="2086" y="124"/>
                  </a:lnTo>
                  <a:lnTo>
                    <a:pt x="2085" y="121"/>
                  </a:lnTo>
                  <a:lnTo>
                    <a:pt x="2093" y="131"/>
                  </a:lnTo>
                  <a:lnTo>
                    <a:pt x="2086" y="128"/>
                  </a:lnTo>
                  <a:lnTo>
                    <a:pt x="4099" y="128"/>
                  </a:lnTo>
                  <a:cubicBezTo>
                    <a:pt x="4102" y="128"/>
                    <a:pt x="4104" y="130"/>
                    <a:pt x="4106" y="131"/>
                  </a:cubicBezTo>
                  <a:lnTo>
                    <a:pt x="4114" y="141"/>
                  </a:lnTo>
                  <a:cubicBezTo>
                    <a:pt x="4114" y="142"/>
                    <a:pt x="4115" y="143"/>
                    <a:pt x="4115" y="145"/>
                  </a:cubicBezTo>
                  <a:lnTo>
                    <a:pt x="4122" y="173"/>
                  </a:lnTo>
                  <a:cubicBezTo>
                    <a:pt x="4122" y="173"/>
                    <a:pt x="4122" y="173"/>
                    <a:pt x="4122" y="174"/>
                  </a:cubicBezTo>
                  <a:lnTo>
                    <a:pt x="4126" y="214"/>
                  </a:lnTo>
                  <a:lnTo>
                    <a:pt x="4128" y="264"/>
                  </a:lnTo>
                  <a:lnTo>
                    <a:pt x="4112" y="265"/>
                  </a:lnTo>
                  <a:lnTo>
                    <a:pt x="4110" y="215"/>
                  </a:lnTo>
                  <a:lnTo>
                    <a:pt x="4106" y="175"/>
                  </a:lnTo>
                  <a:lnTo>
                    <a:pt x="4107" y="176"/>
                  </a:lnTo>
                  <a:lnTo>
                    <a:pt x="4100" y="148"/>
                  </a:lnTo>
                  <a:lnTo>
                    <a:pt x="4101" y="151"/>
                  </a:lnTo>
                  <a:lnTo>
                    <a:pt x="4093" y="141"/>
                  </a:lnTo>
                  <a:lnTo>
                    <a:pt x="4099" y="144"/>
                  </a:lnTo>
                  <a:lnTo>
                    <a:pt x="2086" y="144"/>
                  </a:lnTo>
                  <a:cubicBezTo>
                    <a:pt x="2084" y="144"/>
                    <a:pt x="2082" y="143"/>
                    <a:pt x="2080" y="141"/>
                  </a:cubicBezTo>
                  <a:lnTo>
                    <a:pt x="2072" y="131"/>
                  </a:lnTo>
                  <a:cubicBezTo>
                    <a:pt x="2072" y="131"/>
                    <a:pt x="2071" y="130"/>
                    <a:pt x="2071" y="128"/>
                  </a:cubicBezTo>
                  <a:lnTo>
                    <a:pt x="2064" y="100"/>
                  </a:lnTo>
                  <a:lnTo>
                    <a:pt x="2058" y="59"/>
                  </a:lnTo>
                  <a:lnTo>
                    <a:pt x="2056" y="9"/>
                  </a:lnTo>
                  <a:lnTo>
                    <a:pt x="2072" y="9"/>
                  </a:lnTo>
                  <a:lnTo>
                    <a:pt x="2070" y="59"/>
                  </a:lnTo>
                  <a:lnTo>
                    <a:pt x="2066" y="100"/>
                  </a:lnTo>
                  <a:cubicBezTo>
                    <a:pt x="2066" y="101"/>
                    <a:pt x="2066" y="101"/>
                    <a:pt x="2066" y="101"/>
                  </a:cubicBezTo>
                  <a:lnTo>
                    <a:pt x="2059" y="128"/>
                  </a:lnTo>
                  <a:cubicBezTo>
                    <a:pt x="2059" y="130"/>
                    <a:pt x="2058" y="131"/>
                    <a:pt x="2058" y="131"/>
                  </a:cubicBezTo>
                  <a:lnTo>
                    <a:pt x="2050" y="141"/>
                  </a:lnTo>
                  <a:cubicBezTo>
                    <a:pt x="2048" y="143"/>
                    <a:pt x="2046" y="144"/>
                    <a:pt x="2043" y="144"/>
                  </a:cubicBezTo>
                  <a:lnTo>
                    <a:pt x="30" y="144"/>
                  </a:lnTo>
                  <a:lnTo>
                    <a:pt x="37" y="141"/>
                  </a:lnTo>
                  <a:lnTo>
                    <a:pt x="29" y="151"/>
                  </a:lnTo>
                  <a:lnTo>
                    <a:pt x="30" y="148"/>
                  </a:lnTo>
                  <a:lnTo>
                    <a:pt x="23" y="175"/>
                  </a:lnTo>
                  <a:lnTo>
                    <a:pt x="18" y="215"/>
                  </a:lnTo>
                  <a:lnTo>
                    <a:pt x="16" y="265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213F9C"/>
            </a:solidFill>
            <a:ln w="0" cap="flat">
              <a:solidFill>
                <a:srgbClr val="213F9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E430A8C3-7CD1-B2A1-A86C-2CF0DA193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6" y="1401"/>
              <a:ext cx="96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elevant </a:t>
              </a: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ange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ranklin Gothic Book" panose="020B0503020102020204" pitchFamily="34" charset="0"/>
              </a:endParaRPr>
            </a:p>
          </p:txBody>
        </p:sp>
        <p:sp>
          <p:nvSpPr>
            <p:cNvPr id="32" name="Rectangle 13">
              <a:extLst>
                <a:ext uri="{FF2B5EF4-FFF2-40B4-BE49-F238E27FC236}">
                  <a16:creationId xmlns:a16="http://schemas.microsoft.com/office/drawing/2014/main" id="{56A719CB-CFE2-0337-4873-5D6128ED4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4" y="1903"/>
              <a:ext cx="96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elevant </a:t>
              </a: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ange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ranklin Gothic Book" panose="020B0503020102020204" pitchFamily="34" charset="0"/>
              </a:endParaRPr>
            </a:p>
          </p:txBody>
        </p:sp>
        <p:sp>
          <p:nvSpPr>
            <p:cNvPr id="33" name="Freeform 14">
              <a:extLst>
                <a:ext uri="{FF2B5EF4-FFF2-40B4-BE49-F238E27FC236}">
                  <a16:creationId xmlns:a16="http://schemas.microsoft.com/office/drawing/2014/main" id="{5634C1E2-0CB8-44D5-8B54-A929F7FB2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7" y="2082"/>
              <a:ext cx="1146" cy="95"/>
            </a:xfrm>
            <a:custGeom>
              <a:avLst/>
              <a:gdLst>
                <a:gd name="T0" fmla="*/ 0 w 3120"/>
                <a:gd name="T1" fmla="*/ 264 h 265"/>
                <a:gd name="T2" fmla="*/ 2 w 3120"/>
                <a:gd name="T3" fmla="*/ 214 h 265"/>
                <a:gd name="T4" fmla="*/ 8 w 3120"/>
                <a:gd name="T5" fmla="*/ 173 h 265"/>
                <a:gd name="T6" fmla="*/ 15 w 3120"/>
                <a:gd name="T7" fmla="*/ 145 h 265"/>
                <a:gd name="T8" fmla="*/ 16 w 3120"/>
                <a:gd name="T9" fmla="*/ 141 h 265"/>
                <a:gd name="T10" fmla="*/ 24 w 3120"/>
                <a:gd name="T11" fmla="*/ 131 h 265"/>
                <a:gd name="T12" fmla="*/ 30 w 3120"/>
                <a:gd name="T13" fmla="*/ 128 h 265"/>
                <a:gd name="T14" fmla="*/ 1539 w 3120"/>
                <a:gd name="T15" fmla="*/ 128 h 265"/>
                <a:gd name="T16" fmla="*/ 1533 w 3120"/>
                <a:gd name="T17" fmla="*/ 131 h 265"/>
                <a:gd name="T18" fmla="*/ 1541 w 3120"/>
                <a:gd name="T19" fmla="*/ 121 h 265"/>
                <a:gd name="T20" fmla="*/ 1540 w 3120"/>
                <a:gd name="T21" fmla="*/ 124 h 265"/>
                <a:gd name="T22" fmla="*/ 1547 w 3120"/>
                <a:gd name="T23" fmla="*/ 97 h 265"/>
                <a:gd name="T24" fmla="*/ 1546 w 3120"/>
                <a:gd name="T25" fmla="*/ 99 h 265"/>
                <a:gd name="T26" fmla="*/ 1550 w 3120"/>
                <a:gd name="T27" fmla="*/ 58 h 265"/>
                <a:gd name="T28" fmla="*/ 1552 w 3120"/>
                <a:gd name="T29" fmla="*/ 8 h 265"/>
                <a:gd name="T30" fmla="*/ 1560 w 3120"/>
                <a:gd name="T31" fmla="*/ 0 h 265"/>
                <a:gd name="T32" fmla="*/ 1568 w 3120"/>
                <a:gd name="T33" fmla="*/ 8 h 265"/>
                <a:gd name="T34" fmla="*/ 1570 w 3120"/>
                <a:gd name="T35" fmla="*/ 58 h 265"/>
                <a:gd name="T36" fmla="*/ 1575 w 3120"/>
                <a:gd name="T37" fmla="*/ 98 h 265"/>
                <a:gd name="T38" fmla="*/ 1582 w 3120"/>
                <a:gd name="T39" fmla="*/ 124 h 265"/>
                <a:gd name="T40" fmla="*/ 1581 w 3120"/>
                <a:gd name="T41" fmla="*/ 121 h 265"/>
                <a:gd name="T42" fmla="*/ 1589 w 3120"/>
                <a:gd name="T43" fmla="*/ 131 h 265"/>
                <a:gd name="T44" fmla="*/ 1582 w 3120"/>
                <a:gd name="T45" fmla="*/ 128 h 265"/>
                <a:gd name="T46" fmla="*/ 3091 w 3120"/>
                <a:gd name="T47" fmla="*/ 128 h 265"/>
                <a:gd name="T48" fmla="*/ 3098 w 3120"/>
                <a:gd name="T49" fmla="*/ 131 h 265"/>
                <a:gd name="T50" fmla="*/ 3106 w 3120"/>
                <a:gd name="T51" fmla="*/ 141 h 265"/>
                <a:gd name="T52" fmla="*/ 3107 w 3120"/>
                <a:gd name="T53" fmla="*/ 145 h 265"/>
                <a:gd name="T54" fmla="*/ 3114 w 3120"/>
                <a:gd name="T55" fmla="*/ 173 h 265"/>
                <a:gd name="T56" fmla="*/ 3114 w 3120"/>
                <a:gd name="T57" fmla="*/ 174 h 265"/>
                <a:gd name="T58" fmla="*/ 3118 w 3120"/>
                <a:gd name="T59" fmla="*/ 214 h 265"/>
                <a:gd name="T60" fmla="*/ 3120 w 3120"/>
                <a:gd name="T61" fmla="*/ 264 h 265"/>
                <a:gd name="T62" fmla="*/ 3104 w 3120"/>
                <a:gd name="T63" fmla="*/ 265 h 265"/>
                <a:gd name="T64" fmla="*/ 3102 w 3120"/>
                <a:gd name="T65" fmla="*/ 215 h 265"/>
                <a:gd name="T66" fmla="*/ 3098 w 3120"/>
                <a:gd name="T67" fmla="*/ 175 h 265"/>
                <a:gd name="T68" fmla="*/ 3099 w 3120"/>
                <a:gd name="T69" fmla="*/ 176 h 265"/>
                <a:gd name="T70" fmla="*/ 3092 w 3120"/>
                <a:gd name="T71" fmla="*/ 148 h 265"/>
                <a:gd name="T72" fmla="*/ 3093 w 3120"/>
                <a:gd name="T73" fmla="*/ 151 h 265"/>
                <a:gd name="T74" fmla="*/ 3085 w 3120"/>
                <a:gd name="T75" fmla="*/ 141 h 265"/>
                <a:gd name="T76" fmla="*/ 3091 w 3120"/>
                <a:gd name="T77" fmla="*/ 144 h 265"/>
                <a:gd name="T78" fmla="*/ 1582 w 3120"/>
                <a:gd name="T79" fmla="*/ 144 h 265"/>
                <a:gd name="T80" fmla="*/ 1576 w 3120"/>
                <a:gd name="T81" fmla="*/ 141 h 265"/>
                <a:gd name="T82" fmla="*/ 1568 w 3120"/>
                <a:gd name="T83" fmla="*/ 131 h 265"/>
                <a:gd name="T84" fmla="*/ 1567 w 3120"/>
                <a:gd name="T85" fmla="*/ 128 h 265"/>
                <a:gd name="T86" fmla="*/ 1560 w 3120"/>
                <a:gd name="T87" fmla="*/ 100 h 265"/>
                <a:gd name="T88" fmla="*/ 1554 w 3120"/>
                <a:gd name="T89" fmla="*/ 59 h 265"/>
                <a:gd name="T90" fmla="*/ 1552 w 3120"/>
                <a:gd name="T91" fmla="*/ 9 h 265"/>
                <a:gd name="T92" fmla="*/ 1568 w 3120"/>
                <a:gd name="T93" fmla="*/ 9 h 265"/>
                <a:gd name="T94" fmla="*/ 1566 w 3120"/>
                <a:gd name="T95" fmla="*/ 59 h 265"/>
                <a:gd name="T96" fmla="*/ 1562 w 3120"/>
                <a:gd name="T97" fmla="*/ 100 h 265"/>
                <a:gd name="T98" fmla="*/ 1562 w 3120"/>
                <a:gd name="T99" fmla="*/ 101 h 265"/>
                <a:gd name="T100" fmla="*/ 1555 w 3120"/>
                <a:gd name="T101" fmla="*/ 128 h 265"/>
                <a:gd name="T102" fmla="*/ 1554 w 3120"/>
                <a:gd name="T103" fmla="*/ 131 h 265"/>
                <a:gd name="T104" fmla="*/ 1546 w 3120"/>
                <a:gd name="T105" fmla="*/ 141 h 265"/>
                <a:gd name="T106" fmla="*/ 1539 w 3120"/>
                <a:gd name="T107" fmla="*/ 144 h 265"/>
                <a:gd name="T108" fmla="*/ 30 w 3120"/>
                <a:gd name="T109" fmla="*/ 144 h 265"/>
                <a:gd name="T110" fmla="*/ 37 w 3120"/>
                <a:gd name="T111" fmla="*/ 141 h 265"/>
                <a:gd name="T112" fmla="*/ 29 w 3120"/>
                <a:gd name="T113" fmla="*/ 151 h 265"/>
                <a:gd name="T114" fmla="*/ 30 w 3120"/>
                <a:gd name="T115" fmla="*/ 148 h 265"/>
                <a:gd name="T116" fmla="*/ 23 w 3120"/>
                <a:gd name="T117" fmla="*/ 175 h 265"/>
                <a:gd name="T118" fmla="*/ 18 w 3120"/>
                <a:gd name="T119" fmla="*/ 215 h 265"/>
                <a:gd name="T120" fmla="*/ 16 w 3120"/>
                <a:gd name="T121" fmla="*/ 265 h 265"/>
                <a:gd name="T122" fmla="*/ 0 w 3120"/>
                <a:gd name="T123" fmla="*/ 264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0" h="265">
                  <a:moveTo>
                    <a:pt x="0" y="264"/>
                  </a:moveTo>
                  <a:lnTo>
                    <a:pt x="2" y="214"/>
                  </a:lnTo>
                  <a:lnTo>
                    <a:pt x="8" y="173"/>
                  </a:lnTo>
                  <a:lnTo>
                    <a:pt x="15" y="145"/>
                  </a:lnTo>
                  <a:cubicBezTo>
                    <a:pt x="15" y="143"/>
                    <a:pt x="15" y="142"/>
                    <a:pt x="16" y="141"/>
                  </a:cubicBezTo>
                  <a:lnTo>
                    <a:pt x="24" y="131"/>
                  </a:lnTo>
                  <a:cubicBezTo>
                    <a:pt x="26" y="130"/>
                    <a:pt x="28" y="128"/>
                    <a:pt x="30" y="128"/>
                  </a:cubicBezTo>
                  <a:lnTo>
                    <a:pt x="1539" y="128"/>
                  </a:lnTo>
                  <a:lnTo>
                    <a:pt x="1533" y="131"/>
                  </a:lnTo>
                  <a:lnTo>
                    <a:pt x="1541" y="121"/>
                  </a:lnTo>
                  <a:lnTo>
                    <a:pt x="1540" y="124"/>
                  </a:lnTo>
                  <a:lnTo>
                    <a:pt x="1547" y="97"/>
                  </a:lnTo>
                  <a:lnTo>
                    <a:pt x="1546" y="99"/>
                  </a:lnTo>
                  <a:lnTo>
                    <a:pt x="1550" y="58"/>
                  </a:lnTo>
                  <a:lnTo>
                    <a:pt x="1552" y="8"/>
                  </a:lnTo>
                  <a:cubicBezTo>
                    <a:pt x="1553" y="4"/>
                    <a:pt x="1556" y="0"/>
                    <a:pt x="1560" y="0"/>
                  </a:cubicBezTo>
                  <a:cubicBezTo>
                    <a:pt x="1565" y="0"/>
                    <a:pt x="1568" y="4"/>
                    <a:pt x="1568" y="8"/>
                  </a:cubicBezTo>
                  <a:lnTo>
                    <a:pt x="1570" y="58"/>
                  </a:lnTo>
                  <a:lnTo>
                    <a:pt x="1575" y="98"/>
                  </a:lnTo>
                  <a:lnTo>
                    <a:pt x="1582" y="124"/>
                  </a:lnTo>
                  <a:lnTo>
                    <a:pt x="1581" y="121"/>
                  </a:lnTo>
                  <a:lnTo>
                    <a:pt x="1589" y="131"/>
                  </a:lnTo>
                  <a:lnTo>
                    <a:pt x="1582" y="128"/>
                  </a:lnTo>
                  <a:lnTo>
                    <a:pt x="3091" y="128"/>
                  </a:lnTo>
                  <a:cubicBezTo>
                    <a:pt x="3094" y="128"/>
                    <a:pt x="3096" y="130"/>
                    <a:pt x="3098" y="131"/>
                  </a:cubicBezTo>
                  <a:lnTo>
                    <a:pt x="3106" y="141"/>
                  </a:lnTo>
                  <a:cubicBezTo>
                    <a:pt x="3106" y="142"/>
                    <a:pt x="3107" y="143"/>
                    <a:pt x="3107" y="145"/>
                  </a:cubicBezTo>
                  <a:lnTo>
                    <a:pt x="3114" y="173"/>
                  </a:lnTo>
                  <a:cubicBezTo>
                    <a:pt x="3114" y="173"/>
                    <a:pt x="3114" y="173"/>
                    <a:pt x="3114" y="174"/>
                  </a:cubicBezTo>
                  <a:lnTo>
                    <a:pt x="3118" y="214"/>
                  </a:lnTo>
                  <a:lnTo>
                    <a:pt x="3120" y="264"/>
                  </a:lnTo>
                  <a:lnTo>
                    <a:pt x="3104" y="265"/>
                  </a:lnTo>
                  <a:lnTo>
                    <a:pt x="3102" y="215"/>
                  </a:lnTo>
                  <a:lnTo>
                    <a:pt x="3098" y="175"/>
                  </a:lnTo>
                  <a:lnTo>
                    <a:pt x="3099" y="176"/>
                  </a:lnTo>
                  <a:lnTo>
                    <a:pt x="3092" y="148"/>
                  </a:lnTo>
                  <a:lnTo>
                    <a:pt x="3093" y="151"/>
                  </a:lnTo>
                  <a:lnTo>
                    <a:pt x="3085" y="141"/>
                  </a:lnTo>
                  <a:lnTo>
                    <a:pt x="3091" y="144"/>
                  </a:lnTo>
                  <a:lnTo>
                    <a:pt x="1582" y="144"/>
                  </a:lnTo>
                  <a:cubicBezTo>
                    <a:pt x="1580" y="144"/>
                    <a:pt x="1578" y="143"/>
                    <a:pt x="1576" y="141"/>
                  </a:cubicBezTo>
                  <a:lnTo>
                    <a:pt x="1568" y="131"/>
                  </a:lnTo>
                  <a:cubicBezTo>
                    <a:pt x="1568" y="131"/>
                    <a:pt x="1567" y="130"/>
                    <a:pt x="1567" y="128"/>
                  </a:cubicBezTo>
                  <a:lnTo>
                    <a:pt x="1560" y="100"/>
                  </a:lnTo>
                  <a:lnTo>
                    <a:pt x="1554" y="59"/>
                  </a:lnTo>
                  <a:lnTo>
                    <a:pt x="1552" y="9"/>
                  </a:lnTo>
                  <a:lnTo>
                    <a:pt x="1568" y="9"/>
                  </a:lnTo>
                  <a:lnTo>
                    <a:pt x="1566" y="59"/>
                  </a:lnTo>
                  <a:lnTo>
                    <a:pt x="1562" y="100"/>
                  </a:lnTo>
                  <a:cubicBezTo>
                    <a:pt x="1562" y="101"/>
                    <a:pt x="1562" y="101"/>
                    <a:pt x="1562" y="101"/>
                  </a:cubicBezTo>
                  <a:lnTo>
                    <a:pt x="1555" y="128"/>
                  </a:lnTo>
                  <a:cubicBezTo>
                    <a:pt x="1555" y="130"/>
                    <a:pt x="1554" y="131"/>
                    <a:pt x="1554" y="131"/>
                  </a:cubicBezTo>
                  <a:lnTo>
                    <a:pt x="1546" y="141"/>
                  </a:lnTo>
                  <a:cubicBezTo>
                    <a:pt x="1544" y="143"/>
                    <a:pt x="1542" y="144"/>
                    <a:pt x="1539" y="144"/>
                  </a:cubicBezTo>
                  <a:lnTo>
                    <a:pt x="30" y="144"/>
                  </a:lnTo>
                  <a:lnTo>
                    <a:pt x="37" y="141"/>
                  </a:lnTo>
                  <a:lnTo>
                    <a:pt x="29" y="151"/>
                  </a:lnTo>
                  <a:lnTo>
                    <a:pt x="30" y="148"/>
                  </a:lnTo>
                  <a:lnTo>
                    <a:pt x="23" y="175"/>
                  </a:lnTo>
                  <a:lnTo>
                    <a:pt x="18" y="215"/>
                  </a:lnTo>
                  <a:lnTo>
                    <a:pt x="16" y="265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213F9C"/>
            </a:solidFill>
            <a:ln w="0" cap="flat">
              <a:solidFill>
                <a:srgbClr val="213F9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4" name="Freeform 15">
              <a:extLst>
                <a:ext uri="{FF2B5EF4-FFF2-40B4-BE49-F238E27FC236}">
                  <a16:creationId xmlns:a16="http://schemas.microsoft.com/office/drawing/2014/main" id="{1DEC4942-1E8A-55BD-2F2E-C833057F9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0" y="1562"/>
              <a:ext cx="1134" cy="95"/>
            </a:xfrm>
            <a:custGeom>
              <a:avLst/>
              <a:gdLst>
                <a:gd name="T0" fmla="*/ 0 w 3152"/>
                <a:gd name="T1" fmla="*/ 264 h 265"/>
                <a:gd name="T2" fmla="*/ 2 w 3152"/>
                <a:gd name="T3" fmla="*/ 214 h 265"/>
                <a:gd name="T4" fmla="*/ 8 w 3152"/>
                <a:gd name="T5" fmla="*/ 173 h 265"/>
                <a:gd name="T6" fmla="*/ 15 w 3152"/>
                <a:gd name="T7" fmla="*/ 145 h 265"/>
                <a:gd name="T8" fmla="*/ 16 w 3152"/>
                <a:gd name="T9" fmla="*/ 141 h 265"/>
                <a:gd name="T10" fmla="*/ 24 w 3152"/>
                <a:gd name="T11" fmla="*/ 131 h 265"/>
                <a:gd name="T12" fmla="*/ 30 w 3152"/>
                <a:gd name="T13" fmla="*/ 128 h 265"/>
                <a:gd name="T14" fmla="*/ 1555 w 3152"/>
                <a:gd name="T15" fmla="*/ 128 h 265"/>
                <a:gd name="T16" fmla="*/ 1549 w 3152"/>
                <a:gd name="T17" fmla="*/ 131 h 265"/>
                <a:gd name="T18" fmla="*/ 1557 w 3152"/>
                <a:gd name="T19" fmla="*/ 121 h 265"/>
                <a:gd name="T20" fmla="*/ 1556 w 3152"/>
                <a:gd name="T21" fmla="*/ 124 h 265"/>
                <a:gd name="T22" fmla="*/ 1563 w 3152"/>
                <a:gd name="T23" fmla="*/ 97 h 265"/>
                <a:gd name="T24" fmla="*/ 1562 w 3152"/>
                <a:gd name="T25" fmla="*/ 99 h 265"/>
                <a:gd name="T26" fmla="*/ 1566 w 3152"/>
                <a:gd name="T27" fmla="*/ 58 h 265"/>
                <a:gd name="T28" fmla="*/ 1568 w 3152"/>
                <a:gd name="T29" fmla="*/ 8 h 265"/>
                <a:gd name="T30" fmla="*/ 1576 w 3152"/>
                <a:gd name="T31" fmla="*/ 0 h 265"/>
                <a:gd name="T32" fmla="*/ 1584 w 3152"/>
                <a:gd name="T33" fmla="*/ 8 h 265"/>
                <a:gd name="T34" fmla="*/ 1586 w 3152"/>
                <a:gd name="T35" fmla="*/ 58 h 265"/>
                <a:gd name="T36" fmla="*/ 1591 w 3152"/>
                <a:gd name="T37" fmla="*/ 98 h 265"/>
                <a:gd name="T38" fmla="*/ 1598 w 3152"/>
                <a:gd name="T39" fmla="*/ 124 h 265"/>
                <a:gd name="T40" fmla="*/ 1597 w 3152"/>
                <a:gd name="T41" fmla="*/ 121 h 265"/>
                <a:gd name="T42" fmla="*/ 1605 w 3152"/>
                <a:gd name="T43" fmla="*/ 131 h 265"/>
                <a:gd name="T44" fmla="*/ 1598 w 3152"/>
                <a:gd name="T45" fmla="*/ 128 h 265"/>
                <a:gd name="T46" fmla="*/ 3123 w 3152"/>
                <a:gd name="T47" fmla="*/ 128 h 265"/>
                <a:gd name="T48" fmla="*/ 3130 w 3152"/>
                <a:gd name="T49" fmla="*/ 131 h 265"/>
                <a:gd name="T50" fmla="*/ 3138 w 3152"/>
                <a:gd name="T51" fmla="*/ 141 h 265"/>
                <a:gd name="T52" fmla="*/ 3139 w 3152"/>
                <a:gd name="T53" fmla="*/ 145 h 265"/>
                <a:gd name="T54" fmla="*/ 3146 w 3152"/>
                <a:gd name="T55" fmla="*/ 173 h 265"/>
                <a:gd name="T56" fmla="*/ 3146 w 3152"/>
                <a:gd name="T57" fmla="*/ 174 h 265"/>
                <a:gd name="T58" fmla="*/ 3150 w 3152"/>
                <a:gd name="T59" fmla="*/ 214 h 265"/>
                <a:gd name="T60" fmla="*/ 3152 w 3152"/>
                <a:gd name="T61" fmla="*/ 264 h 265"/>
                <a:gd name="T62" fmla="*/ 3136 w 3152"/>
                <a:gd name="T63" fmla="*/ 265 h 265"/>
                <a:gd name="T64" fmla="*/ 3134 w 3152"/>
                <a:gd name="T65" fmla="*/ 215 h 265"/>
                <a:gd name="T66" fmla="*/ 3130 w 3152"/>
                <a:gd name="T67" fmla="*/ 175 h 265"/>
                <a:gd name="T68" fmla="*/ 3131 w 3152"/>
                <a:gd name="T69" fmla="*/ 176 h 265"/>
                <a:gd name="T70" fmla="*/ 3124 w 3152"/>
                <a:gd name="T71" fmla="*/ 148 h 265"/>
                <a:gd name="T72" fmla="*/ 3125 w 3152"/>
                <a:gd name="T73" fmla="*/ 151 h 265"/>
                <a:gd name="T74" fmla="*/ 3117 w 3152"/>
                <a:gd name="T75" fmla="*/ 141 h 265"/>
                <a:gd name="T76" fmla="*/ 3123 w 3152"/>
                <a:gd name="T77" fmla="*/ 144 h 265"/>
                <a:gd name="T78" fmla="*/ 1598 w 3152"/>
                <a:gd name="T79" fmla="*/ 144 h 265"/>
                <a:gd name="T80" fmla="*/ 1592 w 3152"/>
                <a:gd name="T81" fmla="*/ 141 h 265"/>
                <a:gd name="T82" fmla="*/ 1584 w 3152"/>
                <a:gd name="T83" fmla="*/ 131 h 265"/>
                <a:gd name="T84" fmla="*/ 1583 w 3152"/>
                <a:gd name="T85" fmla="*/ 128 h 265"/>
                <a:gd name="T86" fmla="*/ 1576 w 3152"/>
                <a:gd name="T87" fmla="*/ 100 h 265"/>
                <a:gd name="T88" fmla="*/ 1570 w 3152"/>
                <a:gd name="T89" fmla="*/ 59 h 265"/>
                <a:gd name="T90" fmla="*/ 1568 w 3152"/>
                <a:gd name="T91" fmla="*/ 9 h 265"/>
                <a:gd name="T92" fmla="*/ 1584 w 3152"/>
                <a:gd name="T93" fmla="*/ 9 h 265"/>
                <a:gd name="T94" fmla="*/ 1582 w 3152"/>
                <a:gd name="T95" fmla="*/ 59 h 265"/>
                <a:gd name="T96" fmla="*/ 1578 w 3152"/>
                <a:gd name="T97" fmla="*/ 100 h 265"/>
                <a:gd name="T98" fmla="*/ 1578 w 3152"/>
                <a:gd name="T99" fmla="*/ 101 h 265"/>
                <a:gd name="T100" fmla="*/ 1571 w 3152"/>
                <a:gd name="T101" fmla="*/ 128 h 265"/>
                <a:gd name="T102" fmla="*/ 1570 w 3152"/>
                <a:gd name="T103" fmla="*/ 131 h 265"/>
                <a:gd name="T104" fmla="*/ 1562 w 3152"/>
                <a:gd name="T105" fmla="*/ 141 h 265"/>
                <a:gd name="T106" fmla="*/ 1555 w 3152"/>
                <a:gd name="T107" fmla="*/ 144 h 265"/>
                <a:gd name="T108" fmla="*/ 30 w 3152"/>
                <a:gd name="T109" fmla="*/ 144 h 265"/>
                <a:gd name="T110" fmla="*/ 37 w 3152"/>
                <a:gd name="T111" fmla="*/ 141 h 265"/>
                <a:gd name="T112" fmla="*/ 29 w 3152"/>
                <a:gd name="T113" fmla="*/ 151 h 265"/>
                <a:gd name="T114" fmla="*/ 30 w 3152"/>
                <a:gd name="T115" fmla="*/ 148 h 265"/>
                <a:gd name="T116" fmla="*/ 23 w 3152"/>
                <a:gd name="T117" fmla="*/ 175 h 265"/>
                <a:gd name="T118" fmla="*/ 18 w 3152"/>
                <a:gd name="T119" fmla="*/ 215 h 265"/>
                <a:gd name="T120" fmla="*/ 16 w 3152"/>
                <a:gd name="T121" fmla="*/ 265 h 265"/>
                <a:gd name="T122" fmla="*/ 0 w 3152"/>
                <a:gd name="T123" fmla="*/ 264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52" h="265">
                  <a:moveTo>
                    <a:pt x="0" y="264"/>
                  </a:moveTo>
                  <a:lnTo>
                    <a:pt x="2" y="214"/>
                  </a:lnTo>
                  <a:lnTo>
                    <a:pt x="8" y="173"/>
                  </a:lnTo>
                  <a:lnTo>
                    <a:pt x="15" y="145"/>
                  </a:lnTo>
                  <a:cubicBezTo>
                    <a:pt x="15" y="143"/>
                    <a:pt x="15" y="142"/>
                    <a:pt x="16" y="141"/>
                  </a:cubicBezTo>
                  <a:lnTo>
                    <a:pt x="24" y="131"/>
                  </a:lnTo>
                  <a:cubicBezTo>
                    <a:pt x="26" y="130"/>
                    <a:pt x="28" y="128"/>
                    <a:pt x="30" y="128"/>
                  </a:cubicBezTo>
                  <a:lnTo>
                    <a:pt x="1555" y="128"/>
                  </a:lnTo>
                  <a:lnTo>
                    <a:pt x="1549" y="131"/>
                  </a:lnTo>
                  <a:lnTo>
                    <a:pt x="1557" y="121"/>
                  </a:lnTo>
                  <a:lnTo>
                    <a:pt x="1556" y="124"/>
                  </a:lnTo>
                  <a:lnTo>
                    <a:pt x="1563" y="97"/>
                  </a:lnTo>
                  <a:lnTo>
                    <a:pt x="1562" y="99"/>
                  </a:lnTo>
                  <a:lnTo>
                    <a:pt x="1566" y="58"/>
                  </a:lnTo>
                  <a:lnTo>
                    <a:pt x="1568" y="8"/>
                  </a:lnTo>
                  <a:cubicBezTo>
                    <a:pt x="1569" y="4"/>
                    <a:pt x="1572" y="0"/>
                    <a:pt x="1576" y="0"/>
                  </a:cubicBezTo>
                  <a:cubicBezTo>
                    <a:pt x="1581" y="0"/>
                    <a:pt x="1584" y="4"/>
                    <a:pt x="1584" y="8"/>
                  </a:cubicBezTo>
                  <a:lnTo>
                    <a:pt x="1586" y="58"/>
                  </a:lnTo>
                  <a:lnTo>
                    <a:pt x="1591" y="98"/>
                  </a:lnTo>
                  <a:lnTo>
                    <a:pt x="1598" y="124"/>
                  </a:lnTo>
                  <a:lnTo>
                    <a:pt x="1597" y="121"/>
                  </a:lnTo>
                  <a:lnTo>
                    <a:pt x="1605" y="131"/>
                  </a:lnTo>
                  <a:lnTo>
                    <a:pt x="1598" y="128"/>
                  </a:lnTo>
                  <a:lnTo>
                    <a:pt x="3123" y="128"/>
                  </a:lnTo>
                  <a:cubicBezTo>
                    <a:pt x="3126" y="128"/>
                    <a:pt x="3128" y="130"/>
                    <a:pt x="3130" y="131"/>
                  </a:cubicBezTo>
                  <a:lnTo>
                    <a:pt x="3138" y="141"/>
                  </a:lnTo>
                  <a:cubicBezTo>
                    <a:pt x="3138" y="142"/>
                    <a:pt x="3139" y="143"/>
                    <a:pt x="3139" y="145"/>
                  </a:cubicBezTo>
                  <a:lnTo>
                    <a:pt x="3146" y="173"/>
                  </a:lnTo>
                  <a:cubicBezTo>
                    <a:pt x="3146" y="173"/>
                    <a:pt x="3146" y="173"/>
                    <a:pt x="3146" y="174"/>
                  </a:cubicBezTo>
                  <a:lnTo>
                    <a:pt x="3150" y="214"/>
                  </a:lnTo>
                  <a:lnTo>
                    <a:pt x="3152" y="264"/>
                  </a:lnTo>
                  <a:lnTo>
                    <a:pt x="3136" y="265"/>
                  </a:lnTo>
                  <a:lnTo>
                    <a:pt x="3134" y="215"/>
                  </a:lnTo>
                  <a:lnTo>
                    <a:pt x="3130" y="175"/>
                  </a:lnTo>
                  <a:lnTo>
                    <a:pt x="3131" y="176"/>
                  </a:lnTo>
                  <a:lnTo>
                    <a:pt x="3124" y="148"/>
                  </a:lnTo>
                  <a:lnTo>
                    <a:pt x="3125" y="151"/>
                  </a:lnTo>
                  <a:lnTo>
                    <a:pt x="3117" y="141"/>
                  </a:lnTo>
                  <a:lnTo>
                    <a:pt x="3123" y="144"/>
                  </a:lnTo>
                  <a:lnTo>
                    <a:pt x="1598" y="144"/>
                  </a:lnTo>
                  <a:cubicBezTo>
                    <a:pt x="1596" y="144"/>
                    <a:pt x="1594" y="143"/>
                    <a:pt x="1592" y="141"/>
                  </a:cubicBezTo>
                  <a:lnTo>
                    <a:pt x="1584" y="131"/>
                  </a:lnTo>
                  <a:cubicBezTo>
                    <a:pt x="1584" y="131"/>
                    <a:pt x="1583" y="130"/>
                    <a:pt x="1583" y="128"/>
                  </a:cubicBezTo>
                  <a:lnTo>
                    <a:pt x="1576" y="100"/>
                  </a:lnTo>
                  <a:lnTo>
                    <a:pt x="1570" y="59"/>
                  </a:lnTo>
                  <a:lnTo>
                    <a:pt x="1568" y="9"/>
                  </a:lnTo>
                  <a:lnTo>
                    <a:pt x="1584" y="9"/>
                  </a:lnTo>
                  <a:lnTo>
                    <a:pt x="1582" y="59"/>
                  </a:lnTo>
                  <a:lnTo>
                    <a:pt x="1578" y="100"/>
                  </a:lnTo>
                  <a:cubicBezTo>
                    <a:pt x="1578" y="101"/>
                    <a:pt x="1578" y="101"/>
                    <a:pt x="1578" y="101"/>
                  </a:cubicBezTo>
                  <a:lnTo>
                    <a:pt x="1571" y="128"/>
                  </a:lnTo>
                  <a:cubicBezTo>
                    <a:pt x="1571" y="130"/>
                    <a:pt x="1570" y="131"/>
                    <a:pt x="1570" y="131"/>
                  </a:cubicBezTo>
                  <a:lnTo>
                    <a:pt x="1562" y="141"/>
                  </a:lnTo>
                  <a:cubicBezTo>
                    <a:pt x="1560" y="143"/>
                    <a:pt x="1558" y="144"/>
                    <a:pt x="1555" y="144"/>
                  </a:cubicBezTo>
                  <a:lnTo>
                    <a:pt x="30" y="144"/>
                  </a:lnTo>
                  <a:lnTo>
                    <a:pt x="37" y="141"/>
                  </a:lnTo>
                  <a:lnTo>
                    <a:pt x="29" y="151"/>
                  </a:lnTo>
                  <a:lnTo>
                    <a:pt x="30" y="148"/>
                  </a:lnTo>
                  <a:lnTo>
                    <a:pt x="23" y="175"/>
                  </a:lnTo>
                  <a:lnTo>
                    <a:pt x="18" y="215"/>
                  </a:lnTo>
                  <a:lnTo>
                    <a:pt x="16" y="265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213F9C"/>
            </a:solidFill>
            <a:ln w="0" cap="flat">
              <a:solidFill>
                <a:srgbClr val="213F9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5" name="Rectangle 16">
              <a:extLst>
                <a:ext uri="{FF2B5EF4-FFF2-40B4-BE49-F238E27FC236}">
                  <a16:creationId xmlns:a16="http://schemas.microsoft.com/office/drawing/2014/main" id="{EA5901CE-E4C0-B329-FD08-566D008C6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422"/>
              <a:ext cx="96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elevant </a:t>
              </a:r>
              <a:r>
                <a:rPr lang="en-US" altLang="en-US" dirty="0">
                  <a:solidFill>
                    <a:srgbClr val="000000"/>
                  </a:solidFill>
                  <a:latin typeface="Franklin Gothic Book" panose="020B0503020102020204" pitchFamily="34" charset="0"/>
                </a:rPr>
                <a:t>R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Franklin Gothic Book" panose="020B0503020102020204" pitchFamily="34" charset="0"/>
                </a:rPr>
                <a:t>ange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ranklin Gothic Book" panose="020B0503020102020204" pitchFamily="34" charset="0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B1B2F-91DC-4A09-BED6-B7A9505E6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81927" y="1598108"/>
            <a:ext cx="512511" cy="3757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453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6071"/>
            <a:ext cx="10918371" cy="4021370"/>
          </a:xfrm>
        </p:spPr>
        <p:txBody>
          <a:bodyPr numCol="2">
            <a:noAutofit/>
          </a:bodyPr>
          <a:lstStyle/>
          <a:p>
            <a:pPr marL="491490" indent="-457200"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Proportionate Response – Objects and Strategy Priorities</a:t>
            </a:r>
          </a:p>
          <a:p>
            <a:pPr marL="491490" indent="-457200"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Board Reporting Requirements – Re-evaluate the types of information, format and priorities in board reporting</a:t>
            </a:r>
          </a:p>
          <a:p>
            <a:pPr marL="491490" indent="-457200"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Activity delineation – cost recovery and key alarm trigger points</a:t>
            </a:r>
          </a:p>
          <a:p>
            <a:pPr marL="491490" indent="-457200"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Board Engagement – getting to know your business</a:t>
            </a:r>
          </a:p>
          <a:p>
            <a:pPr marL="491490" indent="-457200">
              <a:buFont typeface="+mj-lt"/>
              <a:buAutoNum type="arabicPeriod"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Integrated Approach – three to five-year strategic plan + three to five-year financial plan + annual budget (capital and operating)</a:t>
            </a:r>
          </a:p>
          <a:p>
            <a:pPr marL="457200" lvl="1" indent="0">
              <a:buNone/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Control is essential to this process</a:t>
            </a:r>
          </a:p>
          <a:p>
            <a:pPr lvl="2"/>
            <a:r>
              <a:rPr lang="en-AU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Board engagement</a:t>
            </a:r>
          </a:p>
          <a:p>
            <a:pPr lvl="2"/>
            <a:r>
              <a:rPr lang="en-AU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Reporting – both internal and external</a:t>
            </a:r>
          </a:p>
          <a:p>
            <a:pPr lvl="2"/>
            <a:r>
              <a:rPr lang="en-AU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Continuous Forecasting</a:t>
            </a:r>
          </a:p>
          <a:p>
            <a:pPr lvl="2"/>
            <a:r>
              <a:rPr lang="en-AU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Admitting errors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DE370AE-4D11-4DFB-B13C-7187B4EDB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0B2B9AA-7666-133B-A2C7-F11B07C96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8F349E2-7285-2355-3299-C05B6A3F1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32D3ECB-BFEB-A44B-D467-5BD5C5154F27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8174DB5D-E522-2FD4-76E4-857CC570DC9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C5DC34E-76CB-13E7-3C42-C521AB342C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AC4996C2-716B-D4FB-453A-265CBC9F029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EC1B56EA-C47E-311F-7682-A3BDAE8D06A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1E6B10C7-D0E9-F959-C95F-CA4F6346D86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9CE56F9-F6F7-64C1-6140-6934CA2C3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14D7E6F-0F6F-9252-105F-554F96FB50A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Governance Considerations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82DEFF-8BDE-A6C5-9FBC-031F813E5DE2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21</a:t>
            </a:r>
          </a:p>
        </p:txBody>
      </p:sp>
    </p:spTree>
    <p:extLst>
      <p:ext uri="{BB962C8B-B14F-4D97-AF65-F5344CB8AC3E}">
        <p14:creationId xmlns:p14="http://schemas.microsoft.com/office/powerpoint/2010/main" val="1503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9809859" cy="3501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Board role: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Ultimately Responsible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Source of reasonableness checking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Should set parameters and policies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Should receive reports providing the actual cost recovery versus planned or targeted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Financial control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Regular review of margin being achieved against target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Regular review of effects of under-recovery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Regular review of likely future increases previously unidentified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Development of reporting and mitigation strategies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BB4C3AD-487F-CDE9-1029-7226DFDEF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B3681DA-E155-B374-DC60-3FFE8C78F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84ADB39-2C49-3BF6-DCAE-E1D1A8F7B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370155C-5EFA-A1D5-F764-B8E59C9643A3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6ED04F01-B159-4525-069B-D9028D7E7CB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A4A580A1-4D3C-2107-6592-1C34B2B3E0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BD801C2-FF0A-8ADC-3CFB-93BD3070427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65C403E5-ED97-D6A8-ADF4-96ADB3917CE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3625AB15-30B3-F4D9-0E28-15AA84F285F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779CFF2-1AD1-4AE1-E5E1-4B5C2141C9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21D26EF7-E9DB-9761-588B-96D6247911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 Considerations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2FBB9B-F0F1-D351-472C-DD30A954CCB7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21</a:t>
            </a:r>
          </a:p>
        </p:txBody>
      </p:sp>
    </p:spTree>
    <p:extLst>
      <p:ext uri="{BB962C8B-B14F-4D97-AF65-F5344CB8AC3E}">
        <p14:creationId xmlns:p14="http://schemas.microsoft.com/office/powerpoint/2010/main" val="383787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9809859" cy="3579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Reporting: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Costing Assumptions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Activity Expectations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Actual v Expected – activities AND dollars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Appropriate breakdown of activity expectation time periods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Decisions points – when is activity not being realised and the board needs to know?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9263CD-0180-BB45-B648-21921B53C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CD880DA-2FC7-48F6-4BE3-8DD2DA1AF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98F4113-CE70-ED17-E611-B80787C737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DC5DF4-2A92-56C1-5018-240A5FA410E7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BA802D5D-F9BA-626B-5CB6-94795065C71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F626847-D157-51ED-3C2F-F716A05A7A7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BB8A2E82-D13C-72BC-4ED3-4475B4906C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1CC0E59E-0C47-D819-C911-63B0D7557D8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FA7DA31F-3998-54BA-F442-1C09228A3AA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1DC166F-E7C5-2A3A-D0BE-768B480F108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A071D575-7891-5F08-1197-80DA45747F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 Considerations (cont.)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668AB9-34E2-6BDD-DA9E-EACDF1B45684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21</a:t>
            </a:r>
          </a:p>
        </p:txBody>
      </p:sp>
    </p:spTree>
    <p:extLst>
      <p:ext uri="{BB962C8B-B14F-4D97-AF65-F5344CB8AC3E}">
        <p14:creationId xmlns:p14="http://schemas.microsoft.com/office/powerpoint/2010/main" val="217081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9809859" cy="35798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Always seek to be consistent in calculations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Start with history and move forward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Seek to establish true cost within the bounds of usefulness and benefit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Identify your assumptions and let board members know what they are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Always check for reasonableness and errors / omissions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Always get a second opinion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Focus on the material costs and programs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Get outside advice if you feel uncomfortable about what you are doing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Cost based on likely ACTUAL level of activity NOT capacity.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FD09A7E-65C1-AA00-6575-5E60B72DD0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EE47457-B940-8AEA-7F2F-9483E3F10A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5E4B6BB-247B-55F9-0E4C-B32B65438E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DEECBF7-8228-4946-5E72-6BDF729A22C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CE181BD4-097A-7732-49C6-CD539248B83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2928A5C6-E33A-727C-B5DC-3E01993EE71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E1B1E737-B8BC-F10E-7DDA-72436887C4D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2BFFCDC0-1E72-6ADB-CD3D-5B7505C4E0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033ABA5E-ADAA-D3FF-7410-D9F694E9236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B34E923-8E65-1AC2-84B1-328AA5B88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71B1E4A7-B042-1EB5-6CCB-03D3F0C11F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Decision Making Principles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97F0B7-7F5A-8958-B37F-920CE59CC3D9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18</a:t>
            </a:r>
          </a:p>
        </p:txBody>
      </p:sp>
    </p:spTree>
    <p:extLst>
      <p:ext uri="{BB962C8B-B14F-4D97-AF65-F5344CB8AC3E}">
        <p14:creationId xmlns:p14="http://schemas.microsoft.com/office/powerpoint/2010/main" val="253275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042EDB0-D474-5FCB-FF54-6620DFC8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896600" cy="370870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David Gilchrist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2"/>
              </a:rPr>
              <a:t>david.gilchrist@uwa.edu.au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Professor Paul Flatau	</a:t>
            </a: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3"/>
              </a:rPr>
              <a:t>paul.flatau@uwa.edu.au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UWA Centre for Public Value Website: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4"/>
              </a:rPr>
              <a:t>https://www.uwa.edu.au/schools/Research/Centre-for-Public-Value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Centre for Social Impact UWA Website: </a:t>
            </a:r>
            <a:b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  <a:hlinkClick r:id="rId5"/>
              </a:rPr>
              <a:t>https://www.uwa.edu.au/schools/research/UWA-Centre-for-Social-Impact</a:t>
            </a:r>
            <a:endParaRPr lang="en-GB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F4A7C7-D5BB-2EF7-0A1A-37F79AAC0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DD876D7-8033-BC2D-6728-9FEA0F60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F004959-070C-22F6-0246-B4185736E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148AB6B-24F5-13D6-7BD4-FEF1C7EC706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E7C679D-B847-C82A-0620-B920E0A62A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D98F8A3-9802-4883-9BD1-843E0715F24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52A7D277-E6B5-2B15-98B4-409D5C11775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AC7CF35-9AE9-0DA0-5DE5-AD76453DCC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D50EC5A-4A1A-18B1-8BB8-D461089F22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FF72739-7A72-E644-29D3-97DCA95B4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10254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3C1049-172A-62EC-EB82-24430C9D9117}"/>
              </a:ext>
            </a:extLst>
          </p:cNvPr>
          <p:cNvSpPr txBox="1"/>
          <p:nvPr/>
        </p:nvSpPr>
        <p:spPr>
          <a:xfrm>
            <a:off x="838200" y="1690688"/>
            <a:ext cx="1051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1 – Introduction</a:t>
            </a:r>
          </a:p>
          <a:p>
            <a:pPr>
              <a:spcAft>
                <a:spcPts val="1800"/>
              </a:spcAf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Video 2 – Costing &amp; Pricing Governance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3 – Costing &amp; Pricing Principles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4 – The MS Excel Costing Models</a:t>
            </a:r>
          </a:p>
          <a:p>
            <a:pPr>
              <a:spcAft>
                <a:spcPts val="1800"/>
              </a:spcAft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Video 5 – Costing &amp; Government Procurement Training Video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3940576-329E-8B24-7ADF-07DC64A4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B2A7F2A-D924-6CCF-5DA3-3461AB9D0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ED9D228-89EA-E0B5-2C4F-5B7E21676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E3AA749-D871-7AB4-1F06-DAF7EF0F1605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6F47247F-D17E-7FA7-03E3-DAB1AF056B4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D37C74D4-8CCF-8138-483E-1E18CA956B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FBCAD7A-32E9-433C-94FA-6172445A56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2537EA55-64D6-8258-6254-1D8039EDE8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774ABE88-AFA0-8A2E-17F4-58AB9C4935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F0C4A72-B6FF-6B06-C290-792DA6FD2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3606930D-49AA-E78C-09A7-37291FEE5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Training Videos</a:t>
            </a:r>
          </a:p>
        </p:txBody>
      </p:sp>
    </p:spTree>
    <p:extLst>
      <p:ext uri="{BB962C8B-B14F-4D97-AF65-F5344CB8AC3E}">
        <p14:creationId xmlns:p14="http://schemas.microsoft.com/office/powerpoint/2010/main" val="98778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7025677" cy="402675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Sustainability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Purpose of Costing &amp; Pricing 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Cost/Benefit Considerations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Rewards &amp; Risks of Costing and Pricing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Relevant Range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Key Governance Considerations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A116D6-4C33-1CC4-CD06-175FFA14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51C9D8-FDB5-736A-AA0D-38EE91FA5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1B35FF-A6A2-6A6B-4587-EB0FCDF06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31225A7-44E9-4E4A-43E2-6272A5E6AC0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4BF7AD8-A6F3-EFA3-8C05-0FDFC2C471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C9B4880-21CC-FE45-1924-43FFA4BFF6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C28746B-EADA-DB35-23A3-E37B6B3599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045640-3497-7A65-65DC-AE204A9C86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55534C9-DC6A-EA1D-A247-31F438D9BC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560883-401A-B107-847B-1CCB96D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pic>
        <p:nvPicPr>
          <p:cNvPr id="16" name="Picture 15" descr="Front page of Framework">
            <a:extLst>
              <a:ext uri="{FF2B5EF4-FFF2-40B4-BE49-F238E27FC236}">
                <a16:creationId xmlns:a16="http://schemas.microsoft.com/office/drawing/2014/main" id="{C676879F-47F2-077F-06DD-6587FE1383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9378" y="1534103"/>
            <a:ext cx="2996912" cy="3640693"/>
          </a:xfrm>
          <a:prstGeom prst="rect">
            <a:avLst/>
          </a:prstGeom>
        </p:spPr>
      </p:pic>
      <p:pic>
        <p:nvPicPr>
          <p:cNvPr id="15" name="Picture 14" descr="Front page of Handbook">
            <a:extLst>
              <a:ext uri="{FF2B5EF4-FFF2-40B4-BE49-F238E27FC236}">
                <a16:creationId xmlns:a16="http://schemas.microsoft.com/office/drawing/2014/main" id="{CB5A3B80-1E94-1676-727D-9F4385ABF5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40190" y="1534103"/>
            <a:ext cx="2996912" cy="356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3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224" y="1357402"/>
            <a:ext cx="10971498" cy="39075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Board has limited capacity in relation to setting prices and achieving profit outcomes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Board has the ultimate responsibility for the sustainability of the organisation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The more the board knows about the financial performance and financial capacity of their organisation, the more ability they have to respond to external pressures and control their environment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Ultimately, the decision as to whether to continue doing something or not lies with the board</a:t>
            </a:r>
          </a:p>
          <a:p>
            <a:pPr>
              <a:lnSpc>
                <a:spcPct val="150000"/>
              </a:lnSpc>
            </a:pP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Ultimately, the board must decide whether it is financially sustainable to agree to a contract price</a:t>
            </a:r>
          </a:p>
          <a:p>
            <a:pPr marL="0" indent="0">
              <a:lnSpc>
                <a:spcPct val="150000"/>
              </a:lnSpc>
              <a:buNone/>
            </a:pPr>
            <a:endParaRPr lang="en-AU" sz="2000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7A116D6-4C33-1CC4-CD06-175FFA14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51C9D8-FDB5-736A-AA0D-38EE91FA5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1B35FF-A6A2-6A6B-4587-EB0FCDF06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31225A7-44E9-4E4A-43E2-6272A5E6AC00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4BF7AD8-A6F3-EFA3-8C05-0FDFC2C471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EC9B4880-21CC-FE45-1924-43FFA4BFF6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C28746B-EADA-DB35-23A3-E37B6B35994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FA045640-3497-7A65-65DC-AE204A9C86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55534C9-DC6A-EA1D-A247-31F438D9BC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560883-401A-B107-847B-1CCB96D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72707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7101"/>
            <a:ext cx="2649837" cy="1617802"/>
          </a:xfrm>
        </p:spPr>
        <p:txBody>
          <a:bodyPr>
            <a:normAutofit/>
          </a:bodyPr>
          <a:lstStyle/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Quantity of Services</a:t>
            </a: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Quality of Services</a:t>
            </a:r>
          </a:p>
          <a:p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Timing of Services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E17FB98-C898-9679-1ECB-854CCEA25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8216" y="1937265"/>
            <a:ext cx="425937" cy="957129"/>
          </a:xfrm>
          <a:prstGeom prst="rightBrace">
            <a:avLst/>
          </a:prstGeom>
          <a:ln w="31750">
            <a:solidFill>
              <a:srgbClr val="213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 sz="2000">
              <a:latin typeface="Franklin Gothic Book" panose="020B0503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85B979-D1D3-3909-A62B-E7E54274AA20}"/>
              </a:ext>
            </a:extLst>
          </p:cNvPr>
          <p:cNvSpPr txBox="1"/>
          <p:nvPr/>
        </p:nvSpPr>
        <p:spPr>
          <a:xfrm>
            <a:off x="4051919" y="2215554"/>
            <a:ext cx="6530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↓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 in these elements equals </a:t>
            </a:r>
            <a:r>
              <a:rPr lang="en-AU" sz="2000" b="1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↓</a:t>
            </a:r>
            <a:r>
              <a:rPr lang="en-AU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 in sustainability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4AC1C5-6666-1C05-3ECE-A9973DE67314}"/>
              </a:ext>
            </a:extLst>
          </p:cNvPr>
          <p:cNvSpPr txBox="1"/>
          <p:nvPr/>
        </p:nvSpPr>
        <p:spPr>
          <a:xfrm>
            <a:off x="4051919" y="3209505"/>
            <a:ext cx="4495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FF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Importantly, reductions in sustainability </a:t>
            </a:r>
          </a:p>
          <a:p>
            <a:pPr algn="ctr"/>
            <a:r>
              <a:rPr lang="en-AU" sz="2000" dirty="0">
                <a:solidFill>
                  <a:srgbClr val="FF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can be the first signs of insolvency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33FBF6-D1D2-C1D4-4CF8-2B7359F3BB17}"/>
              </a:ext>
            </a:extLst>
          </p:cNvPr>
          <p:cNvSpPr txBox="1">
            <a:spLocks noChangeAspect="1"/>
          </p:cNvSpPr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8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6016A9-EADF-4F47-5113-2CAE4FB0CE2E}"/>
              </a:ext>
            </a:extLst>
          </p:cNvPr>
          <p:cNvSpPr txBox="1"/>
          <p:nvPr/>
        </p:nvSpPr>
        <p:spPr>
          <a:xfrm>
            <a:off x="4051919" y="4367008"/>
            <a:ext cx="47466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000" dirty="0">
                <a:solidFill>
                  <a:srgbClr val="156F3C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Any organisation must make a profit to be </a:t>
            </a:r>
          </a:p>
          <a:p>
            <a:pPr algn="ctr"/>
            <a:r>
              <a:rPr lang="en-AU" sz="2000" dirty="0">
                <a:solidFill>
                  <a:srgbClr val="156F3C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sustainable in a market economy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2C688B8-5274-3EB7-6DFD-147313CCB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43A3BAE-E22C-8194-484E-FF50AEE14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496E7C9-5776-9B6A-3766-BCA254FFD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089D87D-D7F8-88CD-3063-5DF6A453E2AC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B18A3222-C68D-2424-592B-8D64F9B512D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C8C20798-F334-D5F0-0485-7BEA0D0B39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37AC5145-5CF1-0DB3-726F-B0770CDCBBC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558F91D1-1A8B-95C4-1207-38AA13517CF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8F6FF726-40AC-425C-FAA1-A0007CCE646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589921E-458B-8C52-A151-2A457C4D7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17D370AB-97D2-63D0-79B4-F925E8E30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Sustainability</a:t>
            </a:r>
          </a:p>
        </p:txBody>
      </p:sp>
    </p:spTree>
    <p:extLst>
      <p:ext uri="{BB962C8B-B14F-4D97-AF65-F5344CB8AC3E}">
        <p14:creationId xmlns:p14="http://schemas.microsoft.com/office/powerpoint/2010/main" val="185679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Diagram 25">
            <a:extLst>
              <a:ext uri="{FF2B5EF4-FFF2-40B4-BE49-F238E27FC236}">
                <a16:creationId xmlns:a16="http://schemas.microsoft.com/office/drawing/2014/main" id="{07B60306-9113-1054-F885-96B3AEA67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7215601"/>
              </p:ext>
            </p:extLst>
          </p:nvPr>
        </p:nvGraphicFramePr>
        <p:xfrm>
          <a:off x="2032000" y="1747063"/>
          <a:ext cx="8128000" cy="573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AF606C40-2A91-9873-F1D0-5708813E1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Sustainability (cont.)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EE3CFC-28D0-28E5-1B1A-E6168C80E504}"/>
              </a:ext>
            </a:extLst>
          </p:cNvPr>
          <p:cNvSpPr txBox="1"/>
          <p:nvPr/>
        </p:nvSpPr>
        <p:spPr>
          <a:xfrm>
            <a:off x="2381469" y="2320561"/>
            <a:ext cx="22731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atin typeface="Franklin Gothic Book" panose="020B0503020102020204" pitchFamily="34" charset="0"/>
              </a:rPr>
              <a:t>Solvency</a:t>
            </a:r>
          </a:p>
          <a:p>
            <a:r>
              <a:rPr lang="en-AU" sz="1600" dirty="0">
                <a:latin typeface="Franklin Gothic Book" panose="020B0503020102020204" pitchFamily="34" charset="0"/>
              </a:rPr>
              <a:t>Having the cash to pay your bills when they are due</a:t>
            </a:r>
            <a:r>
              <a:rPr lang="en-AU" dirty="0">
                <a:latin typeface="Franklin Gothic Book" panose="020B0503020102020204" pitchFamily="34" charset="0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3B1CC14-6EF4-AB9C-1E66-260EB52E922D}"/>
              </a:ext>
            </a:extLst>
          </p:cNvPr>
          <p:cNvSpPr txBox="1"/>
          <p:nvPr/>
        </p:nvSpPr>
        <p:spPr>
          <a:xfrm>
            <a:off x="4929262" y="2328310"/>
            <a:ext cx="23467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atin typeface="Franklin Gothic Book" panose="020B0503020102020204" pitchFamily="34" charset="0"/>
              </a:rPr>
              <a:t>Stability</a:t>
            </a:r>
          </a:p>
          <a:p>
            <a:r>
              <a:rPr lang="en-AU" sz="1600" dirty="0">
                <a:latin typeface="Franklin Gothic Book" panose="020B0503020102020204" pitchFamily="34" charset="0"/>
              </a:rPr>
              <a:t>Being able to continue to provide services that meet the quantity, quality, and timing required in accordance with your organisation’s mission.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DAF441-A911-E2C3-E655-888D0926342E}"/>
              </a:ext>
            </a:extLst>
          </p:cNvPr>
          <p:cNvSpPr txBox="1"/>
          <p:nvPr/>
        </p:nvSpPr>
        <p:spPr>
          <a:xfrm>
            <a:off x="7517453" y="2331034"/>
            <a:ext cx="2346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atin typeface="Franklin Gothic Book" panose="020B0503020102020204" pitchFamily="34" charset="0"/>
              </a:rPr>
              <a:t>Sustainability</a:t>
            </a:r>
          </a:p>
          <a:p>
            <a:r>
              <a:rPr lang="en-AU" sz="1600" dirty="0">
                <a:latin typeface="Franklin Gothic Book" panose="020B0503020102020204" pitchFamily="34" charset="0"/>
              </a:rPr>
              <a:t>Being able to replace assets and invest in your organisation to meet changing circumstances and ensure it remains fit-for-purpose in the context of pursuing your organisation’s mission in the long term.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2FFFE27D-99AF-0004-FCD7-01D1A304A260}"/>
              </a:ext>
            </a:extLst>
          </p:cNvPr>
          <p:cNvSpPr txBox="1"/>
          <p:nvPr/>
        </p:nvSpPr>
        <p:spPr bwMode="auto">
          <a:xfrm>
            <a:off x="2145502" y="3515445"/>
            <a:ext cx="2745130" cy="27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>
              <a:spcAft>
                <a:spcPts val="575"/>
              </a:spcAft>
            </a:pPr>
            <a:r>
              <a:rPr lang="en-AU" sz="16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Cash flow / working capital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id="{6C629AE0-0D74-62AD-EAD9-5B270E3732C0}"/>
              </a:ext>
            </a:extLst>
          </p:cNvPr>
          <p:cNvSpPr txBox="1"/>
          <p:nvPr/>
        </p:nvSpPr>
        <p:spPr bwMode="auto">
          <a:xfrm>
            <a:off x="7517453" y="4980511"/>
            <a:ext cx="2346768" cy="28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>
              <a:spcAft>
                <a:spcPts val="575"/>
              </a:spcAft>
            </a:pPr>
            <a:r>
              <a:rPr lang="en-AU" sz="16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Assets Replacement</a:t>
            </a:r>
          </a:p>
        </p:txBody>
      </p:sp>
      <p:sp>
        <p:nvSpPr>
          <p:cNvPr id="11" name="Text Box 19">
            <a:extLst>
              <a:ext uri="{FF2B5EF4-FFF2-40B4-BE49-F238E27FC236}">
                <a16:creationId xmlns:a16="http://schemas.microsoft.com/office/drawing/2014/main" id="{BC52FF13-1B41-A0B3-CCFF-AE0C661935A3}"/>
              </a:ext>
            </a:extLst>
          </p:cNvPr>
          <p:cNvSpPr txBox="1"/>
          <p:nvPr/>
        </p:nvSpPr>
        <p:spPr bwMode="auto">
          <a:xfrm>
            <a:off x="4842077" y="4477300"/>
            <a:ext cx="2521139" cy="27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spcFirstLastPara="0" vert="horz" wrap="non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marR="36195">
              <a:spcAft>
                <a:spcPts val="575"/>
              </a:spcAft>
            </a:pPr>
            <a:r>
              <a:rPr lang="en-AU" sz="1600" dirty="0">
                <a:solidFill>
                  <a:srgbClr val="213F9C"/>
                </a:solidFill>
                <a:effectLst/>
                <a:latin typeface="Franklin Gothic Book" panose="020B0503020102020204" pitchFamily="34" charset="0"/>
                <a:ea typeface="Franklin Gothic Book" panose="020B0503020102020204" pitchFamily="34" charset="0"/>
                <a:cs typeface="Tahoma (Body)"/>
              </a:rPr>
              <a:t>e.g., Employee Entitlements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5BEA8F-9F1C-886A-CCD1-138979336D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547A181-9775-05D5-01C2-50131CE87B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63F12C0-C27F-3589-1CE1-CFF452F8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9397E2E-0A23-4854-C87F-FA9774FB9D91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6D09492B-1760-1DF4-FB9F-F4822639D2A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4596FC78-F99C-43E8-8153-FEC6C088FEE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92E5D553-BD4A-0F9F-22EE-B1DCB606545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84A40224-F0A9-4558-A6CB-18597BE3E94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0FBE8D22-DF17-947E-2E31-D2C22D69EBE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05E51A8-701E-EDAB-D8F9-C351A6BE68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7B0A9BC-3108-1BA4-6A38-BD1D7F0C8708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8</a:t>
            </a:r>
          </a:p>
        </p:txBody>
      </p:sp>
    </p:spTree>
    <p:extLst>
      <p:ext uri="{BB962C8B-B14F-4D97-AF65-F5344CB8AC3E}">
        <p14:creationId xmlns:p14="http://schemas.microsoft.com/office/powerpoint/2010/main" val="91084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341051" cy="350190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 ensure you understand the comprehensive cost of service delivery</a:t>
            </a:r>
          </a:p>
          <a:p>
            <a:pPr marL="457200" indent="-457200">
              <a:buAutoNum type="arabicParenR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 establish a target price for your services and supports</a:t>
            </a:r>
          </a:p>
          <a:p>
            <a:pPr marL="457200" indent="-457200">
              <a:buAutoNum type="arabicParenR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 compare your targeted price with the price offered by funders (Governments, Philanthropists) </a:t>
            </a:r>
          </a:p>
          <a:p>
            <a:pPr marL="457200" indent="-457200">
              <a:buAutoNum type="arabicParenR"/>
            </a:pPr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To make a decision as to whether you are comfortable contracting to deliver under that offered price having identified the gap between what you need and what you are offered.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557AE8C-3B03-B12A-FDD0-0B83E0E36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8219BD7-30A2-BC8D-3951-7C59292F0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D05BC72-1212-0E5D-2734-9D5DE6212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AEC52B2-E548-92AE-00AD-7A3B0E6A97EF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4B79448D-8840-A30B-8992-FE7C0EE8A7E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BFAFB66B-FE57-5DBC-F28E-255AB6A69E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01265DA5-2D62-76D9-7502-2C169DEDE2E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369B5E0E-38D4-D0C8-EFA6-D3B182DEF88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E9FA1C9-9C2F-4255-E4B1-F24ADA10D55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E3195B3-F68C-8F59-CF8B-E6164487DBD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8F38926-EABB-8967-C30B-FAC4BF74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of Costing &amp; Pricing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A724F8-140A-5880-080B-1E025B5B74E3}"/>
              </a:ext>
            </a:extLst>
          </p:cNvPr>
          <p:cNvSpPr txBox="1"/>
          <p:nvPr/>
        </p:nvSpPr>
        <p:spPr>
          <a:xfrm>
            <a:off x="10581927" y="563402"/>
            <a:ext cx="900000" cy="369332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22</a:t>
            </a:r>
          </a:p>
        </p:txBody>
      </p:sp>
    </p:spTree>
    <p:extLst>
      <p:ext uri="{BB962C8B-B14F-4D97-AF65-F5344CB8AC3E}">
        <p14:creationId xmlns:p14="http://schemas.microsoft.com/office/powerpoint/2010/main" val="40895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566"/>
            <a:ext cx="9809859" cy="3501902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Any organisation operating in a market economy must make a profit, even if it is a charity</a:t>
            </a:r>
          </a:p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Mark-up: financial needs in the short-, medium- and longer-terms</a:t>
            </a:r>
          </a:p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Develop a three-to-five-year financial plan</a:t>
            </a:r>
          </a:p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Calculate the Target Price – the price you need to charge in order to ensure financial sustainability into the longer-term </a:t>
            </a:r>
          </a:p>
          <a:p>
            <a:r>
              <a:rPr lang="en-GB" sz="20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Acknowledging that the Target Price is unlikely to be achieved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C0CAA33-93F0-6156-D86B-082A972FA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BBE35E3-7F0D-14D7-F1BB-CE764874EC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B5B318A-3696-AB3D-6D6F-9CF8D5E8CE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AC3A4AB-89DD-86A2-2E38-4666D2F43B19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53E9603-D965-B3FD-96BE-733CBC60333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F8EA28F3-106C-17BE-FC2B-C0EB8FC773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6D4FA447-D99C-61BC-7CF2-2E85FB8D6C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01E79EBD-66E5-649E-9A2E-F188334EF88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A11BBD69-9E84-1C26-4255-974FD6659B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28A9143-B074-B912-A93B-F4D346FBF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BAA3A3A-3BE5-453F-6570-7DCABDEC8C99}"/>
              </a:ext>
            </a:extLst>
          </p:cNvPr>
          <p:cNvSpPr txBox="1"/>
          <p:nvPr/>
        </p:nvSpPr>
        <p:spPr>
          <a:xfrm>
            <a:off x="10581927" y="563402"/>
            <a:ext cx="900000" cy="923330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38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44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19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183535C-4852-0685-C775-6E86FE88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Pricing &amp; Profit</a:t>
            </a:r>
          </a:p>
        </p:txBody>
      </p:sp>
    </p:spTree>
    <p:extLst>
      <p:ext uri="{BB962C8B-B14F-4D97-AF65-F5344CB8AC3E}">
        <p14:creationId xmlns:p14="http://schemas.microsoft.com/office/powerpoint/2010/main" val="292027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B3945DF-E8BA-5240-ED64-F510E24C8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379" y="3267442"/>
            <a:ext cx="595727" cy="42098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1EA0D87-5989-C654-E201-A518F834D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040976"/>
            <a:ext cx="12192000" cy="1817024"/>
            <a:chOff x="0" y="5040976"/>
            <a:chExt cx="12192000" cy="181702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A78757E-A209-C2C9-8F02-0B778E2B4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939" r="85460"/>
            <a:stretch/>
          </p:blipFill>
          <p:spPr>
            <a:xfrm>
              <a:off x="0" y="5874026"/>
              <a:ext cx="838200" cy="98397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5B34F1A-9834-1B27-20CC-2ECC66A8F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749" t="77728"/>
            <a:stretch/>
          </p:blipFill>
          <p:spPr>
            <a:xfrm>
              <a:off x="11485746" y="5040976"/>
              <a:ext cx="706254" cy="1817023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B698DE0-383B-3222-3C6D-27BE7B6E453A}"/>
                </a:ext>
              </a:extLst>
            </p:cNvPr>
            <p:cNvGrpSpPr/>
            <p:nvPr/>
          </p:nvGrpSpPr>
          <p:grpSpPr>
            <a:xfrm>
              <a:off x="7526435" y="5719198"/>
              <a:ext cx="3445063" cy="1115945"/>
              <a:chOff x="0" y="0"/>
              <a:chExt cx="2488917" cy="806768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524001D-5F0A-2A30-32D2-802FA9C6E0E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5" r="73493"/>
              <a:stretch/>
            </p:blipFill>
            <p:spPr>
              <a:xfrm>
                <a:off x="1034122" y="1588"/>
                <a:ext cx="542477" cy="805180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851AD7C8-CAFB-BC0E-50DB-C9BA22850B3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92" r="37668"/>
              <a:stretch/>
            </p:blipFill>
            <p:spPr bwMode="auto">
              <a:xfrm>
                <a:off x="0" y="318"/>
                <a:ext cx="638955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3941F1A4-EF34-DFBE-A436-738A874DD6F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638955" y="953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1157DD25-847D-D894-95F9-1E8F9D3977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01" r="23167"/>
              <a:stretch/>
            </p:blipFill>
            <p:spPr>
              <a:xfrm>
                <a:off x="1576599" y="318"/>
                <a:ext cx="395167" cy="805180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1E5DE0AD-F6F3-4DA9-2C04-DC098BDA0B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20" r="63774"/>
              <a:stretch/>
            </p:blipFill>
            <p:spPr bwMode="auto">
              <a:xfrm>
                <a:off x="1971766" y="0"/>
                <a:ext cx="517151" cy="80581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59E4ECA-67CC-EADE-8A9B-A096EDDE105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281" y="5899816"/>
              <a:ext cx="1487476" cy="754711"/>
            </a:xfrm>
            <a:prstGeom prst="rect">
              <a:avLst/>
            </a:prstGeom>
            <a:noFill/>
          </p:spPr>
        </p:pic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20ED1EA7-EC36-5C77-9522-D7019B33D25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23715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Reconciling Your Costing With Funders’ Pricing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FE363B-78AF-0A88-860A-C05CC235B66F}"/>
              </a:ext>
            </a:extLst>
          </p:cNvPr>
          <p:cNvSpPr txBox="1"/>
          <p:nvPr/>
        </p:nvSpPr>
        <p:spPr>
          <a:xfrm>
            <a:off x="10581927" y="563402"/>
            <a:ext cx="900000" cy="646331"/>
          </a:xfrm>
          <a:prstGeom prst="rect">
            <a:avLst/>
          </a:prstGeom>
          <a:solidFill>
            <a:srgbClr val="213F9C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FW 7</a:t>
            </a:r>
          </a:p>
          <a:p>
            <a:pPr algn="ctr"/>
            <a:r>
              <a:rPr lang="en-AU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HB 36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2F014A9-2836-70C7-E51E-F30B02B7993E}"/>
              </a:ext>
            </a:extLst>
          </p:cNvPr>
          <p:cNvSpPr/>
          <p:nvPr/>
        </p:nvSpPr>
        <p:spPr>
          <a:xfrm>
            <a:off x="921515" y="2338435"/>
            <a:ext cx="2520000" cy="2520000"/>
          </a:xfrm>
          <a:prstGeom prst="rect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latin typeface="Franklin Gothic Book" panose="020B0503020102020204" pitchFamily="34" charset="0"/>
              </a:rPr>
              <a:t>Target Price</a:t>
            </a:r>
          </a:p>
          <a:p>
            <a:pPr algn="ctr"/>
            <a:r>
              <a:rPr lang="en-AU" dirty="0">
                <a:latin typeface="Franklin Gothic Book" panose="020B0503020102020204" pitchFamily="34" charset="0"/>
              </a:rPr>
              <a:t>Price required in order to ensure sustainability (Result of Costing &amp; Pricing Process)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7BE2BA-CA73-CD38-B15A-F1FF2D77B8E9}"/>
              </a:ext>
            </a:extLst>
          </p:cNvPr>
          <p:cNvSpPr txBox="1"/>
          <p:nvPr/>
        </p:nvSpPr>
        <p:spPr>
          <a:xfrm>
            <a:off x="3697471" y="3185394"/>
            <a:ext cx="721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solidFill>
                  <a:srgbClr val="156F3C"/>
                </a:solidFill>
                <a:latin typeface="Franklin Gothic Book" panose="020B0503020102020204" pitchFamily="34" charset="0"/>
              </a:rPr>
              <a:t>LESS</a:t>
            </a:r>
          </a:p>
        </p:txBody>
      </p:sp>
      <p:sp>
        <p:nvSpPr>
          <p:cNvPr id="27" name="Rectangle 26" descr="Minus symbol">
            <a:extLst>
              <a:ext uri="{FF2B5EF4-FFF2-40B4-BE49-F238E27FC236}">
                <a16:creationId xmlns:a16="http://schemas.microsoft.com/office/drawing/2014/main" id="{A5598E4B-6A07-2B6C-123F-4F59E53FDBFF}"/>
              </a:ext>
            </a:extLst>
          </p:cNvPr>
          <p:cNvSpPr/>
          <p:nvPr/>
        </p:nvSpPr>
        <p:spPr>
          <a:xfrm>
            <a:off x="3815071" y="3503329"/>
            <a:ext cx="486561" cy="190213"/>
          </a:xfrm>
          <a:prstGeom prst="rect">
            <a:avLst/>
          </a:prstGeom>
          <a:solidFill>
            <a:srgbClr val="156F3C"/>
          </a:solidFill>
          <a:ln>
            <a:solidFill>
              <a:srgbClr val="156F3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5F73B1-EB79-8B68-A83D-B28F238FAC75}"/>
              </a:ext>
            </a:extLst>
          </p:cNvPr>
          <p:cNvSpPr/>
          <p:nvPr/>
        </p:nvSpPr>
        <p:spPr>
          <a:xfrm>
            <a:off x="4675188" y="2338435"/>
            <a:ext cx="2520000" cy="2520000"/>
          </a:xfrm>
          <a:prstGeom prst="rect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latin typeface="Franklin Gothic Book" panose="020B0503020102020204" pitchFamily="34" charset="0"/>
              </a:rPr>
              <a:t>Achieved Price</a:t>
            </a:r>
          </a:p>
          <a:p>
            <a:pPr algn="ctr"/>
            <a:r>
              <a:rPr lang="en-AU" dirty="0">
                <a:latin typeface="Franklin Gothic Book" panose="020B0503020102020204" pitchFamily="34" charset="0"/>
              </a:rPr>
              <a:t>Price actually provided by funder</a:t>
            </a:r>
          </a:p>
        </p:txBody>
      </p:sp>
      <p:sp>
        <p:nvSpPr>
          <p:cNvPr id="29" name="Equals 28" descr="Equals symbol">
            <a:extLst>
              <a:ext uri="{FF2B5EF4-FFF2-40B4-BE49-F238E27FC236}">
                <a16:creationId xmlns:a16="http://schemas.microsoft.com/office/drawing/2014/main" id="{27C0767B-21F1-D421-35BF-CB34FC3E5666}"/>
              </a:ext>
            </a:extLst>
          </p:cNvPr>
          <p:cNvSpPr/>
          <p:nvPr/>
        </p:nvSpPr>
        <p:spPr>
          <a:xfrm>
            <a:off x="7568744" y="3195474"/>
            <a:ext cx="662445" cy="805923"/>
          </a:xfrm>
          <a:prstGeom prst="mathEqual">
            <a:avLst/>
          </a:prstGeom>
          <a:solidFill>
            <a:srgbClr val="156F3C"/>
          </a:solidFill>
          <a:ln>
            <a:solidFill>
              <a:srgbClr val="156F3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DB04630-AAD2-6B02-59C4-22A6B23B55EC}"/>
              </a:ext>
            </a:extLst>
          </p:cNvPr>
          <p:cNvSpPr/>
          <p:nvPr/>
        </p:nvSpPr>
        <p:spPr>
          <a:xfrm>
            <a:off x="8604744" y="2338435"/>
            <a:ext cx="2520000" cy="2520000"/>
          </a:xfrm>
          <a:prstGeom prst="rect">
            <a:avLst/>
          </a:prstGeom>
          <a:solidFill>
            <a:srgbClr val="213F9C"/>
          </a:solidFill>
          <a:ln>
            <a:solidFill>
              <a:srgbClr val="213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latin typeface="Franklin Gothic Book" panose="020B0503020102020204" pitchFamily="34" charset="0"/>
              </a:rPr>
              <a:t>Target Price Gap</a:t>
            </a:r>
          </a:p>
          <a:p>
            <a:pPr algn="ctr"/>
            <a:r>
              <a:rPr lang="en-AU" dirty="0">
                <a:latin typeface="Franklin Gothic Book" panose="020B0503020102020204" pitchFamily="34" charset="0"/>
              </a:rPr>
              <a:t>The difference between the Target Price and the Achieved Price (Excess of cost and mark-up or selling at less than cost)</a:t>
            </a:r>
          </a:p>
        </p:txBody>
      </p:sp>
    </p:spTree>
    <p:extLst>
      <p:ext uri="{BB962C8B-B14F-4D97-AF65-F5344CB8AC3E}">
        <p14:creationId xmlns:p14="http://schemas.microsoft.com/office/powerpoint/2010/main" val="169962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7" grpId="0" animBg="1"/>
      <p:bldP spid="24" grpId="0" animBg="1"/>
      <p:bldP spid="29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10f0c-021f-49e2-9fef-1f78ec1fb85f">
      <Terms xmlns="http://schemas.microsoft.com/office/infopath/2007/PartnerControls"/>
    </lcf76f155ced4ddcb4097134ff3c332f>
    <TaxCatchAll xmlns="b483a505-253e-4255-bdb3-0580ddb5656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4E1D43A3927F419155D26B5392B62A" ma:contentTypeVersion="18" ma:contentTypeDescription="Create a new document." ma:contentTypeScope="" ma:versionID="d4c8e3bcf63593e7889032071a972478">
  <xsd:schema xmlns:xsd="http://www.w3.org/2001/XMLSchema" xmlns:xs="http://www.w3.org/2001/XMLSchema" xmlns:p="http://schemas.microsoft.com/office/2006/metadata/properties" xmlns:ns2="ad110f0c-021f-49e2-9fef-1f78ec1fb85f" xmlns:ns3="b483a505-253e-4255-bdb3-0580ddb56560" targetNamespace="http://schemas.microsoft.com/office/2006/metadata/properties" ma:root="true" ma:fieldsID="29d616e3deaad49544324b4684a42e61" ns2:_="" ns3:_="">
    <xsd:import namespace="ad110f0c-021f-49e2-9fef-1f78ec1fb85f"/>
    <xsd:import namespace="b483a505-253e-4255-bdb3-0580ddb565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10f0c-021f-49e2-9fef-1f78ec1fb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3a505-253e-4255-bdb3-0580ddb565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d39c0e8-6d59-4be9-8c4e-2e04a1dba9fe}" ma:internalName="TaxCatchAll" ma:showField="CatchAllData" ma:web="b483a505-253e-4255-bdb3-0580ddb565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0F1973-212B-4DCF-8F40-821001D8FE22}">
  <ds:schemaRefs>
    <ds:schemaRef ds:uri="http://schemas.microsoft.com/office/2006/metadata/properties"/>
    <ds:schemaRef ds:uri="http://schemas.microsoft.com/office/infopath/2007/PartnerControls"/>
    <ds:schemaRef ds:uri="ad110f0c-021f-49e2-9fef-1f78ec1fb85f"/>
    <ds:schemaRef ds:uri="b483a505-253e-4255-bdb3-0580ddb56560"/>
  </ds:schemaRefs>
</ds:datastoreItem>
</file>

<file path=customXml/itemProps2.xml><?xml version="1.0" encoding="utf-8"?>
<ds:datastoreItem xmlns:ds="http://schemas.openxmlformats.org/officeDocument/2006/customXml" ds:itemID="{2B74F788-3ECB-438F-9534-B5411254DB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10f0c-021f-49e2-9fef-1f78ec1fb85f"/>
    <ds:schemaRef ds:uri="b483a505-253e-4255-bdb3-0580ddb565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4C305C-6558-40F1-B307-B5805794FA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5031</TotalTime>
  <Words>1086</Words>
  <Application>Microsoft Office PowerPoint</Application>
  <PresentationFormat>Widescreen</PresentationFormat>
  <Paragraphs>166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Tahoma</vt:lpstr>
      <vt:lpstr>Office Theme</vt:lpstr>
      <vt:lpstr>THE HUMAN SERVICES  COSTING &amp; PRICING  RESOURCE PACKAGE  Training Video 2: Costing &amp; Pricing Governance</vt:lpstr>
      <vt:lpstr>The Training Videos</vt:lpstr>
      <vt:lpstr>Agenda</vt:lpstr>
      <vt:lpstr>Context</vt:lpstr>
      <vt:lpstr>Sustainability</vt:lpstr>
      <vt:lpstr>Sustainability (cont.)</vt:lpstr>
      <vt:lpstr>Purpose of Costing &amp; Pricing</vt:lpstr>
      <vt:lpstr>Pricing &amp; Profit</vt:lpstr>
      <vt:lpstr>Reconciling Your Costing With Funders’ Pricing</vt:lpstr>
      <vt:lpstr>Cost/Benefit Considerations</vt:lpstr>
      <vt:lpstr>Rewards of Costing &amp; Pricing</vt:lpstr>
      <vt:lpstr>Risks of Costing &amp; Pricing</vt:lpstr>
      <vt:lpstr>Relevant Range</vt:lpstr>
      <vt:lpstr>Relevant Range (cont.)</vt:lpstr>
      <vt:lpstr>Key Governance Considerations</vt:lpstr>
      <vt:lpstr>Control Considerations</vt:lpstr>
      <vt:lpstr>Control Considerations (cont.)</vt:lpstr>
      <vt:lpstr>Decision Making Principles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Gilchrist</dc:creator>
  <cp:lastModifiedBy>Dorrington, Jared</cp:lastModifiedBy>
  <cp:revision>177</cp:revision>
  <dcterms:created xsi:type="dcterms:W3CDTF">2019-04-22T09:24:07Z</dcterms:created>
  <dcterms:modified xsi:type="dcterms:W3CDTF">2026-04-05T22:32:22Z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0x0101003D4E1D43A3927F419155D26B5392B62A</vt:lpwstr>
  </property>
  <property fmtid="{D5CDD505-2E9C-101B-9397-08002B2CF9AE}" pid="3" name="MediaServiceImageTags">
    <vt:lpwstr/>
  </property>
  <property fmtid="{D5CDD505-2E9C-101B-9397-08002B2CF9AE}" pid="4" name="MSIP_Label_69af8531-eb46-4968-8cb3-105d2f5ea87e_Enabled">
    <vt:lpwstr>true</vt:lpwstr>
  </property>
  <property fmtid="{D5CDD505-2E9C-101B-9397-08002B2CF9AE}" pid="5" name="MSIP_Label_69af8531-eb46-4968-8cb3-105d2f5ea87e_SetDate">
    <vt:lpwstr>2026-04-05T22:31:56Z</vt:lpwstr>
  </property>
  <property fmtid="{D5CDD505-2E9C-101B-9397-08002B2CF9AE}" pid="6" name="MSIP_Label_69af8531-eb46-4968-8cb3-105d2f5ea87e_Method">
    <vt:lpwstr>Standard</vt:lpwstr>
  </property>
  <property fmtid="{D5CDD505-2E9C-101B-9397-08002B2CF9AE}" pid="7" name="MSIP_Label_69af8531-eb46-4968-8cb3-105d2f5ea87e_Name">
    <vt:lpwstr>Official - No Marking</vt:lpwstr>
  </property>
  <property fmtid="{D5CDD505-2E9C-101B-9397-08002B2CF9AE}" pid="8" name="MSIP_Label_69af8531-eb46-4968-8cb3-105d2f5ea87e_SiteId">
    <vt:lpwstr>b46c1908-0334-4236-b978-585ee88e4199</vt:lpwstr>
  </property>
  <property fmtid="{D5CDD505-2E9C-101B-9397-08002B2CF9AE}" pid="9" name="MSIP_Label_69af8531-eb46-4968-8cb3-105d2f5ea87e_ActionId">
    <vt:lpwstr>3f04a59d-4353-421e-a319-f3fec6b25b95</vt:lpwstr>
  </property>
  <property fmtid="{D5CDD505-2E9C-101B-9397-08002B2CF9AE}" pid="10" name="MSIP_Label_69af8531-eb46-4968-8cb3-105d2f5ea87e_ContentBits">
    <vt:lpwstr>0</vt:lpwstr>
  </property>
  <property fmtid="{D5CDD505-2E9C-101B-9397-08002B2CF9AE}" pid="11" name="MSIP_Label_69af8531-eb46-4968-8cb3-105d2f5ea87e_Tag">
    <vt:lpwstr>10, 3, 0, 1</vt:lpwstr>
  </property>
</Properties>
</file>