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8" r:id="rId4"/>
    <p:sldId id="259" r:id="rId5"/>
    <p:sldId id="260" r:id="rId6"/>
    <p:sldId id="262" r:id="rId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1728" t="11553" r="6379" b="36894"/>
          <a:stretch/>
        </p:blipFill>
        <p:spPr>
          <a:xfrm>
            <a:off x="1" y="1493123"/>
            <a:ext cx="12191999" cy="4070453"/>
          </a:xfrm>
          <a:prstGeom prst="rect">
            <a:avLst/>
          </a:prstGeom>
        </p:spPr>
      </p:pic>
      <p:sp>
        <p:nvSpPr>
          <p:cNvPr id="4" name="Rectangle 3"/>
          <p:cNvSpPr/>
          <p:nvPr userDrawn="1"/>
        </p:nvSpPr>
        <p:spPr>
          <a:xfrm>
            <a:off x="677441" y="490022"/>
            <a:ext cx="4819268" cy="455189"/>
          </a:xfrm>
          <a:prstGeom prst="rect">
            <a:avLst/>
          </a:prstGeom>
        </p:spPr>
        <p:txBody>
          <a:bodyPr wrap="none">
            <a:spAutoFit/>
          </a:bodyPr>
          <a:lstStyle/>
          <a:p>
            <a:pPr defTabSz="946052">
              <a:defRPr/>
            </a:pPr>
            <a:r>
              <a:rPr lang="en-AU" sz="2358" dirty="0">
                <a:solidFill>
                  <a:prstClr val="white"/>
                </a:solidFill>
                <a:latin typeface="Arial" panose="020B0604020202020204" pitchFamily="34" charset="0"/>
                <a:cs typeface="Arial" panose="020B0604020202020204" pitchFamily="34" charset="0"/>
              </a:rPr>
              <a:t>ACT PUBLIC HEALTH SERVICES</a:t>
            </a:r>
          </a:p>
        </p:txBody>
      </p:sp>
      <p:sp>
        <p:nvSpPr>
          <p:cNvPr id="19" name="Rectangle 18"/>
          <p:cNvSpPr/>
          <p:nvPr userDrawn="1"/>
        </p:nvSpPr>
        <p:spPr>
          <a:xfrm>
            <a:off x="6916994" y="6041425"/>
            <a:ext cx="2873478" cy="259751"/>
          </a:xfrm>
          <a:prstGeom prst="rect">
            <a:avLst/>
          </a:prstGeom>
        </p:spPr>
        <p:txBody>
          <a:bodyPr wrap="square">
            <a:spAutoFit/>
          </a:bodyPr>
          <a:lstStyle/>
          <a:p>
            <a:pPr algn="r" defTabSz="946052">
              <a:defRPr/>
            </a:pPr>
            <a:r>
              <a:rPr lang="en-AU" sz="1088" b="1" dirty="0">
                <a:solidFill>
                  <a:prstClr val="white"/>
                </a:solidFill>
                <a:latin typeface="Arial" panose="020B0604020202020204" pitchFamily="34" charset="0"/>
                <a:cs typeface="Arial" panose="020B0604020202020204" pitchFamily="34" charset="0"/>
              </a:rPr>
              <a:t>health.act.gov.au</a:t>
            </a:r>
          </a:p>
        </p:txBody>
      </p:sp>
      <p:sp>
        <p:nvSpPr>
          <p:cNvPr id="24" name="Rectangle 23"/>
          <p:cNvSpPr/>
          <p:nvPr userDrawn="1"/>
        </p:nvSpPr>
        <p:spPr>
          <a:xfrm>
            <a:off x="727267" y="918299"/>
            <a:ext cx="2068195" cy="315599"/>
          </a:xfrm>
          <a:prstGeom prst="rect">
            <a:avLst/>
          </a:prstGeom>
        </p:spPr>
        <p:txBody>
          <a:bodyPr wrap="none">
            <a:spAutoFit/>
          </a:bodyPr>
          <a:lstStyle/>
          <a:p>
            <a:pPr defTabSz="946052">
              <a:defRPr/>
            </a:pPr>
            <a:r>
              <a:rPr lang="en-AU" sz="1451" dirty="0">
                <a:solidFill>
                  <a:srgbClr val="78D5E1"/>
                </a:solidFill>
                <a:latin typeface="Arial" panose="020B0604020202020204" pitchFamily="34" charset="0"/>
                <a:cs typeface="Arial" panose="020B0604020202020204" pitchFamily="34" charset="0"/>
              </a:rPr>
              <a:t>Activity &amp; Performance</a:t>
            </a:r>
          </a:p>
        </p:txBody>
      </p:sp>
      <p:sp>
        <p:nvSpPr>
          <p:cNvPr id="39" name="Oval 38"/>
          <p:cNvSpPr/>
          <p:nvPr userDrawn="1"/>
        </p:nvSpPr>
        <p:spPr>
          <a:xfrm>
            <a:off x="10036770" y="490021"/>
            <a:ext cx="2380882" cy="1894008"/>
          </a:xfrm>
          <a:prstGeom prst="ellipse">
            <a:avLst/>
          </a:prstGeom>
          <a:gradFill>
            <a:gsLst>
              <a:gs pos="9000">
                <a:schemeClr val="accent1">
                  <a:alpha val="72000"/>
                </a:schemeClr>
              </a:gs>
              <a:gs pos="71000">
                <a:schemeClr val="accent2"/>
              </a:gs>
            </a:gsLst>
            <a:lin ang="0" scaled="0"/>
          </a:gradFill>
          <a:ln w="101600" cap="flat">
            <a:noFill/>
            <a:prstDash val="solid"/>
            <a:miter lim="800000"/>
            <a:headEnd/>
            <a:tailEnd/>
          </a:ln>
        </p:spPr>
        <p:txBody>
          <a:bodyPr vert="horz" wrap="square" lIns="82935" tIns="41468" rIns="82935" bIns="41468" numCol="1" anchor="t" anchorCtr="0" compatLnSpc="1">
            <a:prstTxWarp prst="textNoShape">
              <a:avLst/>
            </a:prstTxWarp>
          </a:bodyPr>
          <a:lstStyle/>
          <a:p>
            <a:pPr defTabSz="946052"/>
            <a:endParaRPr lang="en-AU" sz="1905" dirty="0">
              <a:solidFill>
                <a:srgbClr val="323232"/>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341" y="5910803"/>
            <a:ext cx="2545081" cy="528455"/>
          </a:xfrm>
          <a:prstGeom prst="rect">
            <a:avLst/>
          </a:prstGeom>
        </p:spPr>
      </p:pic>
    </p:spTree>
    <p:extLst>
      <p:ext uri="{BB962C8B-B14F-4D97-AF65-F5344CB8AC3E}">
        <p14:creationId xmlns:p14="http://schemas.microsoft.com/office/powerpoint/2010/main" val="2495966219"/>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645273"/>
            <a:ext cx="109728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3970834"/>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46052"/>
            <a:endParaRPr lang="en-AU" sz="1905" dirty="0">
              <a:solidFill>
                <a:srgbClr val="323232"/>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46052"/>
            <a:endParaRPr lang="en-AU" sz="1905" dirty="0">
              <a:solidFill>
                <a:srgbClr val="323232"/>
              </a:solidFill>
            </a:endParaRPr>
          </a:p>
        </p:txBody>
      </p:sp>
      <p:sp>
        <p:nvSpPr>
          <p:cNvPr id="6" name="Slide Number Placeholder 5"/>
          <p:cNvSpPr>
            <a:spLocks noGrp="1"/>
          </p:cNvSpPr>
          <p:nvPr>
            <p:ph type="sldNum" sz="quarter" idx="12"/>
          </p:nvPr>
        </p:nvSpPr>
        <p:spPr/>
        <p:txBody>
          <a:body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10153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7800" y="303213"/>
            <a:ext cx="3206751" cy="6451600"/>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713317" y="303213"/>
            <a:ext cx="9421283" cy="6451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09601" y="6356351"/>
            <a:ext cx="2844800" cy="365125"/>
          </a:xfrm>
          <a:prstGeom prst="rect">
            <a:avLst/>
          </a:prstGeom>
        </p:spPr>
        <p:txBody>
          <a:bodyPr/>
          <a:lstStyle/>
          <a:p>
            <a:pPr defTabSz="946052"/>
            <a:endParaRPr lang="en-AU" sz="1905" dirty="0">
              <a:solidFill>
                <a:srgbClr val="323232"/>
              </a:solidFill>
            </a:endParaRPr>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pPr defTabSz="946052"/>
            <a:endParaRPr lang="en-AU" sz="1905" dirty="0">
              <a:solidFill>
                <a:srgbClr val="323232"/>
              </a:solidFill>
            </a:endParaRPr>
          </a:p>
        </p:txBody>
      </p:sp>
      <p:sp>
        <p:nvSpPr>
          <p:cNvPr id="6" name="Slide Number Placeholder 5"/>
          <p:cNvSpPr>
            <a:spLocks noGrp="1"/>
          </p:cNvSpPr>
          <p:nvPr>
            <p:ph type="sldNum" sz="quarter" idx="12"/>
          </p:nvPr>
        </p:nvSpPr>
        <p:spPr/>
        <p:txBody>
          <a:body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39259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2" name="Title 1"/>
          <p:cNvSpPr>
            <a:spLocks noGrp="1"/>
          </p:cNvSpPr>
          <p:nvPr>
            <p:ph type="title"/>
          </p:nvPr>
        </p:nvSpPr>
        <p:spPr>
          <a:xfrm>
            <a:off x="535752" y="1273749"/>
            <a:ext cx="11124114" cy="326553"/>
          </a:xfrm>
          <a:prstGeom prst="rect">
            <a:avLst/>
          </a:prstGeom>
        </p:spPr>
        <p:txBody>
          <a:bodyPr lIns="0" tIns="0" rIns="0" bIns="0">
            <a:noAutofit/>
          </a:bodyPr>
          <a:lstStyle>
            <a:lvl1pPr algn="l">
              <a:defRPr sz="1814" b="0">
                <a:solidFill>
                  <a:schemeClr val="accent1"/>
                </a:solidFill>
                <a:latin typeface="Arial" panose="020B0604020202020204" pitchFamily="34" charset="0"/>
                <a:cs typeface="Arial" panose="020B0604020202020204" pitchFamily="34" charset="0"/>
              </a:defRPr>
            </a:lvl1pPr>
          </a:lstStyle>
          <a:p>
            <a:endParaRPr lang="en-AU" dirty="0"/>
          </a:p>
        </p:txBody>
      </p:sp>
      <p:sp>
        <p:nvSpPr>
          <p:cNvPr id="8" name="Content Placeholder 2"/>
          <p:cNvSpPr>
            <a:spLocks noGrp="1"/>
          </p:cNvSpPr>
          <p:nvPr>
            <p:ph idx="14"/>
          </p:nvPr>
        </p:nvSpPr>
        <p:spPr>
          <a:xfrm>
            <a:off x="8129986" y="1664465"/>
            <a:ext cx="3529881"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0" u="none" kern="1200" dirty="0" smtClean="0">
                <a:solidFill>
                  <a:schemeClr val="accent3">
                    <a:lumMod val="75000"/>
                  </a:schemeClr>
                </a:solidFill>
                <a:latin typeface="+mj-lt"/>
                <a:ea typeface="+mj-ea"/>
                <a:cs typeface="+mj-cs"/>
              </a:defRPr>
            </a:lvl1pPr>
            <a:lvl2pPr marL="0" indent="0">
              <a:spcBef>
                <a:spcPts val="0"/>
              </a:spcBef>
              <a:spcAft>
                <a:spcPts val="544"/>
              </a:spcAft>
              <a:buNone/>
              <a:defRPr lang="en-US" sz="907" kern="1200" dirty="0" smtClean="0">
                <a:solidFill>
                  <a:schemeClr val="tx1"/>
                </a:solidFill>
                <a:latin typeface="+mn-lt"/>
                <a:ea typeface="+mn-ea"/>
                <a:cs typeface="+mn-cs"/>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marL="0" lvl="1" indent="0" algn="l" defTabSz="946052" rtl="0" eaLnBrk="1" latinLnBrk="0" hangingPunct="1">
              <a:lnSpc>
                <a:spcPts val="1057"/>
              </a:lnSpc>
              <a:spcBef>
                <a:spcPts val="0"/>
              </a:spcBef>
              <a:spcAft>
                <a:spcPts val="726"/>
              </a:spcAft>
              <a:buFont typeface="Arial" pitchFamily="34" charset="0"/>
              <a:buNone/>
            </a:pPr>
            <a:r>
              <a:rPr lang="en-US" dirty="0"/>
              <a:t>Second level</a:t>
            </a:r>
          </a:p>
          <a:p>
            <a:pPr lvl="2"/>
            <a:r>
              <a:rPr lang="en-US" dirty="0"/>
              <a:t>Third level</a:t>
            </a:r>
          </a:p>
          <a:p>
            <a:pPr lvl="3"/>
            <a:r>
              <a:rPr lang="en-US" dirty="0"/>
              <a:t>Fourth level</a:t>
            </a:r>
          </a:p>
        </p:txBody>
      </p:sp>
      <p:sp>
        <p:nvSpPr>
          <p:cNvPr id="9"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
        <p:nvSpPr>
          <p:cNvPr id="10" name="Content Placeholder 2"/>
          <p:cNvSpPr>
            <a:spLocks noGrp="1"/>
          </p:cNvSpPr>
          <p:nvPr>
            <p:ph idx="15"/>
          </p:nvPr>
        </p:nvSpPr>
        <p:spPr>
          <a:xfrm>
            <a:off x="4332869" y="1664465"/>
            <a:ext cx="3529881"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0" u="none" kern="1200" dirty="0" smtClean="0">
                <a:solidFill>
                  <a:schemeClr val="accent3">
                    <a:lumMod val="75000"/>
                  </a:schemeClr>
                </a:solidFill>
                <a:latin typeface="+mj-lt"/>
                <a:ea typeface="+mj-ea"/>
                <a:cs typeface="+mj-cs"/>
              </a:defRPr>
            </a:lvl1pPr>
            <a:lvl2pPr marL="0" indent="0">
              <a:spcBef>
                <a:spcPts val="0"/>
              </a:spcBef>
              <a:spcAft>
                <a:spcPts val="544"/>
              </a:spcAft>
              <a:buNone/>
              <a:defRPr lang="en-US" sz="907" kern="1200" dirty="0" smtClean="0">
                <a:solidFill>
                  <a:schemeClr val="tx1"/>
                </a:solidFill>
                <a:latin typeface="+mn-lt"/>
                <a:ea typeface="+mn-ea"/>
                <a:cs typeface="+mn-cs"/>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marL="0" lvl="1" indent="0" algn="l" defTabSz="946052" rtl="0" eaLnBrk="1" latinLnBrk="0" hangingPunct="1">
              <a:lnSpc>
                <a:spcPts val="1057"/>
              </a:lnSpc>
              <a:spcBef>
                <a:spcPts val="0"/>
              </a:spcBef>
              <a:spcAft>
                <a:spcPts val="726"/>
              </a:spcAft>
              <a:buFont typeface="Arial" pitchFamily="34" charset="0"/>
              <a:buNone/>
            </a:pPr>
            <a:r>
              <a:rPr lang="en-US" dirty="0"/>
              <a:t>Second level</a:t>
            </a:r>
          </a:p>
          <a:p>
            <a:pPr lvl="2"/>
            <a:r>
              <a:rPr lang="en-US" dirty="0"/>
              <a:t>Third level</a:t>
            </a:r>
          </a:p>
          <a:p>
            <a:pPr lvl="3"/>
            <a:r>
              <a:rPr lang="en-US" dirty="0"/>
              <a:t>Fourth level</a:t>
            </a:r>
          </a:p>
        </p:txBody>
      </p:sp>
      <p:sp>
        <p:nvSpPr>
          <p:cNvPr id="12" name="Content Placeholder 2"/>
          <p:cNvSpPr>
            <a:spLocks noGrp="1"/>
          </p:cNvSpPr>
          <p:nvPr>
            <p:ph idx="16"/>
          </p:nvPr>
        </p:nvSpPr>
        <p:spPr>
          <a:xfrm>
            <a:off x="535753" y="1664465"/>
            <a:ext cx="3529881"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0" u="none" kern="1200" dirty="0" smtClean="0">
                <a:solidFill>
                  <a:schemeClr val="accent3">
                    <a:lumMod val="75000"/>
                  </a:schemeClr>
                </a:solidFill>
                <a:latin typeface="+mj-lt"/>
                <a:ea typeface="+mj-ea"/>
                <a:cs typeface="+mj-cs"/>
              </a:defRPr>
            </a:lvl1pPr>
            <a:lvl2pPr marL="0" indent="0">
              <a:lnSpc>
                <a:spcPts val="1057"/>
              </a:lnSpc>
              <a:spcBef>
                <a:spcPts val="0"/>
              </a:spcBef>
              <a:spcAft>
                <a:spcPts val="726"/>
              </a:spcAft>
              <a:buNone/>
              <a:defRPr sz="907">
                <a:solidFill>
                  <a:schemeClr val="tx1"/>
                </a:solidFill>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18803216"/>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guide id="3" orient="horz" pos="8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535752" y="1273749"/>
            <a:ext cx="11124114" cy="326553"/>
          </a:xfrm>
          <a:prstGeom prst="rect">
            <a:avLst/>
          </a:prstGeom>
        </p:spPr>
        <p:txBody>
          <a:bodyPr lIns="0" tIns="0" rIns="0" bIns="0">
            <a:noAutofit/>
          </a:bodyPr>
          <a:lstStyle>
            <a:lvl1pPr algn="l">
              <a:defRPr sz="1814" b="0">
                <a:solidFill>
                  <a:schemeClr val="accent1"/>
                </a:solidFill>
                <a:latin typeface="Arial" panose="020B0604020202020204" pitchFamily="34" charset="0"/>
                <a:cs typeface="Arial" panose="020B0604020202020204" pitchFamily="34" charset="0"/>
              </a:defRPr>
            </a:lvl1pPr>
          </a:lstStyle>
          <a:p>
            <a:endParaRPr lang="en-AU" dirty="0"/>
          </a:p>
        </p:txBody>
      </p:sp>
      <p:sp>
        <p:nvSpPr>
          <p:cNvPr id="9"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
        <p:nvSpPr>
          <p:cNvPr id="10" name="Content Placeholder 2"/>
          <p:cNvSpPr>
            <a:spLocks noGrp="1"/>
          </p:cNvSpPr>
          <p:nvPr>
            <p:ph idx="15"/>
          </p:nvPr>
        </p:nvSpPr>
        <p:spPr>
          <a:xfrm>
            <a:off x="6342298" y="1664465"/>
            <a:ext cx="5335867"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0" u="none" kern="1200" dirty="0" smtClean="0">
                <a:solidFill>
                  <a:schemeClr val="accent3">
                    <a:lumMod val="75000"/>
                  </a:schemeClr>
                </a:solidFill>
                <a:latin typeface="+mj-lt"/>
                <a:ea typeface="+mj-ea"/>
                <a:cs typeface="+mj-cs"/>
              </a:defRPr>
            </a:lvl1pPr>
            <a:lvl2pPr marL="0" indent="0">
              <a:lnSpc>
                <a:spcPts val="1179"/>
              </a:lnSpc>
              <a:spcBef>
                <a:spcPts val="0"/>
              </a:spcBef>
              <a:spcAft>
                <a:spcPts val="544"/>
              </a:spcAft>
              <a:buNone/>
              <a:defRPr lang="en-US" sz="998" kern="1200" dirty="0" smtClean="0">
                <a:solidFill>
                  <a:schemeClr val="tx1"/>
                </a:solidFill>
                <a:latin typeface="+mn-lt"/>
                <a:ea typeface="+mn-ea"/>
                <a:cs typeface="+mn-cs"/>
              </a:defRPr>
            </a:lvl2pPr>
            <a:lvl3pPr marL="165585" indent="-165585">
              <a:buFont typeface="Arial" pitchFamily="34" charset="0"/>
              <a:buChar char="•"/>
              <a:defRPr sz="998"/>
            </a:lvl3pPr>
            <a:lvl4pPr marL="323970" indent="-158385">
              <a:defRPr lang="en-US" sz="998" kern="1200" dirty="0" smtClean="0">
                <a:solidFill>
                  <a:schemeClr val="tx1"/>
                </a:solidFill>
                <a:latin typeface="+mn-lt"/>
                <a:ea typeface="+mn-ea"/>
                <a:cs typeface="+mn-cs"/>
              </a:defRPr>
            </a:lvl4pPr>
          </a:lstStyle>
          <a:p>
            <a:pPr lvl="0"/>
            <a:r>
              <a:rPr lang="en-US" dirty="0"/>
              <a:t>Click to edit Master text styles</a:t>
            </a:r>
          </a:p>
          <a:p>
            <a:pPr marL="0" lvl="1" indent="0" algn="l" defTabSz="946052" rtl="0" eaLnBrk="1" latinLnBrk="0" hangingPunct="1">
              <a:lnSpc>
                <a:spcPts val="1057"/>
              </a:lnSpc>
              <a:spcBef>
                <a:spcPts val="0"/>
              </a:spcBef>
              <a:spcAft>
                <a:spcPts val="544"/>
              </a:spcAft>
              <a:buFont typeface="Arial" pitchFamily="34" charset="0"/>
              <a:buNone/>
            </a:pPr>
            <a:r>
              <a:rPr lang="en-US" dirty="0"/>
              <a:t>Second level</a:t>
            </a:r>
          </a:p>
          <a:p>
            <a:pPr lvl="2"/>
            <a:r>
              <a:rPr lang="en-US" dirty="0"/>
              <a:t>Third level</a:t>
            </a:r>
          </a:p>
          <a:p>
            <a:pPr lvl="3"/>
            <a:r>
              <a:rPr lang="en-US" dirty="0"/>
              <a:t>Fourth level</a:t>
            </a:r>
          </a:p>
        </p:txBody>
      </p:sp>
      <p:sp>
        <p:nvSpPr>
          <p:cNvPr id="12" name="Content Placeholder 2"/>
          <p:cNvSpPr>
            <a:spLocks noGrp="1"/>
          </p:cNvSpPr>
          <p:nvPr>
            <p:ph idx="16"/>
          </p:nvPr>
        </p:nvSpPr>
        <p:spPr>
          <a:xfrm>
            <a:off x="535753" y="1664465"/>
            <a:ext cx="5335867"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0" u="none" kern="1200" dirty="0" smtClean="0">
                <a:solidFill>
                  <a:schemeClr val="accent3">
                    <a:lumMod val="75000"/>
                  </a:schemeClr>
                </a:solidFill>
                <a:latin typeface="+mj-lt"/>
                <a:ea typeface="+mj-ea"/>
                <a:cs typeface="+mj-cs"/>
              </a:defRPr>
            </a:lvl1pPr>
            <a:lvl2pPr marL="0" indent="0">
              <a:lnSpc>
                <a:spcPts val="1179"/>
              </a:lnSpc>
              <a:spcBef>
                <a:spcPts val="0"/>
              </a:spcBef>
              <a:spcAft>
                <a:spcPts val="726"/>
              </a:spcAft>
              <a:buNone/>
              <a:defRPr lang="en-US" sz="998" kern="1200" dirty="0" smtClean="0">
                <a:solidFill>
                  <a:schemeClr val="tx1"/>
                </a:solidFill>
                <a:latin typeface="+mn-lt"/>
                <a:ea typeface="+mn-ea"/>
                <a:cs typeface="+mn-cs"/>
              </a:defRPr>
            </a:lvl2pPr>
            <a:lvl3pPr marL="165585" indent="-165585">
              <a:buFont typeface="Arial" pitchFamily="34" charset="0"/>
              <a:buChar char="•"/>
              <a:defRPr sz="998"/>
            </a:lvl3pPr>
            <a:lvl4pPr marL="323970" indent="-158385">
              <a:defRPr lang="en-US" sz="998" kern="1200" dirty="0" smtClean="0">
                <a:solidFill>
                  <a:schemeClr val="tx1"/>
                </a:solidFill>
                <a:latin typeface="+mn-lt"/>
                <a:ea typeface="+mn-ea"/>
                <a:cs typeface="+mn-cs"/>
              </a:defRPr>
            </a:lvl4pPr>
          </a:lstStyle>
          <a:p>
            <a:pPr lvl="0"/>
            <a:r>
              <a:rPr lang="en-US" dirty="0"/>
              <a:t>Click to edit Master text styles</a:t>
            </a:r>
          </a:p>
          <a:p>
            <a:pPr marL="0" lvl="1" indent="0" algn="l" defTabSz="946052" rtl="0" eaLnBrk="1" latinLnBrk="0" hangingPunct="1">
              <a:spcBef>
                <a:spcPts val="0"/>
              </a:spcBef>
              <a:spcAft>
                <a:spcPts val="544"/>
              </a:spcAft>
              <a:buFont typeface="Arial" pitchFamily="34" charset="0"/>
              <a:buNone/>
            </a:pPr>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23470293"/>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guide id="3" orient="horz" pos="8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2 col, merged)">
    <p:spTree>
      <p:nvGrpSpPr>
        <p:cNvPr id="1" name=""/>
        <p:cNvGrpSpPr/>
        <p:nvPr/>
      </p:nvGrpSpPr>
      <p:grpSpPr>
        <a:xfrm>
          <a:off x="0" y="0"/>
          <a:ext cx="0" cy="0"/>
          <a:chOff x="0" y="0"/>
          <a:chExt cx="0" cy="0"/>
        </a:xfrm>
      </p:grpSpPr>
      <p:sp>
        <p:nvSpPr>
          <p:cNvPr id="2" name="Title 1"/>
          <p:cNvSpPr>
            <a:spLocks noGrp="1"/>
          </p:cNvSpPr>
          <p:nvPr>
            <p:ph type="title"/>
          </p:nvPr>
        </p:nvSpPr>
        <p:spPr>
          <a:xfrm>
            <a:off x="535752" y="1273749"/>
            <a:ext cx="11124114" cy="326553"/>
          </a:xfrm>
          <a:prstGeom prst="rect">
            <a:avLst/>
          </a:prstGeom>
        </p:spPr>
        <p:txBody>
          <a:bodyPr lIns="0" tIns="0" rIns="0" bIns="0">
            <a:noAutofit/>
          </a:bodyPr>
          <a:lstStyle>
            <a:lvl1pPr algn="l">
              <a:defRPr sz="1814" b="1">
                <a:solidFill>
                  <a:schemeClr val="accent1"/>
                </a:solidFill>
              </a:defRPr>
            </a:lvl1pPr>
          </a:lstStyle>
          <a:p>
            <a:endParaRPr lang="en-AU" dirty="0"/>
          </a:p>
        </p:txBody>
      </p:sp>
      <p:sp>
        <p:nvSpPr>
          <p:cNvPr id="10" name="Content Placeholder 2"/>
          <p:cNvSpPr>
            <a:spLocks noGrp="1"/>
          </p:cNvSpPr>
          <p:nvPr>
            <p:ph idx="15"/>
          </p:nvPr>
        </p:nvSpPr>
        <p:spPr>
          <a:xfrm>
            <a:off x="4332869" y="1664465"/>
            <a:ext cx="7326998"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1" u="sng" kern="1200" dirty="0" smtClean="0">
                <a:solidFill>
                  <a:schemeClr val="accent2"/>
                </a:solidFill>
                <a:latin typeface="+mj-lt"/>
                <a:ea typeface="+mj-ea"/>
                <a:cs typeface="+mj-cs"/>
              </a:defRPr>
            </a:lvl1pPr>
            <a:lvl2pPr marL="0" indent="0">
              <a:spcBef>
                <a:spcPts val="0"/>
              </a:spcBef>
              <a:spcAft>
                <a:spcPts val="544"/>
              </a:spcAft>
              <a:buNone/>
              <a:defRPr sz="907">
                <a:solidFill>
                  <a:schemeClr val="tx1"/>
                </a:solidFill>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idx="16"/>
          </p:nvPr>
        </p:nvSpPr>
        <p:spPr>
          <a:xfrm>
            <a:off x="535753" y="1664465"/>
            <a:ext cx="3529881"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1" u="sng" kern="1200" dirty="0" smtClean="0">
                <a:solidFill>
                  <a:schemeClr val="accent2"/>
                </a:solidFill>
                <a:latin typeface="+mj-lt"/>
                <a:ea typeface="+mj-ea"/>
                <a:cs typeface="+mj-cs"/>
              </a:defRPr>
            </a:lvl1pPr>
            <a:lvl2pPr marL="0" indent="0">
              <a:lnSpc>
                <a:spcPts val="1057"/>
              </a:lnSpc>
              <a:spcBef>
                <a:spcPts val="0"/>
              </a:spcBef>
              <a:spcAft>
                <a:spcPts val="544"/>
              </a:spcAft>
              <a:buNone/>
              <a:defRPr sz="907">
                <a:solidFill>
                  <a:schemeClr val="tx1"/>
                </a:solidFill>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268261"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254631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14" name="Freeform 13"/>
          <p:cNvSpPr/>
          <p:nvPr userDrawn="1"/>
        </p:nvSpPr>
        <p:spPr>
          <a:xfrm>
            <a:off x="0" y="-1"/>
            <a:ext cx="6118201" cy="4082107"/>
          </a:xfrm>
          <a:custGeom>
            <a:avLst/>
            <a:gdLst>
              <a:gd name="connsiteX0" fmla="*/ 0 w 5366172"/>
              <a:gd name="connsiteY0" fmla="*/ 0 h 4500712"/>
              <a:gd name="connsiteX1" fmla="*/ 4924104 w 5366172"/>
              <a:gd name="connsiteY1" fmla="*/ 0 h 4500712"/>
              <a:gd name="connsiteX2" fmla="*/ 5009842 w 5366172"/>
              <a:gd name="connsiteY2" fmla="*/ 141129 h 4500712"/>
              <a:gd name="connsiteX3" fmla="*/ 5366172 w 5366172"/>
              <a:gd name="connsiteY3" fmla="*/ 1548384 h 4500712"/>
              <a:gd name="connsiteX4" fmla="*/ 2413844 w 5366172"/>
              <a:gd name="connsiteY4" fmla="*/ 4500712 h 4500712"/>
              <a:gd name="connsiteX5" fmla="*/ 135684 w 5366172"/>
              <a:gd name="connsiteY5" fmla="*/ 3426339 h 4500712"/>
              <a:gd name="connsiteX6" fmla="*/ 0 w 5366172"/>
              <a:gd name="connsiteY6" fmla="*/ 3244891 h 450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6172" h="4500712">
                <a:moveTo>
                  <a:pt x="0" y="0"/>
                </a:moveTo>
                <a:lnTo>
                  <a:pt x="4924104" y="0"/>
                </a:lnTo>
                <a:lnTo>
                  <a:pt x="5009842" y="141129"/>
                </a:lnTo>
                <a:cubicBezTo>
                  <a:pt x="5237090" y="559454"/>
                  <a:pt x="5366172" y="1038845"/>
                  <a:pt x="5366172" y="1548384"/>
                </a:cubicBezTo>
                <a:cubicBezTo>
                  <a:pt x="5366172" y="3178910"/>
                  <a:pt x="4044370" y="4500712"/>
                  <a:pt x="2413844" y="4500712"/>
                </a:cubicBezTo>
                <a:cubicBezTo>
                  <a:pt x="1496673" y="4500712"/>
                  <a:pt x="677185" y="4082486"/>
                  <a:pt x="135684" y="3426339"/>
                </a:cubicBezTo>
                <a:lnTo>
                  <a:pt x="0" y="3244891"/>
                </a:lnTo>
                <a:close/>
              </a:path>
            </a:pathLst>
          </a:custGeom>
          <a:gradFill flip="none" rotWithShape="1">
            <a:gsLst>
              <a:gs pos="24000">
                <a:schemeClr val="bg1"/>
              </a:gs>
              <a:gs pos="100000">
                <a:schemeClr val="accent2"/>
              </a:gs>
            </a:gsLst>
            <a:lin ang="14400000" scaled="0"/>
            <a:tileRect/>
          </a:gradFill>
          <a:ln w="101600" cap="flat">
            <a:noFill/>
            <a:prstDash val="solid"/>
            <a:miter lim="800000"/>
            <a:headEnd/>
            <a:tailEnd/>
          </a:ln>
        </p:spPr>
        <p:txBody>
          <a:bodyPr vert="horz" wrap="square" lIns="82935" tIns="41468" rIns="82935" bIns="41468" numCol="1" anchor="t" anchorCtr="0" compatLnSpc="1">
            <a:prstTxWarp prst="textNoShape">
              <a:avLst/>
            </a:prstTxWarp>
          </a:bodyPr>
          <a:lstStyle/>
          <a:p>
            <a:pPr defTabSz="946052"/>
            <a:endParaRPr lang="en-AU" sz="1905" dirty="0">
              <a:solidFill>
                <a:srgbClr val="323232"/>
              </a:solidFill>
            </a:endParaRPr>
          </a:p>
        </p:txBody>
      </p:sp>
      <p:sp>
        <p:nvSpPr>
          <p:cNvPr id="3"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
        <p:nvSpPr>
          <p:cNvPr id="7" name="Title 6"/>
          <p:cNvSpPr>
            <a:spLocks noGrp="1"/>
          </p:cNvSpPr>
          <p:nvPr>
            <p:ph type="title" hasCustomPrompt="1"/>
          </p:nvPr>
        </p:nvSpPr>
        <p:spPr>
          <a:xfrm>
            <a:off x="759542" y="1469681"/>
            <a:ext cx="6485850" cy="2285872"/>
          </a:xfrm>
          <a:prstGeom prst="rect">
            <a:avLst/>
          </a:prstGeom>
        </p:spPr>
        <p:txBody>
          <a:bodyPr/>
          <a:lstStyle>
            <a:lvl1pPr>
              <a:defRPr sz="3447">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9" name="Text Placeholder 8"/>
          <p:cNvSpPr>
            <a:spLocks noGrp="1"/>
          </p:cNvSpPr>
          <p:nvPr>
            <p:ph type="body" sz="quarter" idx="10"/>
          </p:nvPr>
        </p:nvSpPr>
        <p:spPr>
          <a:xfrm>
            <a:off x="923088" y="4473970"/>
            <a:ext cx="4680317" cy="1763387"/>
          </a:xfrm>
          <a:prstGeom prst="rect">
            <a:avLst/>
          </a:prstGeom>
        </p:spPr>
        <p:txBody>
          <a:bodyPr/>
          <a:lstStyle>
            <a:lvl1pPr marL="0" indent="0">
              <a:buNone/>
              <a:defRPr sz="1451">
                <a:latin typeface="Arial" panose="020B0604020202020204" pitchFamily="34" charset="0"/>
                <a:cs typeface="Arial" panose="020B0604020202020204" pitchFamily="34" charset="0"/>
              </a:defRPr>
            </a:lvl1pPr>
          </a:lstStyle>
          <a:p>
            <a:pPr lvl="0"/>
            <a:r>
              <a:rPr lang="en-US" dirty="0"/>
              <a:t>Click to edit Master text styles</a:t>
            </a:r>
            <a:endParaRPr lang="en-AU" dirty="0"/>
          </a:p>
        </p:txBody>
      </p:sp>
    </p:spTree>
    <p:extLst>
      <p:ext uri="{BB962C8B-B14F-4D97-AF65-F5344CB8AC3E}">
        <p14:creationId xmlns:p14="http://schemas.microsoft.com/office/powerpoint/2010/main" val="252511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_1">
    <p:spTree>
      <p:nvGrpSpPr>
        <p:cNvPr id="1" name=""/>
        <p:cNvGrpSpPr/>
        <p:nvPr/>
      </p:nvGrpSpPr>
      <p:grpSpPr>
        <a:xfrm>
          <a:off x="0" y="0"/>
          <a:ext cx="0" cy="0"/>
          <a:chOff x="0" y="0"/>
          <a:chExt cx="0" cy="0"/>
        </a:xfrm>
      </p:grpSpPr>
      <p:sp>
        <p:nvSpPr>
          <p:cNvPr id="2" name="Title 1"/>
          <p:cNvSpPr>
            <a:spLocks noGrp="1"/>
          </p:cNvSpPr>
          <p:nvPr>
            <p:ph type="title"/>
          </p:nvPr>
        </p:nvSpPr>
        <p:spPr>
          <a:xfrm>
            <a:off x="535752" y="1273749"/>
            <a:ext cx="11124114" cy="326553"/>
          </a:xfrm>
          <a:prstGeom prst="rect">
            <a:avLst/>
          </a:prstGeom>
        </p:spPr>
        <p:txBody>
          <a:bodyPr lIns="0" tIns="0" rIns="0" bIns="0">
            <a:noAutofit/>
          </a:bodyPr>
          <a:lstStyle>
            <a:lvl1pPr algn="l">
              <a:defRPr sz="1633" b="0">
                <a:solidFill>
                  <a:schemeClr val="accent1"/>
                </a:solidFill>
                <a:latin typeface="Arial" panose="020B0604020202020204" pitchFamily="34" charset="0"/>
                <a:cs typeface="Arial" panose="020B0604020202020204" pitchFamily="34" charset="0"/>
              </a:defRPr>
            </a:lvl1pPr>
          </a:lstStyle>
          <a:p>
            <a:endParaRPr lang="en-AU" dirty="0"/>
          </a:p>
        </p:txBody>
      </p:sp>
      <p:sp>
        <p:nvSpPr>
          <p:cNvPr id="4"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407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2,1 column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535753" y="1664465"/>
            <a:ext cx="7305064"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1" u="sng" kern="1200" dirty="0" smtClean="0">
                <a:solidFill>
                  <a:schemeClr val="accent2"/>
                </a:solidFill>
                <a:latin typeface="+mj-lt"/>
                <a:ea typeface="+mj-ea"/>
                <a:cs typeface="+mj-cs"/>
              </a:defRPr>
            </a:lvl1pPr>
            <a:lvl2pPr marL="0" indent="0">
              <a:lnSpc>
                <a:spcPts val="1057"/>
              </a:lnSpc>
              <a:spcBef>
                <a:spcPts val="0"/>
              </a:spcBef>
              <a:spcAft>
                <a:spcPts val="544"/>
              </a:spcAft>
              <a:buNone/>
              <a:defRPr sz="907">
                <a:solidFill>
                  <a:schemeClr val="tx1"/>
                </a:solidFill>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535752" y="1273749"/>
            <a:ext cx="11124114" cy="326553"/>
          </a:xfrm>
          <a:prstGeom prst="rect">
            <a:avLst/>
          </a:prstGeom>
        </p:spPr>
        <p:txBody>
          <a:bodyPr lIns="0" tIns="0" rIns="0" bIns="0">
            <a:noAutofit/>
          </a:bodyPr>
          <a:lstStyle>
            <a:lvl1pPr algn="l">
              <a:defRPr sz="1814" b="1">
                <a:solidFill>
                  <a:schemeClr val="accent1"/>
                </a:solidFill>
              </a:defRPr>
            </a:lvl1pPr>
          </a:lstStyle>
          <a:p>
            <a:endParaRPr lang="en-AU" dirty="0"/>
          </a:p>
        </p:txBody>
      </p:sp>
      <p:sp>
        <p:nvSpPr>
          <p:cNvPr id="10" name="Content Placeholder 2"/>
          <p:cNvSpPr>
            <a:spLocks noGrp="1"/>
          </p:cNvSpPr>
          <p:nvPr>
            <p:ph idx="15"/>
          </p:nvPr>
        </p:nvSpPr>
        <p:spPr>
          <a:xfrm>
            <a:off x="8129986" y="1664465"/>
            <a:ext cx="3529881" cy="4525963"/>
          </a:xfrm>
          <a:prstGeom prst="rect">
            <a:avLst/>
          </a:prstGeom>
        </p:spPr>
        <p:txBody>
          <a:bodyPr lIns="0" tIns="0" rIns="0" bIns="0">
            <a:noAutofit/>
          </a:bodyPr>
          <a:lstStyle>
            <a:lvl1pPr marL="0" indent="0" algn="l" defTabSz="946052" rtl="0" eaLnBrk="1" latinLnBrk="0" hangingPunct="1">
              <a:spcBef>
                <a:spcPct val="0"/>
              </a:spcBef>
              <a:spcAft>
                <a:spcPts val="544"/>
              </a:spcAft>
              <a:buNone/>
              <a:defRPr lang="en-US" sz="1270" b="1" u="sng" kern="1200" dirty="0" smtClean="0">
                <a:solidFill>
                  <a:schemeClr val="accent2"/>
                </a:solidFill>
                <a:latin typeface="+mj-lt"/>
                <a:ea typeface="+mj-ea"/>
                <a:cs typeface="+mj-cs"/>
              </a:defRPr>
            </a:lvl1pPr>
            <a:lvl2pPr marL="0" indent="0">
              <a:spcBef>
                <a:spcPts val="0"/>
              </a:spcBef>
              <a:spcAft>
                <a:spcPts val="544"/>
              </a:spcAft>
              <a:buNone/>
              <a:defRPr sz="907">
                <a:solidFill>
                  <a:schemeClr val="tx1"/>
                </a:solidFill>
              </a:defRPr>
            </a:lvl2pPr>
            <a:lvl3pPr marL="165585" indent="-165585">
              <a:buFont typeface="Arial" pitchFamily="34" charset="0"/>
              <a:buChar char="•"/>
              <a:defRPr sz="907"/>
            </a:lvl3pPr>
            <a:lvl4pPr marL="323970" indent="-158385">
              <a:defRPr lang="en-US" sz="907" kern="1200" dirty="0" smtClean="0">
                <a:solidFill>
                  <a:schemeClr val="tx1"/>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58016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152791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86" b="1"/>
            </a:lvl1pPr>
          </a:lstStyle>
          <a:p>
            <a:r>
              <a:rPr lang="en-US"/>
              <a:t>Click to edit Master title style</a:t>
            </a:r>
            <a:endParaRPr lang="en-AU"/>
          </a:p>
        </p:txBody>
      </p:sp>
      <p:sp>
        <p:nvSpPr>
          <p:cNvPr id="3" name="Content Placeholder 2"/>
          <p:cNvSpPr>
            <a:spLocks noGrp="1"/>
          </p:cNvSpPr>
          <p:nvPr>
            <p:ph idx="1"/>
          </p:nvPr>
        </p:nvSpPr>
        <p:spPr>
          <a:xfrm>
            <a:off x="4766733" y="273050"/>
            <a:ext cx="6815667" cy="5853113"/>
          </a:xfrm>
          <a:prstGeom prst="rect">
            <a:avLst/>
          </a:prstGeom>
        </p:spPr>
        <p:txBody>
          <a:bodyPr/>
          <a:lstStyle>
            <a:lvl1pPr>
              <a:defRPr sz="3356"/>
            </a:lvl1pPr>
            <a:lvl2pPr>
              <a:defRPr sz="2902"/>
            </a:lvl2pPr>
            <a:lvl3pPr>
              <a:defRPr sz="2449"/>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0"/>
            <a:ext cx="4011084" cy="4691063"/>
          </a:xfrm>
          <a:prstGeom prst="rect">
            <a:avLst/>
          </a:prstGeom>
        </p:spPr>
        <p:txBody>
          <a:bodyPr/>
          <a:lstStyle>
            <a:lvl1pPr marL="0" indent="0">
              <a:buNone/>
              <a:defRPr sz="1451"/>
            </a:lvl1pPr>
            <a:lvl2pPr marL="473026" indent="0">
              <a:buNone/>
              <a:defRPr sz="1270"/>
            </a:lvl2pPr>
            <a:lvl3pPr marL="946052" indent="0">
              <a:buNone/>
              <a:defRPr sz="998"/>
            </a:lvl3pPr>
            <a:lvl4pPr marL="1419078" indent="0">
              <a:buNone/>
              <a:defRPr sz="907"/>
            </a:lvl4pPr>
            <a:lvl5pPr marL="1892104" indent="0">
              <a:buNone/>
              <a:defRPr sz="907"/>
            </a:lvl5pPr>
            <a:lvl6pPr marL="2365129" indent="0">
              <a:buNone/>
              <a:defRPr sz="907"/>
            </a:lvl6pPr>
            <a:lvl7pPr marL="2838155" indent="0">
              <a:buNone/>
              <a:defRPr sz="907"/>
            </a:lvl7pPr>
            <a:lvl8pPr marL="3311181" indent="0">
              <a:buNone/>
              <a:defRPr sz="907"/>
            </a:lvl8pPr>
            <a:lvl9pPr marL="3784207" indent="0">
              <a:buNone/>
              <a:defRPr sz="907"/>
            </a:lvl9pPr>
          </a:lstStyle>
          <a:p>
            <a:pPr lvl="0"/>
            <a:r>
              <a:rPr lang="en-US"/>
              <a:t>Click to edit Master text styles</a:t>
            </a:r>
          </a:p>
        </p:txBody>
      </p:sp>
      <p:sp>
        <p:nvSpPr>
          <p:cNvPr id="6" name="Slide Number Placeholder 5"/>
          <p:cNvSpPr>
            <a:spLocks noGrp="1"/>
          </p:cNvSpPr>
          <p:nvPr>
            <p:ph type="sldNum" sz="quarter" idx="4"/>
          </p:nvPr>
        </p:nvSpPr>
        <p:spPr>
          <a:xfrm>
            <a:off x="11268261" y="6367978"/>
            <a:ext cx="492596" cy="180616"/>
          </a:xfrm>
          <a:prstGeom prst="rect">
            <a:avLst/>
          </a:prstGeom>
          <a:ln w="6350">
            <a:solidFill>
              <a:schemeClr val="accent2"/>
            </a:solidFill>
          </a:ln>
        </p:spPr>
        <p:txBody>
          <a:bodyPr vert="horz" lIns="104306" tIns="52153" rIns="104306" bIns="52153" rtlCol="0" anchor="ctr"/>
          <a:lstStyle>
            <a:lvl1pPr algn="ctr">
              <a:defRPr sz="726">
                <a:solidFill>
                  <a:schemeClr val="accent3"/>
                </a:solidFill>
              </a:defRPr>
            </a:lvl1pPr>
          </a:lstStyle>
          <a:p>
            <a:fld id="{72284856-7ECC-47B7-B9D9-1AB8C469CC92}" type="slidenum">
              <a:rPr lang="en-AU" smtClean="0">
                <a:solidFill>
                  <a:srgbClr val="53565A"/>
                </a:solidFill>
              </a:rPr>
              <a:pPr/>
              <a:t>‹#›</a:t>
            </a:fld>
            <a:endParaRPr lang="en-AU" dirty="0">
              <a:solidFill>
                <a:srgbClr val="53565A"/>
              </a:solidFill>
            </a:endParaRPr>
          </a:p>
        </p:txBody>
      </p:sp>
    </p:spTree>
    <p:extLst>
      <p:ext uri="{BB962C8B-B14F-4D97-AF65-F5344CB8AC3E}">
        <p14:creationId xmlns:p14="http://schemas.microsoft.com/office/powerpoint/2010/main" val="69265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ectangle 30"/>
          <p:cNvSpPr/>
          <p:nvPr userDrawn="1"/>
        </p:nvSpPr>
        <p:spPr>
          <a:xfrm>
            <a:off x="0" y="6302667"/>
            <a:ext cx="12192000" cy="3126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AU" sz="1905" dirty="0">
              <a:solidFill>
                <a:prstClr val="white"/>
              </a:solidFill>
            </a:endParaRPr>
          </a:p>
        </p:txBody>
      </p:sp>
      <p:sp>
        <p:nvSpPr>
          <p:cNvPr id="13" name="Rectangle 12"/>
          <p:cNvSpPr/>
          <p:nvPr/>
        </p:nvSpPr>
        <p:spPr>
          <a:xfrm>
            <a:off x="0" y="1"/>
            <a:ext cx="12192000" cy="816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AU" sz="1905" dirty="0">
              <a:solidFill>
                <a:prstClr val="white"/>
              </a:solidFill>
            </a:endParaRPr>
          </a:p>
        </p:txBody>
      </p:sp>
      <p:sp>
        <p:nvSpPr>
          <p:cNvPr id="6" name="Slide Number Placeholder 5"/>
          <p:cNvSpPr>
            <a:spLocks noGrp="1"/>
          </p:cNvSpPr>
          <p:nvPr>
            <p:ph type="sldNum" sz="quarter" idx="4"/>
          </p:nvPr>
        </p:nvSpPr>
        <p:spPr>
          <a:xfrm>
            <a:off x="10693566"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a:t>
            </a:fld>
            <a:endParaRPr lang="en-AU" dirty="0">
              <a:solidFill>
                <a:srgbClr val="53565A"/>
              </a:solidFill>
            </a:endParaRPr>
          </a:p>
        </p:txBody>
      </p:sp>
      <p:sp>
        <p:nvSpPr>
          <p:cNvPr id="14" name="Rectangle 13"/>
          <p:cNvSpPr/>
          <p:nvPr/>
        </p:nvSpPr>
        <p:spPr>
          <a:xfrm>
            <a:off x="595341" y="217296"/>
            <a:ext cx="4761764" cy="29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46052">
              <a:defRPr/>
            </a:pPr>
            <a:r>
              <a:rPr lang="en-AU" sz="1270" dirty="0">
                <a:solidFill>
                  <a:prstClr val="white"/>
                </a:solidFill>
                <a:latin typeface="Arial" panose="020B0604020202020204" pitchFamily="34" charset="0"/>
                <a:cs typeface="Arial" panose="020B0604020202020204" pitchFamily="34" charset="0"/>
              </a:rPr>
              <a:t>ACT PUBLIC HEALTH SERVICES</a:t>
            </a:r>
          </a:p>
        </p:txBody>
      </p:sp>
      <p:sp>
        <p:nvSpPr>
          <p:cNvPr id="15" name="Rectangle 14"/>
          <p:cNvSpPr/>
          <p:nvPr/>
        </p:nvSpPr>
        <p:spPr>
          <a:xfrm>
            <a:off x="595341" y="446075"/>
            <a:ext cx="2627180" cy="22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946052">
              <a:defRPr/>
            </a:pPr>
            <a:r>
              <a:rPr lang="en-AU" sz="816" dirty="0">
                <a:solidFill>
                  <a:prstClr val="white"/>
                </a:solidFill>
                <a:latin typeface="Arial" panose="020B0604020202020204" pitchFamily="34" charset="0"/>
                <a:cs typeface="Arial" panose="020B0604020202020204" pitchFamily="34" charset="0"/>
              </a:rPr>
              <a:t>Quarterly Performance Report</a:t>
            </a:r>
          </a:p>
        </p:txBody>
      </p:sp>
      <p:sp>
        <p:nvSpPr>
          <p:cNvPr id="2" name="TextBox 1"/>
          <p:cNvSpPr txBox="1"/>
          <p:nvPr userDrawn="1"/>
        </p:nvSpPr>
        <p:spPr>
          <a:xfrm>
            <a:off x="595341" y="6367978"/>
            <a:ext cx="1779654" cy="204030"/>
          </a:xfrm>
          <a:prstGeom prst="rect">
            <a:avLst/>
          </a:prstGeom>
          <a:noFill/>
        </p:spPr>
        <p:txBody>
          <a:bodyPr wrap="none" rtlCol="0">
            <a:spAutoFit/>
          </a:bodyPr>
          <a:lstStyle/>
          <a:p>
            <a:pPr defTabSz="946052"/>
            <a:r>
              <a:rPr lang="en-AU" sz="726" dirty="0">
                <a:solidFill>
                  <a:srgbClr val="53565A"/>
                </a:solidFill>
              </a:rPr>
              <a:t>ACT Health Quarterly Performance Report</a:t>
            </a: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02676" y="169631"/>
            <a:ext cx="2015934" cy="527884"/>
          </a:xfrm>
          <a:prstGeom prst="rect">
            <a:avLst/>
          </a:prstGeom>
        </p:spPr>
      </p:pic>
    </p:spTree>
    <p:extLst>
      <p:ext uri="{BB962C8B-B14F-4D97-AF65-F5344CB8AC3E}">
        <p14:creationId xmlns:p14="http://schemas.microsoft.com/office/powerpoint/2010/main" val="366150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46052" rtl="0" eaLnBrk="1" latinLnBrk="0" hangingPunct="1">
        <a:spcBef>
          <a:spcPct val="0"/>
        </a:spcBef>
        <a:buNone/>
        <a:defRPr sz="4535" kern="1200">
          <a:solidFill>
            <a:schemeClr val="tx1"/>
          </a:solidFill>
          <a:latin typeface="+mj-lt"/>
          <a:ea typeface="+mj-ea"/>
          <a:cs typeface="+mj-cs"/>
        </a:defRPr>
      </a:lvl1pPr>
    </p:titleStyle>
    <p:bodyStyle>
      <a:lvl1pPr marL="354769" indent="-354769" algn="l" defTabSz="946052" rtl="0" eaLnBrk="1" latinLnBrk="0" hangingPunct="1">
        <a:spcBef>
          <a:spcPct val="20000"/>
        </a:spcBef>
        <a:buFont typeface="Arial" pitchFamily="34" charset="0"/>
        <a:buChar char="•"/>
        <a:defRPr sz="3356" kern="1200">
          <a:solidFill>
            <a:schemeClr val="tx1"/>
          </a:solidFill>
          <a:latin typeface="+mn-lt"/>
          <a:ea typeface="+mn-ea"/>
          <a:cs typeface="+mn-cs"/>
        </a:defRPr>
      </a:lvl1pPr>
      <a:lvl2pPr marL="768667" indent="-295641" algn="l" defTabSz="946052" rtl="0" eaLnBrk="1" latinLnBrk="0" hangingPunct="1">
        <a:spcBef>
          <a:spcPct val="20000"/>
        </a:spcBef>
        <a:buFont typeface="Arial" pitchFamily="34" charset="0"/>
        <a:buChar char="–"/>
        <a:defRPr sz="2902" kern="1200">
          <a:solidFill>
            <a:schemeClr val="tx1"/>
          </a:solidFill>
          <a:latin typeface="+mn-lt"/>
          <a:ea typeface="+mn-ea"/>
          <a:cs typeface="+mn-cs"/>
        </a:defRPr>
      </a:lvl2pPr>
      <a:lvl3pPr marL="1182565" indent="-236513" algn="l" defTabSz="946052" rtl="0" eaLnBrk="1" latinLnBrk="0" hangingPunct="1">
        <a:spcBef>
          <a:spcPct val="20000"/>
        </a:spcBef>
        <a:buFont typeface="Arial" pitchFamily="34" charset="0"/>
        <a:buChar char="•"/>
        <a:defRPr sz="2449" kern="1200">
          <a:solidFill>
            <a:schemeClr val="tx1"/>
          </a:solidFill>
          <a:latin typeface="+mn-lt"/>
          <a:ea typeface="+mn-ea"/>
          <a:cs typeface="+mn-cs"/>
        </a:defRPr>
      </a:lvl3pPr>
      <a:lvl4pPr marL="1655591"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4pPr>
      <a:lvl5pPr marL="2128617"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5pPr>
      <a:lvl6pPr marL="2601642"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668"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694"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720" indent="-236513" algn="l" defTabSz="946052"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6052" rtl="0" eaLnBrk="1" latinLnBrk="0" hangingPunct="1">
        <a:defRPr sz="1905" kern="1200">
          <a:solidFill>
            <a:schemeClr val="tx1"/>
          </a:solidFill>
          <a:latin typeface="+mn-lt"/>
          <a:ea typeface="+mn-ea"/>
          <a:cs typeface="+mn-cs"/>
        </a:defRPr>
      </a:lvl1pPr>
      <a:lvl2pPr marL="473026" algn="l" defTabSz="946052" rtl="0" eaLnBrk="1" latinLnBrk="0" hangingPunct="1">
        <a:defRPr sz="1905" kern="1200">
          <a:solidFill>
            <a:schemeClr val="tx1"/>
          </a:solidFill>
          <a:latin typeface="+mn-lt"/>
          <a:ea typeface="+mn-ea"/>
          <a:cs typeface="+mn-cs"/>
        </a:defRPr>
      </a:lvl2pPr>
      <a:lvl3pPr marL="946052" algn="l" defTabSz="946052" rtl="0" eaLnBrk="1" latinLnBrk="0" hangingPunct="1">
        <a:defRPr sz="1905" kern="1200">
          <a:solidFill>
            <a:schemeClr val="tx1"/>
          </a:solidFill>
          <a:latin typeface="+mn-lt"/>
          <a:ea typeface="+mn-ea"/>
          <a:cs typeface="+mn-cs"/>
        </a:defRPr>
      </a:lvl3pPr>
      <a:lvl4pPr marL="1419078" algn="l" defTabSz="946052" rtl="0" eaLnBrk="1" latinLnBrk="0" hangingPunct="1">
        <a:defRPr sz="1905" kern="1200">
          <a:solidFill>
            <a:schemeClr val="tx1"/>
          </a:solidFill>
          <a:latin typeface="+mn-lt"/>
          <a:ea typeface="+mn-ea"/>
          <a:cs typeface="+mn-cs"/>
        </a:defRPr>
      </a:lvl4pPr>
      <a:lvl5pPr marL="1892104" algn="l" defTabSz="946052" rtl="0" eaLnBrk="1" latinLnBrk="0" hangingPunct="1">
        <a:defRPr sz="1905" kern="1200">
          <a:solidFill>
            <a:schemeClr val="tx1"/>
          </a:solidFill>
          <a:latin typeface="+mn-lt"/>
          <a:ea typeface="+mn-ea"/>
          <a:cs typeface="+mn-cs"/>
        </a:defRPr>
      </a:lvl5pPr>
      <a:lvl6pPr marL="2365129" algn="l" defTabSz="946052" rtl="0" eaLnBrk="1" latinLnBrk="0" hangingPunct="1">
        <a:defRPr sz="1905" kern="1200">
          <a:solidFill>
            <a:schemeClr val="tx1"/>
          </a:solidFill>
          <a:latin typeface="+mn-lt"/>
          <a:ea typeface="+mn-ea"/>
          <a:cs typeface="+mn-cs"/>
        </a:defRPr>
      </a:lvl6pPr>
      <a:lvl7pPr marL="2838155" algn="l" defTabSz="946052" rtl="0" eaLnBrk="1" latinLnBrk="0" hangingPunct="1">
        <a:defRPr sz="1905" kern="1200">
          <a:solidFill>
            <a:schemeClr val="tx1"/>
          </a:solidFill>
          <a:latin typeface="+mn-lt"/>
          <a:ea typeface="+mn-ea"/>
          <a:cs typeface="+mn-cs"/>
        </a:defRPr>
      </a:lvl7pPr>
      <a:lvl8pPr marL="3311181" algn="l" defTabSz="946052" rtl="0" eaLnBrk="1" latinLnBrk="0" hangingPunct="1">
        <a:defRPr sz="1905" kern="1200">
          <a:solidFill>
            <a:schemeClr val="tx1"/>
          </a:solidFill>
          <a:latin typeface="+mn-lt"/>
          <a:ea typeface="+mn-ea"/>
          <a:cs typeface="+mn-cs"/>
        </a:defRPr>
      </a:lvl8pPr>
      <a:lvl9pPr marL="3784207" algn="l" defTabSz="946052"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Quarterly Report Technical Supplementary Information and Definitions</a:t>
            </a:r>
          </a:p>
        </p:txBody>
      </p:sp>
      <p:sp>
        <p:nvSpPr>
          <p:cNvPr id="5" name="Content Placeholder 4"/>
          <p:cNvSpPr>
            <a:spLocks noGrp="1"/>
          </p:cNvSpPr>
          <p:nvPr>
            <p:ph idx="15"/>
          </p:nvPr>
        </p:nvSpPr>
        <p:spPr>
          <a:xfrm>
            <a:off x="6310186" y="1664465"/>
            <a:ext cx="5346062" cy="4525963"/>
          </a:xfrm>
        </p:spPr>
        <p:txBody>
          <a:bodyPr/>
          <a:lstStyle/>
          <a:p>
            <a:r>
              <a:rPr lang="en-AU" dirty="0"/>
              <a:t>Analysis</a:t>
            </a:r>
            <a:endParaRPr lang="en-AU" dirty="0">
              <a:solidFill>
                <a:schemeClr val="tx1"/>
              </a:solidFill>
            </a:endParaRPr>
          </a:p>
          <a:p>
            <a:pPr lvl="1"/>
            <a:r>
              <a:rPr lang="en-AU" sz="952" dirty="0"/>
              <a:t>Activity is conducted at a whole-of-ACT level and at an individual hospital level. </a:t>
            </a:r>
          </a:p>
          <a:p>
            <a:pPr lvl="1"/>
            <a:r>
              <a:rPr lang="en-AU" sz="952" b="1" dirty="0"/>
              <a:t>As ACT public hospitals vary in size and the type of services they provide, in most instances comparisons between them on activity or performance are not valid.</a:t>
            </a:r>
          </a:p>
          <a:p>
            <a:pPr lvl="1"/>
            <a:r>
              <a:rPr lang="en-AU" sz="952" dirty="0"/>
              <a:t>This quarterly report compares the latest performance results with those from the previous quarter and includes trend comparisons over 5 quarters.</a:t>
            </a:r>
          </a:p>
          <a:p>
            <a:pPr lvl="1"/>
            <a:r>
              <a:rPr lang="en-AU" sz="952" dirty="0"/>
              <a:t>Stratification of results by priority, acuity or urgency is used to indicate performance against recommended standards. For example, triage categories 1 to 5 and the respective service time standards for each category are used to show emergency department performance. Similarly, hospital admissions are categorised as ‘Acute’, ‘Subacute and Non-acute’ and ‘Mental health’. Elective surgeries and associated waiting times are categorised as ‘Urgent’, ‘Semi-urgent’ and ‘Non‑urgent’.</a:t>
            </a:r>
          </a:p>
          <a:p>
            <a:pPr lvl="1"/>
            <a:r>
              <a:rPr lang="en-AU" sz="952" dirty="0"/>
              <a:t>A set of indicators to reflect the clinical quality of hospital services have been included in the Quality and Safety section. </a:t>
            </a:r>
          </a:p>
          <a:p>
            <a:pPr lvl="1"/>
            <a:r>
              <a:rPr lang="en-AU" sz="952" dirty="0"/>
              <a:t> </a:t>
            </a:r>
          </a:p>
          <a:p>
            <a:pPr lvl="1"/>
            <a:endParaRPr lang="en-AU" sz="952" dirty="0">
              <a:highlight>
                <a:srgbClr val="FFFF00"/>
              </a:highlight>
            </a:endParaRPr>
          </a:p>
          <a:p>
            <a:pPr lvl="1">
              <a:spcBef>
                <a:spcPct val="0"/>
              </a:spcBef>
            </a:pPr>
            <a:r>
              <a:rPr lang="en-AU" sz="1270" dirty="0">
                <a:solidFill>
                  <a:schemeClr val="accent3">
                    <a:lumMod val="75000"/>
                  </a:schemeClr>
                </a:solidFill>
                <a:latin typeface="+mj-lt"/>
                <a:ea typeface="+mj-ea"/>
                <a:cs typeface="+mj-cs"/>
              </a:rPr>
              <a:t>Calculations and interpreting performance results</a:t>
            </a:r>
          </a:p>
          <a:p>
            <a:pPr lvl="1"/>
            <a:r>
              <a:rPr lang="en-AU" sz="950" dirty="0"/>
              <a:t>In most cases, the variance is a measure of the relative change between quarters (the current quarter divided by the previous quarter minus one). </a:t>
            </a:r>
          </a:p>
          <a:p>
            <a:pPr lvl="1"/>
            <a:r>
              <a:rPr lang="en-AU" sz="950" dirty="0"/>
              <a:t>When a metric is presented as a percentage, for example the share of patients fully treated in Walk-in Centres, the variance is the absolute difference (the current quarter minus the previous quarter).  </a:t>
            </a:r>
            <a:r>
              <a:rPr lang="en-AU" dirty="0"/>
              <a:t> </a:t>
            </a:r>
          </a:p>
          <a:p>
            <a:pPr lvl="1"/>
            <a:endParaRPr lang="en-AU" sz="952" dirty="0"/>
          </a:p>
          <a:p>
            <a:pPr lvl="1"/>
            <a:endParaRPr lang="en-AU" sz="952" dirty="0"/>
          </a:p>
          <a:p>
            <a:pPr lvl="1"/>
            <a:endParaRPr lang="en-AU" sz="952" dirty="0"/>
          </a:p>
        </p:txBody>
      </p:sp>
      <p:sp>
        <p:nvSpPr>
          <p:cNvPr id="6" name="Content Placeholder 5"/>
          <p:cNvSpPr>
            <a:spLocks noGrp="1"/>
          </p:cNvSpPr>
          <p:nvPr>
            <p:ph idx="16"/>
          </p:nvPr>
        </p:nvSpPr>
        <p:spPr>
          <a:xfrm>
            <a:off x="535753" y="1664465"/>
            <a:ext cx="5346063" cy="4525963"/>
          </a:xfrm>
        </p:spPr>
        <p:txBody>
          <a:bodyPr/>
          <a:lstStyle/>
          <a:p>
            <a:r>
              <a:rPr lang="en-AU" dirty="0"/>
              <a:t>Data sources</a:t>
            </a:r>
          </a:p>
          <a:p>
            <a:pPr lvl="1"/>
            <a:r>
              <a:rPr lang="en-AU" sz="952" dirty="0"/>
              <a:t>This quarterly report draws data from these main sources:</a:t>
            </a:r>
          </a:p>
          <a:p>
            <a:pPr lvl="2"/>
            <a:r>
              <a:rPr lang="en-AU" sz="952" dirty="0"/>
              <a:t>ACT Patient Administration System;</a:t>
            </a:r>
          </a:p>
          <a:p>
            <a:pPr lvl="2"/>
            <a:r>
              <a:rPr lang="en-AU" sz="952" dirty="0"/>
              <a:t>Emergency Department Information System; and</a:t>
            </a:r>
          </a:p>
          <a:p>
            <a:pPr lvl="2"/>
            <a:r>
              <a:rPr lang="en-AU" sz="952" dirty="0"/>
              <a:t>Clinical Portal.</a:t>
            </a:r>
          </a:p>
          <a:p>
            <a:pPr lvl="1"/>
            <a:endParaRPr lang="en-AU" sz="952" dirty="0"/>
          </a:p>
          <a:p>
            <a:pPr lvl="1"/>
            <a:r>
              <a:rPr lang="en-AU" sz="952" dirty="0"/>
              <a:t>Data on business activity is captured by clinical and administrative staff via the above sources. ACT Health’s Data Analytics Branch of the Policy, Partnerships and Programs Division extracts the data and calculates performance against the range of activity and performance measures. Measures are defined (definitions included below) in accordance with accepted standards. Quarterly results for each measure are compiled by analysts and peer-reviewed for quality assurance.</a:t>
            </a:r>
          </a:p>
        </p:txBody>
      </p:sp>
      <p:sp>
        <p:nvSpPr>
          <p:cNvPr id="7" name="Slide Number Placeholder 5">
            <a:extLst>
              <a:ext uri="{FF2B5EF4-FFF2-40B4-BE49-F238E27FC236}">
                <a16:creationId xmlns:a16="http://schemas.microsoft.com/office/drawing/2014/main" id="{4F0F530B-5AA5-4BE9-B8A0-45DDA539D450}"/>
              </a:ext>
            </a:extLst>
          </p:cNvPr>
          <p:cNvSpPr>
            <a:spLocks noGrp="1"/>
          </p:cNvSpPr>
          <p:nvPr>
            <p:ph type="sldNum" sz="quarter" idx="4"/>
          </p:nvPr>
        </p:nvSpPr>
        <p:spPr>
          <a:xfrm>
            <a:off x="11204109"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1</a:t>
            </a:fld>
            <a:endParaRPr lang="en-AU" dirty="0">
              <a:solidFill>
                <a:srgbClr val="53565A"/>
              </a:solidFill>
            </a:endParaRPr>
          </a:p>
        </p:txBody>
      </p:sp>
    </p:spTree>
    <p:extLst>
      <p:ext uri="{BB962C8B-B14F-4D97-AF65-F5344CB8AC3E}">
        <p14:creationId xmlns:p14="http://schemas.microsoft.com/office/powerpoint/2010/main" val="79900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52" y="808531"/>
            <a:ext cx="11124114" cy="326553"/>
          </a:xfrm>
        </p:spPr>
        <p:txBody>
          <a:bodyPr/>
          <a:lstStyle/>
          <a:p>
            <a:r>
              <a:rPr lang="en-AU" sz="1814" dirty="0"/>
              <a:t>Terms and definitions</a:t>
            </a:r>
          </a:p>
        </p:txBody>
      </p:sp>
      <p:graphicFrame>
        <p:nvGraphicFramePr>
          <p:cNvPr id="5" name="Table 4"/>
          <p:cNvGraphicFramePr>
            <a:graphicFrameLocks noGrp="1"/>
          </p:cNvGraphicFramePr>
          <p:nvPr>
            <p:extLst>
              <p:ext uri="{D42A27DB-BD31-4B8C-83A1-F6EECF244321}">
                <p14:modId xmlns:p14="http://schemas.microsoft.com/office/powerpoint/2010/main" val="2445557654"/>
              </p:ext>
            </p:extLst>
          </p:nvPr>
        </p:nvGraphicFramePr>
        <p:xfrm>
          <a:off x="529389" y="1089265"/>
          <a:ext cx="11245516" cy="2421533"/>
        </p:xfrm>
        <a:graphic>
          <a:graphicData uri="http://schemas.openxmlformats.org/drawingml/2006/table">
            <a:tbl>
              <a:tblPr firstRow="1" firstCol="1" bandRow="1"/>
              <a:tblGrid>
                <a:gridCol w="2890812">
                  <a:extLst>
                    <a:ext uri="{9D8B030D-6E8A-4147-A177-3AD203B41FA5}">
                      <a16:colId xmlns:a16="http://schemas.microsoft.com/office/drawing/2014/main" val="20000"/>
                    </a:ext>
                  </a:extLst>
                </a:gridCol>
                <a:gridCol w="8354704">
                  <a:extLst>
                    <a:ext uri="{9D8B030D-6E8A-4147-A177-3AD203B41FA5}">
                      <a16:colId xmlns:a16="http://schemas.microsoft.com/office/drawing/2014/main" val="20001"/>
                    </a:ext>
                  </a:extLst>
                </a:gridCol>
              </a:tblGrid>
              <a:tr h="283615">
                <a:tc gridSpan="2">
                  <a:txBody>
                    <a:bodyPr/>
                    <a:lstStyle/>
                    <a:p>
                      <a:pPr marL="0" lvl="1" indent="0" algn="l" defTabSz="1043056" rtl="0" eaLnBrk="1" latinLnBrk="0" hangingPunct="1">
                        <a:lnSpc>
                          <a:spcPct val="107000"/>
                        </a:lnSpc>
                        <a:spcBef>
                          <a:spcPts val="0"/>
                        </a:spcBef>
                        <a:spcAft>
                          <a:spcPts val="600"/>
                        </a:spcAft>
                        <a:buFont typeface="Arial" pitchFamily="34" charset="0"/>
                        <a:buNone/>
                      </a:pPr>
                      <a:r>
                        <a:rPr lang="en-AU" sz="1000" b="1" kern="1200" dirty="0">
                          <a:solidFill>
                            <a:schemeClr val="bg1"/>
                          </a:solidFill>
                          <a:effectLst/>
                          <a:latin typeface="Arial" panose="020B0604020202020204" pitchFamily="34" charset="0"/>
                          <a:ea typeface="+mn-ea"/>
                          <a:cs typeface="Arial" panose="020B0604020202020204" pitchFamily="34" charset="0"/>
                        </a:rPr>
                        <a:t>Walk-in Centres (WiC)</a:t>
                      </a:r>
                      <a:endParaRPr lang="en-AU" sz="1000" kern="1200" dirty="0">
                        <a:solidFill>
                          <a:schemeClr val="tx1"/>
                        </a:solidFill>
                        <a:latin typeface="+mn-lt"/>
                        <a:ea typeface="+mn-ea"/>
                        <a:cs typeface="+mn-cs"/>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marL="0" lvl="1" indent="0" algn="l" defTabSz="1043056" rtl="0" eaLnBrk="1" latinLnBrk="0" hangingPunct="1">
                        <a:lnSpc>
                          <a:spcPct val="107000"/>
                        </a:lnSpc>
                        <a:spcBef>
                          <a:spcPts val="0"/>
                        </a:spcBef>
                        <a:spcAft>
                          <a:spcPts val="600"/>
                        </a:spcAft>
                        <a:buFont typeface="Arial" pitchFamily="34" charset="0"/>
                        <a:buNone/>
                      </a:pPr>
                      <a:endParaRPr lang="en-AU" sz="11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CC"/>
                    </a:solidFill>
                  </a:tcPr>
                </a:tc>
                <a:extLst>
                  <a:ext uri="{0D108BD9-81ED-4DB2-BD59-A6C34878D82A}">
                    <a16:rowId xmlns:a16="http://schemas.microsoft.com/office/drawing/2014/main" val="10000"/>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WiC presentations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attendances at</a:t>
                      </a:r>
                      <a:r>
                        <a:rPr lang="en-AU" sz="9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all</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WiCs</a:t>
                      </a:r>
                      <a:r>
                        <a:rPr lang="en-AU" sz="9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during the quarter</a:t>
                      </a:r>
                      <a:r>
                        <a:rPr lang="en-AU"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Presentations at </a:t>
                      </a:r>
                      <a:r>
                        <a:rPr lang="en-AU" sz="900" dirty="0" err="1">
                          <a:effectLst/>
                          <a:latin typeface="Calibri" panose="020F0502020204030204" pitchFamily="34" charset="0"/>
                          <a:ea typeface="Calibri" panose="020F0502020204030204" pitchFamily="34" charset="0"/>
                          <a:cs typeface="Times New Roman" panose="02020603050405020304" pitchFamily="18" charset="0"/>
                        </a:rPr>
                        <a:t>WiC</a:t>
                      </a:r>
                      <a:r>
                        <a:rPr lang="en-AU" sz="900" dirty="0">
                          <a:effectLst/>
                          <a:latin typeface="Calibri" panose="020F0502020204030204" pitchFamily="34" charset="0"/>
                          <a:ea typeface="Calibri" panose="020F0502020204030204" pitchFamily="34" charset="0"/>
                          <a:cs typeface="Times New Roman" panose="02020603050405020304" pitchFamily="18" charset="0"/>
                        </a:rPr>
                        <a:t> location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attendances at the individual WiC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COVID-19 Testing Centres presentations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attendances at all COVID-19 testing centres for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Presentations at COVID-19 testing centre location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attendances at individual COVID</a:t>
                      </a:r>
                      <a:r>
                        <a:rPr lang="en-AU" sz="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AU" sz="900" dirty="0">
                          <a:effectLst/>
                          <a:latin typeface="Calibri" panose="020F0502020204030204" pitchFamily="34" charset="0"/>
                          <a:ea typeface="Calibri" panose="020F0502020204030204" pitchFamily="34" charset="0"/>
                          <a:cs typeface="Times New Roman" panose="02020603050405020304" pitchFamily="18" charset="0"/>
                        </a:rPr>
                        <a:t>19 testing centres for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Median wait time to treatment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Median time that</a:t>
                      </a:r>
                      <a:r>
                        <a:rPr lang="en-AU" sz="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patients waited from arrival</a:t>
                      </a:r>
                      <a:r>
                        <a:rPr lang="en-AU"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treatment commencing, in minutes, at all </a:t>
                      </a:r>
                      <a:r>
                        <a:rPr lang="en-AU" sz="9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WiCs</a:t>
                      </a:r>
                      <a:r>
                        <a:rPr lang="en-AU" sz="9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Median wait time at </a:t>
                      </a:r>
                      <a:r>
                        <a:rPr lang="en-AU" sz="900" dirty="0" err="1">
                          <a:effectLst/>
                          <a:latin typeface="Calibri" panose="020F0502020204030204" pitchFamily="34" charset="0"/>
                          <a:ea typeface="Calibri" panose="020F0502020204030204" pitchFamily="34" charset="0"/>
                          <a:cs typeface="Times New Roman" panose="02020603050405020304" pitchFamily="18" charset="0"/>
                        </a:rPr>
                        <a:t>WiC</a:t>
                      </a:r>
                      <a:r>
                        <a:rPr lang="en-AU" sz="900" dirty="0">
                          <a:effectLst/>
                          <a:latin typeface="Calibri" panose="020F0502020204030204" pitchFamily="34" charset="0"/>
                          <a:ea typeface="Calibri" panose="020F0502020204030204" pitchFamily="34" charset="0"/>
                          <a:cs typeface="Times New Roman" panose="02020603050405020304" pitchFamily="18" charset="0"/>
                        </a:rPr>
                        <a:t> location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Median time that patients waited from arrival to treatment commencing, in minutes, at the individual </a:t>
                      </a:r>
                      <a:r>
                        <a:rPr lang="en-AU"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WiCs</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1476">
                <a:tc>
                  <a:txBody>
                    <a:bodyPr/>
                    <a:lstStyle/>
                    <a:p>
                      <a:pPr>
                        <a:lnSpc>
                          <a:spcPct val="107000"/>
                        </a:lnSpc>
                        <a:spcAft>
                          <a:spcPts val="0"/>
                        </a:spcAft>
                      </a:pP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Treatment provided at the </a:t>
                      </a:r>
                      <a:r>
                        <a:rPr lang="en-AU"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WiC</a:t>
                      </a:r>
                      <a:endPar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Proportion of all presentations to a </a:t>
                      </a:r>
                      <a:r>
                        <a:rPr lang="en-AU"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WiC</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where the final disposition is not classified as a redirection or did not wait,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Treatment provided at </a:t>
                      </a:r>
                      <a:r>
                        <a:rPr lang="en-AU" sz="900" dirty="0" err="1">
                          <a:effectLst/>
                          <a:latin typeface="Calibri" panose="020F0502020204030204" pitchFamily="34" charset="0"/>
                          <a:ea typeface="Calibri" panose="020F0502020204030204" pitchFamily="34" charset="0"/>
                          <a:cs typeface="Times New Roman" panose="02020603050405020304" pitchFamily="18" charset="0"/>
                        </a:rPr>
                        <a:t>WiC</a:t>
                      </a:r>
                      <a:r>
                        <a:rPr lang="en-AU" sz="900" dirty="0">
                          <a:effectLst/>
                          <a:latin typeface="Calibri" panose="020F0502020204030204" pitchFamily="34" charset="0"/>
                          <a:ea typeface="Calibri" panose="020F0502020204030204" pitchFamily="34" charset="0"/>
                          <a:cs typeface="Times New Roman" panose="02020603050405020304" pitchFamily="18" charset="0"/>
                        </a:rPr>
                        <a:t> location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Proportion of presentations at a </a:t>
                      </a:r>
                      <a:r>
                        <a:rPr lang="en-AU"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WiC</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location </a:t>
                      </a:r>
                      <a:r>
                        <a:rPr lang="en-AU" sz="900" dirty="0">
                          <a:effectLst/>
                          <a:latin typeface="Calibri" panose="020F0502020204030204" pitchFamily="34" charset="0"/>
                          <a:ea typeface="Calibri" panose="020F0502020204030204" pitchFamily="34" charset="0"/>
                          <a:cs typeface="Times New Roman" panose="02020603050405020304" pitchFamily="18" charset="0"/>
                        </a:rPr>
                        <a:t>where the final disposition is not classified as a redirection or did not wait,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redirected to ED</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all WiC attendances that were redirected to an emergency department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1476">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Redirected to ED from location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a:t>
                      </a:r>
                      <a:r>
                        <a:rPr lang="en-AU" sz="900" dirty="0" err="1">
                          <a:effectLst/>
                          <a:latin typeface="Calibri" panose="020F0502020204030204" pitchFamily="34" charset="0"/>
                          <a:ea typeface="Calibri" panose="020F0502020204030204" pitchFamily="34" charset="0"/>
                          <a:cs typeface="Times New Roman" panose="02020603050405020304" pitchFamily="18" charset="0"/>
                        </a:rPr>
                        <a:t>WiC</a:t>
                      </a:r>
                      <a:r>
                        <a:rPr lang="en-AU" sz="900" dirty="0">
                          <a:effectLst/>
                          <a:latin typeface="Calibri" panose="020F0502020204030204" pitchFamily="34" charset="0"/>
                          <a:ea typeface="Calibri" panose="020F0502020204030204" pitchFamily="34" charset="0"/>
                          <a:cs typeface="Times New Roman" panose="02020603050405020304" pitchFamily="18" charset="0"/>
                        </a:rPr>
                        <a:t> attendances that were redirected to an emergency department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7" name="Slide Number Placeholder 5">
            <a:extLst>
              <a:ext uri="{FF2B5EF4-FFF2-40B4-BE49-F238E27FC236}">
                <a16:creationId xmlns:a16="http://schemas.microsoft.com/office/drawing/2014/main" id="{07990F06-5392-40F3-9263-13F075BE9026}"/>
              </a:ext>
            </a:extLst>
          </p:cNvPr>
          <p:cNvSpPr>
            <a:spLocks noGrp="1"/>
          </p:cNvSpPr>
          <p:nvPr>
            <p:ph type="sldNum" sz="quarter" idx="4"/>
          </p:nvPr>
        </p:nvSpPr>
        <p:spPr>
          <a:xfrm>
            <a:off x="11204109"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2</a:t>
            </a:fld>
            <a:endParaRPr lang="en-AU" dirty="0">
              <a:solidFill>
                <a:srgbClr val="53565A"/>
              </a:solidFill>
            </a:endParaRPr>
          </a:p>
        </p:txBody>
      </p:sp>
    </p:spTree>
    <p:extLst>
      <p:ext uri="{BB962C8B-B14F-4D97-AF65-F5344CB8AC3E}">
        <p14:creationId xmlns:p14="http://schemas.microsoft.com/office/powerpoint/2010/main" val="410513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52" y="1273749"/>
            <a:ext cx="11124114" cy="326553"/>
          </a:xfrm>
        </p:spPr>
        <p:txBody>
          <a:bodyPr/>
          <a:lstStyle/>
          <a:p>
            <a:r>
              <a:rPr lang="en-AU"/>
              <a:t>Terms and definitions continued</a:t>
            </a:r>
            <a:endParaRPr lang="en-AU" dirty="0"/>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3921439895"/>
              </p:ext>
            </p:extLst>
          </p:nvPr>
        </p:nvGraphicFramePr>
        <p:xfrm>
          <a:off x="535752" y="1626670"/>
          <a:ext cx="11160953" cy="3363927"/>
        </p:xfrm>
        <a:graphic>
          <a:graphicData uri="http://schemas.openxmlformats.org/drawingml/2006/table">
            <a:tbl>
              <a:tblPr firstRow="1" firstCol="1" bandRow="1">
                <a:tableStyleId>{2D5ABB26-0587-4C30-8999-92F81FD0307C}</a:tableStyleId>
              </a:tblPr>
              <a:tblGrid>
                <a:gridCol w="2870295">
                  <a:extLst>
                    <a:ext uri="{9D8B030D-6E8A-4147-A177-3AD203B41FA5}">
                      <a16:colId xmlns:a16="http://schemas.microsoft.com/office/drawing/2014/main" val="20000"/>
                    </a:ext>
                  </a:extLst>
                </a:gridCol>
                <a:gridCol w="8290658">
                  <a:extLst>
                    <a:ext uri="{9D8B030D-6E8A-4147-A177-3AD203B41FA5}">
                      <a16:colId xmlns:a16="http://schemas.microsoft.com/office/drawing/2014/main" val="20001"/>
                    </a:ext>
                  </a:extLst>
                </a:gridCol>
              </a:tblGrid>
              <a:tr h="0">
                <a:tc gridSpan="2">
                  <a:txBody>
                    <a:bodyPr/>
                    <a:lstStyle/>
                    <a:p>
                      <a:pPr marL="0" algn="l" defTabSz="1043056" rtl="0" eaLnBrk="1" latinLnBrk="0" hangingPunct="1">
                        <a:lnSpc>
                          <a:spcPct val="107000"/>
                        </a:lnSpc>
                        <a:spcAft>
                          <a:spcPts val="0"/>
                        </a:spcAft>
                      </a:pPr>
                      <a:r>
                        <a:rPr lang="en-AU" sz="1000" b="1" kern="1200" dirty="0">
                          <a:solidFill>
                            <a:schemeClr val="bg1"/>
                          </a:solidFill>
                          <a:effectLst/>
                          <a:latin typeface="Arial" panose="020B0604020202020204" pitchFamily="34" charset="0"/>
                          <a:ea typeface="+mn-ea"/>
                          <a:cs typeface="Arial" panose="020B0604020202020204" pitchFamily="34" charset="0"/>
                        </a:rPr>
                        <a:t>Emergency departments (EDs)</a:t>
                      </a:r>
                    </a:p>
                  </a:txBody>
                  <a:tcPr marL="72000" marR="72000" marT="72000" marB="72000">
                    <a:solidFill>
                      <a:schemeClr val="accent2">
                        <a:lumMod val="75000"/>
                      </a:schemeClr>
                    </a:solidFill>
                  </a:tcPr>
                </a:tc>
                <a:tc hMerge="1">
                  <a:txBody>
                    <a:bodyPr/>
                    <a:lstStyle/>
                    <a:p>
                      <a:pPr marL="0" algn="l" defTabSz="1043056" rtl="0" eaLnBrk="1" latinLnBrk="0" hangingPunct="1">
                        <a:lnSpc>
                          <a:spcPct val="107000"/>
                        </a:lnSpc>
                        <a:spcAft>
                          <a:spcPts val="0"/>
                        </a:spcAft>
                      </a:pPr>
                      <a:endParaRPr lang="en-AU" sz="900" b="1" kern="1200" dirty="0">
                        <a:solidFill>
                          <a:schemeClr val="bg1"/>
                        </a:solidFill>
                        <a:effectLst/>
                        <a:latin typeface="Arial" panose="020B0604020202020204" pitchFamily="34" charset="0"/>
                        <a:ea typeface="+mn-ea"/>
                        <a:cs typeface="Arial" panose="020B0604020202020204" pitchFamily="34" charset="0"/>
                      </a:endParaRPr>
                    </a:p>
                  </a:txBody>
                  <a:tcPr marL="48339" marR="48339" marT="0" marB="0"/>
                </a:tc>
                <a:extLst>
                  <a:ext uri="{0D108BD9-81ED-4DB2-BD59-A6C34878D82A}">
                    <a16:rowId xmlns:a16="http://schemas.microsoft.com/office/drawing/2014/main" val="10000"/>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ED Presentations</a:t>
                      </a:r>
                    </a:p>
                  </a:txBody>
                  <a:tcPr marL="72000" marR="72000" marT="36000" marB="36000">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 attendances at EDs that were completed during the quarter.</a:t>
                      </a:r>
                    </a:p>
                  </a:txBody>
                  <a:tcPr marL="72000" marR="72000" marT="36000" marB="36000">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ED Presentations by triage category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 attendances at EDs</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within each triage category (1 – Resuscitation; 2 – Emergency; 3 – Urgent; 4 – Semi-urgent; 5 – Non-urgent).</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Admission to hospitals from EDs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 attendances at EDs where the outcome was admission to hospital.</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treated and discharged home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 attendances at EDs where the outcome was treatment and discharge to home.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Arrivals at ED by Ambulance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attendances at EDs where the patient</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arrived by ambulance.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starting ED treatment on time by triage category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patients starting treatment within the recommended timeframe for their triage category</a:t>
                      </a:r>
                    </a:p>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(Category 1 – immediate/within 2 minutes; Category 2 – within 10 minutes, Category 3 – within 30 minutes;</a:t>
                      </a:r>
                    </a:p>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Category 4 – within 60 minutes, Category 5 – within 120 minutes).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starting ED treatment on time for all triage categories combined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Percentage of ED </a:t>
                      </a: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starting treatment within the recommended timeframe for all triage categories combined.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leaving ED within 4 hours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attendance</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s at EDs where the patient was</a:t>
                      </a:r>
                      <a:r>
                        <a:rPr lang="en-AU" sz="900" dirty="0">
                          <a:effectLst/>
                          <a:latin typeface="Calibri" panose="020F0502020204030204" pitchFamily="34" charset="0"/>
                          <a:ea typeface="Calibri" panose="020F0502020204030204" pitchFamily="34" charset="0"/>
                          <a:cs typeface="Times New Roman" panose="02020603050405020304" pitchFamily="18" charset="0"/>
                        </a:rPr>
                        <a:t> either discharged (defined</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as when the patient was</a:t>
                      </a:r>
                      <a:r>
                        <a:rPr lang="en-AU" sz="900" dirty="0">
                          <a:effectLst/>
                          <a:latin typeface="Calibri" panose="020F0502020204030204" pitchFamily="34" charset="0"/>
                          <a:ea typeface="Calibri" panose="020F0502020204030204" pitchFamily="34" charset="0"/>
                          <a:cs typeface="Times New Roman" panose="02020603050405020304" pitchFamily="18" charset="0"/>
                        </a:rPr>
                        <a:t> ready to depart) from the ED or subsequently admitted as an admitted</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patient, within 4 hours of arriving.</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who did not wait to be seen</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attendances at EDs where the patient</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did not wait to be seen by a health care professional.</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Admissions from 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patient attendance</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EDs that </a:t>
                      </a:r>
                      <a:r>
                        <a:rPr lang="en-AU" sz="900" dirty="0">
                          <a:effectLst/>
                          <a:latin typeface="Calibri" panose="020F0502020204030204" pitchFamily="34" charset="0"/>
                          <a:ea typeface="Calibri" panose="020F0502020204030204" pitchFamily="34" charset="0"/>
                          <a:cs typeface="Times New Roman" panose="02020603050405020304" pitchFamily="18" charset="0"/>
                        </a:rPr>
                        <a:t>resulted in an admission to hospital.</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Median waiting time to treatment in ED by urgency category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Median time between arriving at the ED and commencing treatment, by triage category. Calculated for patients where their treatment was completed.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028884584"/>
                  </a:ext>
                </a:extLst>
              </a:tr>
            </a:tbl>
          </a:graphicData>
        </a:graphic>
      </p:graphicFrame>
      <p:sp>
        <p:nvSpPr>
          <p:cNvPr id="16" name="Slide Number Placeholder 5">
            <a:extLst>
              <a:ext uri="{FF2B5EF4-FFF2-40B4-BE49-F238E27FC236}">
                <a16:creationId xmlns:a16="http://schemas.microsoft.com/office/drawing/2014/main" id="{44E854C3-F302-43FC-8813-7881F4D967E5}"/>
              </a:ext>
            </a:extLst>
          </p:cNvPr>
          <p:cNvSpPr>
            <a:spLocks noGrp="1"/>
          </p:cNvSpPr>
          <p:nvPr>
            <p:ph type="sldNum" sz="quarter" idx="4"/>
          </p:nvPr>
        </p:nvSpPr>
        <p:spPr>
          <a:xfrm>
            <a:off x="11204109"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3</a:t>
            </a:fld>
            <a:endParaRPr lang="en-AU" dirty="0">
              <a:solidFill>
                <a:srgbClr val="53565A"/>
              </a:solidFill>
            </a:endParaRPr>
          </a:p>
        </p:txBody>
      </p:sp>
    </p:spTree>
    <p:extLst>
      <p:ext uri="{BB962C8B-B14F-4D97-AF65-F5344CB8AC3E}">
        <p14:creationId xmlns:p14="http://schemas.microsoft.com/office/powerpoint/2010/main" val="214937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52" y="1273749"/>
            <a:ext cx="11124114" cy="326553"/>
          </a:xfrm>
        </p:spPr>
        <p:txBody>
          <a:bodyPr/>
          <a:lstStyle/>
          <a:p>
            <a:r>
              <a:rPr lang="en-AU" dirty="0"/>
              <a:t>Terms and definitions continued</a:t>
            </a:r>
          </a:p>
        </p:txBody>
      </p:sp>
      <p:graphicFrame>
        <p:nvGraphicFramePr>
          <p:cNvPr id="13" name="Table 12"/>
          <p:cNvGraphicFramePr>
            <a:graphicFrameLocks noGrp="1"/>
          </p:cNvGraphicFramePr>
          <p:nvPr>
            <p:extLst>
              <p:ext uri="{D42A27DB-BD31-4B8C-83A1-F6EECF244321}">
                <p14:modId xmlns:p14="http://schemas.microsoft.com/office/powerpoint/2010/main" val="3082071567"/>
              </p:ext>
            </p:extLst>
          </p:nvPr>
        </p:nvGraphicFramePr>
        <p:xfrm>
          <a:off x="535752" y="1626670"/>
          <a:ext cx="11160953" cy="3270621"/>
        </p:xfrm>
        <a:graphic>
          <a:graphicData uri="http://schemas.openxmlformats.org/drawingml/2006/table">
            <a:tbl>
              <a:tblPr firstRow="1" firstCol="1" bandRow="1"/>
              <a:tblGrid>
                <a:gridCol w="3099395">
                  <a:extLst>
                    <a:ext uri="{9D8B030D-6E8A-4147-A177-3AD203B41FA5}">
                      <a16:colId xmlns:a16="http://schemas.microsoft.com/office/drawing/2014/main" val="20000"/>
                    </a:ext>
                  </a:extLst>
                </a:gridCol>
                <a:gridCol w="8061558">
                  <a:extLst>
                    <a:ext uri="{9D8B030D-6E8A-4147-A177-3AD203B41FA5}">
                      <a16:colId xmlns:a16="http://schemas.microsoft.com/office/drawing/2014/main" val="20001"/>
                    </a:ext>
                  </a:extLst>
                </a:gridCol>
              </a:tblGrid>
              <a:tr h="0">
                <a:tc gridSpan="2">
                  <a:txBody>
                    <a:bodyPr/>
                    <a:lstStyle/>
                    <a:p>
                      <a:pPr marL="0" lvl="1" indent="0" algn="l" defTabSz="1043056" rtl="0" eaLnBrk="1" latinLnBrk="0" hangingPunct="1">
                        <a:lnSpc>
                          <a:spcPct val="107000"/>
                        </a:lnSpc>
                        <a:spcBef>
                          <a:spcPts val="0"/>
                        </a:spcBef>
                        <a:spcAft>
                          <a:spcPts val="600"/>
                        </a:spcAft>
                        <a:buFont typeface="Arial" pitchFamily="34" charset="0"/>
                        <a:buNone/>
                      </a:pPr>
                      <a:r>
                        <a:rPr lang="en-AU" sz="1000" b="1" kern="1200" dirty="0">
                          <a:solidFill>
                            <a:schemeClr val="bg1"/>
                          </a:solidFill>
                          <a:effectLst/>
                          <a:latin typeface="Arial" panose="020B0604020202020204" pitchFamily="34" charset="0"/>
                          <a:ea typeface="+mn-ea"/>
                          <a:cs typeface="Arial" panose="020B0604020202020204" pitchFamily="34" charset="0"/>
                        </a:rPr>
                        <a:t>Admitted patients</a:t>
                      </a:r>
                      <a:r>
                        <a:rPr lang="en-AU" sz="1000" kern="1200" dirty="0">
                          <a:solidFill>
                            <a:schemeClr val="tx1"/>
                          </a:solidFill>
                          <a:latin typeface="+mn-lt"/>
                          <a:ea typeface="+mn-ea"/>
                          <a:cs typeface="+mn-cs"/>
                        </a:rPr>
                        <a:t>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marL="0" lvl="1" indent="0" algn="l" defTabSz="1043056" rtl="0" eaLnBrk="1" latinLnBrk="0" hangingPunct="1">
                        <a:lnSpc>
                          <a:spcPct val="107000"/>
                        </a:lnSpc>
                        <a:spcBef>
                          <a:spcPts val="0"/>
                        </a:spcBef>
                        <a:spcAft>
                          <a:spcPts val="600"/>
                        </a:spcAft>
                        <a:buFont typeface="Arial" pitchFamily="34" charset="0"/>
                        <a:buNone/>
                      </a:pPr>
                      <a:endParaRPr lang="en-AU" sz="11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CC"/>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Admitted patient episodes of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hospitalisations that ended during the quarter.  </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Same day episodes of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hospitalisations for patients admitted to and discharged from hospital on the same date.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Overnight episodes of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hospitalisations for patients admitted to and discharged from hospital on different dates.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Total bed days of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Sum of days stayed by patients discharged from hospital in the quarter (same day episodes are counted as 1 bed day).</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Total overnight bed days of care </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Sum of days stayed by patients discharged from hospital in the quarter,</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where</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the patient</a:t>
                      </a:r>
                      <a:r>
                        <a:rPr lang="en-AU" sz="900" dirty="0">
                          <a:effectLst/>
                          <a:latin typeface="Calibri" panose="020F0502020204030204" pitchFamily="34" charset="0"/>
                          <a:ea typeface="Calibri" panose="020F0502020204030204" pitchFamily="34" charset="0"/>
                          <a:cs typeface="Times New Roman" panose="02020603050405020304" pitchFamily="18" charset="0"/>
                        </a:rPr>
                        <a:t> stayed</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overnight.</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Acute overnight bed days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Sum of overnight bed days where hospitalisations were categorised as acute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Subacute, mental health and Non-acute overnight bed days </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Sum of overnight bed days where hospitalisations were categorised </a:t>
                      </a:r>
                      <a:r>
                        <a:rPr lang="en-AU" sz="900">
                          <a:effectLst/>
                          <a:latin typeface="Calibri" panose="020F0502020204030204" pitchFamily="34" charset="0"/>
                          <a:ea typeface="Calibri" panose="020F0502020204030204" pitchFamily="34" charset="0"/>
                          <a:cs typeface="Times New Roman" panose="02020603050405020304" pitchFamily="18" charset="0"/>
                        </a:rPr>
                        <a:t>as subacute, mental health </a:t>
                      </a:r>
                      <a:r>
                        <a:rPr lang="en-AU" sz="900" dirty="0">
                          <a:effectLst/>
                          <a:latin typeface="Calibri" panose="020F0502020204030204" pitchFamily="34" charset="0"/>
                          <a:ea typeface="Calibri" panose="020F0502020204030204" pitchFamily="34" charset="0"/>
                          <a:cs typeface="Times New Roman" panose="02020603050405020304" pitchFamily="18" charset="0"/>
                        </a:rPr>
                        <a:t>or non-acute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Mental health accrued care days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Sum of mental health care days of patients/residents occurring within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Babies born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The number of babies born in hospital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Babies born by caesarean section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The number of babies born in hospital during the quarter where the birth method was caesarean section.</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Average Length of Stay (ALOS) for overnight patients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overnight hospitalisations for patients discharged during the quarter.</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acute patients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overnight hospitalisations that were categorised as acute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subacute and non-acute patients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43056" rtl="0" eaLnBrk="1" fontAlgn="auto" latinLnBrk="0" hangingPunct="1">
                        <a:lnSpc>
                          <a:spcPct val="107000"/>
                        </a:lnSpc>
                        <a:spcBef>
                          <a:spcPts val="0"/>
                        </a:spcBef>
                        <a:spcAft>
                          <a:spcPts val="0"/>
                        </a:spcAft>
                        <a:buClrTx/>
                        <a:buSzTx/>
                        <a:buFontTx/>
                        <a:buNone/>
                        <a:tabLst/>
                        <a:defRPr/>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overnight hospitalisations that were categorised as subacute or non-acute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mental health patients</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43056" rtl="0" eaLnBrk="1" fontAlgn="auto" latinLnBrk="0" hangingPunct="1">
                        <a:lnSpc>
                          <a:spcPct val="107000"/>
                        </a:lnSpc>
                        <a:spcBef>
                          <a:spcPts val="0"/>
                        </a:spcBef>
                        <a:spcAft>
                          <a:spcPts val="0"/>
                        </a:spcAft>
                        <a:buClrTx/>
                        <a:buSzTx/>
                        <a:buFontTx/>
                        <a:buNone/>
                        <a:tabLst/>
                        <a:defRPr/>
                      </a:pPr>
                      <a:r>
                        <a:rPr lang="en-AU" sz="900" dirty="0">
                          <a:effectLst/>
                          <a:latin typeface="Calibri" panose="020F0502020204030204" pitchFamily="34" charset="0"/>
                          <a:ea typeface="Calibri" panose="020F0502020204030204" pitchFamily="34" charset="0"/>
                          <a:cs typeface="Times New Roman" panose="02020603050405020304" pitchFamily="18" charset="0"/>
                        </a:rPr>
                        <a:t>ALOS for overnight hospitalisations that were categorised</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as mental health care.</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6" name="Slide Number Placeholder 5">
            <a:extLst>
              <a:ext uri="{FF2B5EF4-FFF2-40B4-BE49-F238E27FC236}">
                <a16:creationId xmlns:a16="http://schemas.microsoft.com/office/drawing/2014/main" id="{1A1B1CD8-5910-4FD3-B26C-099DB86B3CC6}"/>
              </a:ext>
            </a:extLst>
          </p:cNvPr>
          <p:cNvSpPr>
            <a:spLocks noGrp="1"/>
          </p:cNvSpPr>
          <p:nvPr>
            <p:ph type="sldNum" sz="quarter" idx="4"/>
          </p:nvPr>
        </p:nvSpPr>
        <p:spPr>
          <a:xfrm>
            <a:off x="11204109"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4</a:t>
            </a:fld>
            <a:endParaRPr lang="en-AU" dirty="0">
              <a:solidFill>
                <a:srgbClr val="53565A"/>
              </a:solidFill>
            </a:endParaRPr>
          </a:p>
        </p:txBody>
      </p:sp>
      <p:sp>
        <p:nvSpPr>
          <p:cNvPr id="3" name="TextBox 2">
            <a:extLst>
              <a:ext uri="{FF2B5EF4-FFF2-40B4-BE49-F238E27FC236}">
                <a16:creationId xmlns:a16="http://schemas.microsoft.com/office/drawing/2014/main" id="{7831E99A-A943-4C36-BE3C-E48F3BC2BF2B}"/>
              </a:ext>
            </a:extLst>
          </p:cNvPr>
          <p:cNvSpPr txBox="1"/>
          <p:nvPr/>
        </p:nvSpPr>
        <p:spPr>
          <a:xfrm>
            <a:off x="535752" y="4897189"/>
            <a:ext cx="11160952" cy="369332"/>
          </a:xfrm>
          <a:prstGeom prst="rect">
            <a:avLst/>
          </a:prstGeom>
          <a:noFill/>
        </p:spPr>
        <p:txBody>
          <a:bodyPr wrap="square" rtlCol="0">
            <a:spAutoFit/>
          </a:bodyPr>
          <a:lstStyle/>
          <a:p>
            <a:r>
              <a:rPr lang="en-AU" sz="900" b="1" dirty="0"/>
              <a:t>Note: </a:t>
            </a:r>
            <a:r>
              <a:rPr lang="en-AU" sz="900" dirty="0"/>
              <a:t>For hospitalisations that involved newborn babies, only the qualified days, an equivalent of acute patient days, were counted towards the patient’s hospital stay.</a:t>
            </a:r>
            <a:r>
              <a:rPr lang="en-AU" dirty="0"/>
              <a:t> </a:t>
            </a:r>
          </a:p>
        </p:txBody>
      </p:sp>
    </p:spTree>
    <p:extLst>
      <p:ext uri="{BB962C8B-B14F-4D97-AF65-F5344CB8AC3E}">
        <p14:creationId xmlns:p14="http://schemas.microsoft.com/office/powerpoint/2010/main" val="376489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Terms and definitions continued</a:t>
            </a: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3118387112"/>
              </p:ext>
            </p:extLst>
          </p:nvPr>
        </p:nvGraphicFramePr>
        <p:xfrm>
          <a:off x="535752" y="1626670"/>
          <a:ext cx="11160000" cy="3869695"/>
        </p:xfrm>
        <a:graphic>
          <a:graphicData uri="http://schemas.openxmlformats.org/drawingml/2006/table">
            <a:tbl>
              <a:tblPr firstRow="1" firstCol="1" bandRow="1">
                <a:tableStyleId>{2D5ABB26-0587-4C30-8999-92F81FD0307C}</a:tableStyleId>
              </a:tblPr>
              <a:tblGrid>
                <a:gridCol w="3662372">
                  <a:extLst>
                    <a:ext uri="{9D8B030D-6E8A-4147-A177-3AD203B41FA5}">
                      <a16:colId xmlns:a16="http://schemas.microsoft.com/office/drawing/2014/main" val="20000"/>
                    </a:ext>
                  </a:extLst>
                </a:gridCol>
                <a:gridCol w="7497628">
                  <a:extLst>
                    <a:ext uri="{9D8B030D-6E8A-4147-A177-3AD203B41FA5}">
                      <a16:colId xmlns:a16="http://schemas.microsoft.com/office/drawing/2014/main" val="20001"/>
                    </a:ext>
                  </a:extLst>
                </a:gridCol>
              </a:tblGrid>
              <a:tr h="0">
                <a:tc gridSpan="2">
                  <a:txBody>
                    <a:bodyPr/>
                    <a:lstStyle/>
                    <a:p>
                      <a:pPr>
                        <a:lnSpc>
                          <a:spcPct val="107000"/>
                        </a:lnSpc>
                        <a:spcAft>
                          <a:spcPts val="0"/>
                        </a:spcAft>
                      </a:pPr>
                      <a:r>
                        <a:rPr lang="en-AU" sz="1000" b="1" kern="1200" dirty="0">
                          <a:solidFill>
                            <a:schemeClr val="bg1"/>
                          </a:solidFill>
                          <a:effectLst/>
                          <a:latin typeface="Arial" panose="020B0604020202020204" pitchFamily="34" charset="0"/>
                          <a:ea typeface="+mn-ea"/>
                          <a:cs typeface="Arial" panose="020B0604020202020204" pitchFamily="34" charset="0"/>
                        </a:rPr>
                        <a:t>Elective surgery </a:t>
                      </a:r>
                    </a:p>
                  </a:txBody>
                  <a:tcPr marL="72000" marR="72000" marT="72000" marB="72000" anchor="ctr">
                    <a:solidFill>
                      <a:schemeClr val="accent2">
                        <a:lumMod val="75000"/>
                      </a:schemeClr>
                    </a:solidFill>
                  </a:tcPr>
                </a:tc>
                <a:tc hMerge="1">
                  <a:txBody>
                    <a:bodyPr/>
                    <a:lstStyle/>
                    <a:p>
                      <a:pPr>
                        <a:lnSpc>
                          <a:spcPct val="107000"/>
                        </a:lnSpc>
                        <a:spcAft>
                          <a:spcPts val="0"/>
                        </a:spcAft>
                      </a:pPr>
                      <a:endParaRPr lang="en-AU" sz="1100" b="0" kern="1200" dirty="0">
                        <a:solidFill>
                          <a:schemeClr val="tx1"/>
                        </a:solidFill>
                        <a:latin typeface="+mn-lt"/>
                        <a:ea typeface="+mn-ea"/>
                        <a:cs typeface="+mn-cs"/>
                      </a:endParaRPr>
                    </a:p>
                  </a:txBody>
                  <a:tcPr marL="68580" marR="68580" marT="0" marB="0">
                    <a:noFill/>
                  </a:tcPr>
                </a:tc>
                <a:extLst>
                  <a:ext uri="{0D108BD9-81ED-4DB2-BD59-A6C34878D82A}">
                    <a16:rowId xmlns:a16="http://schemas.microsoft.com/office/drawing/2014/main" val="10000"/>
                  </a:ext>
                </a:extLst>
              </a:tr>
              <a:tr h="104014">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Total elective surgery procedures</a:t>
                      </a:r>
                    </a:p>
                  </a:txBody>
                  <a:tcPr marL="72000" marR="72000" marT="36000" marB="36000">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elective surgery procedures performed during the quarter.</a:t>
                      </a:r>
                    </a:p>
                  </a:txBody>
                  <a:tcPr marL="72000" marR="72000" marT="36000" marB="36000">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Category 1 urgent elective surgery procedures performed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elective surgery procedures performed during the quarter that were categorised by the</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patient’s surgeon </a:t>
                      </a:r>
                      <a:r>
                        <a:rPr lang="en-AU" sz="900" dirty="0">
                          <a:effectLst/>
                          <a:latin typeface="Calibri" panose="020F0502020204030204" pitchFamily="34" charset="0"/>
                          <a:ea typeface="Calibri" panose="020F0502020204030204" pitchFamily="34" charset="0"/>
                          <a:cs typeface="Times New Roman" panose="02020603050405020304" pitchFamily="18" charset="0"/>
                        </a:rPr>
                        <a:t>as Urgency Category</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1 </a:t>
                      </a:r>
                      <a:r>
                        <a:rPr lang="en-AU" sz="900" dirty="0">
                          <a:effectLst/>
                          <a:latin typeface="Calibri" panose="020F0502020204030204" pitchFamily="34" charset="0"/>
                          <a:ea typeface="Calibri" panose="020F0502020204030204" pitchFamily="34" charset="0"/>
                          <a:cs typeface="Times New Roman" panose="02020603050405020304" pitchFamily="18" charset="0"/>
                        </a:rPr>
                        <a:t>(required within 30 days).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Category 2 semi-urgent elective surgery procedures performed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elective surgery procedures performed during the quarter that were categorised by the</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patient’s surgeon </a:t>
                      </a:r>
                      <a:r>
                        <a:rPr lang="en-AU" sz="900" dirty="0">
                          <a:effectLst/>
                          <a:latin typeface="Calibri" panose="020F0502020204030204" pitchFamily="34" charset="0"/>
                          <a:ea typeface="Calibri" panose="020F0502020204030204" pitchFamily="34" charset="0"/>
                          <a:cs typeface="Times New Roman" panose="02020603050405020304" pitchFamily="18" charset="0"/>
                        </a:rPr>
                        <a:t>as Urgency Category</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2 </a:t>
                      </a:r>
                      <a:r>
                        <a:rPr lang="en-AU" sz="900" dirty="0">
                          <a:effectLst/>
                          <a:latin typeface="Calibri" panose="020F0502020204030204" pitchFamily="34" charset="0"/>
                          <a:ea typeface="Calibri" panose="020F0502020204030204" pitchFamily="34" charset="0"/>
                          <a:cs typeface="Times New Roman" panose="02020603050405020304" pitchFamily="18" charset="0"/>
                        </a:rPr>
                        <a:t>(required within 90 days).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Category 3 non-urgent elective surgery procedures performed</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elective surgery procedures performed during the quarter that were categorised by the</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patient’s surgeon</a:t>
                      </a:r>
                      <a:r>
                        <a:rPr lang="en-AU" sz="900" dirty="0">
                          <a:effectLst/>
                          <a:latin typeface="Calibri" panose="020F0502020204030204" pitchFamily="34" charset="0"/>
                          <a:ea typeface="Calibri" panose="020F0502020204030204" pitchFamily="34" charset="0"/>
                          <a:cs typeface="Times New Roman" panose="02020603050405020304" pitchFamily="18" charset="0"/>
                        </a:rPr>
                        <a:t> as Urgency Category</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3 </a:t>
                      </a:r>
                      <a:r>
                        <a:rPr lang="en-AU" sz="900" dirty="0">
                          <a:effectLst/>
                          <a:latin typeface="Calibri" panose="020F0502020204030204" pitchFamily="34" charset="0"/>
                          <a:ea typeface="Calibri" panose="020F0502020204030204" pitchFamily="34" charset="0"/>
                          <a:cs typeface="Times New Roman" panose="02020603050405020304" pitchFamily="18" charset="0"/>
                        </a:rPr>
                        <a:t>(required within 365 days).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4"/>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removed from the elective surgery waiting list for reasons other than surgery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patients removed from the ACT elective surgery waiting list for </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reasons other than surgery for the awaited procedure during </a:t>
                      </a:r>
                      <a:r>
                        <a:rPr lang="en-AU" sz="900" dirty="0">
                          <a:effectLst/>
                          <a:latin typeface="Calibri" panose="020F0502020204030204" pitchFamily="34" charset="0"/>
                          <a:ea typeface="Calibri" panose="020F0502020204030204" pitchFamily="34" charset="0"/>
                          <a:cs typeface="Times New Roman" panose="02020603050405020304" pitchFamily="18" charset="0"/>
                        </a:rPr>
                        <a:t>the quarter. </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5"/>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Additions to the ACT elective surgery waiting list </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patients added to the ACT elective surgery waiting list during the quarter.</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6"/>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waiting for elective surgery </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patients on the ACT elective surgery waiting list at the end of the quarter who are </a:t>
                      </a:r>
                      <a:r>
                        <a:rPr lang="en-AU" sz="9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classed as </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waiting for surgery and </a:t>
                      </a:r>
                      <a:r>
                        <a:rPr lang="en-AU" sz="90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 ready for care</a:t>
                      </a:r>
                      <a:r>
                        <a:rPr lang="en-AU" sz="900" dirty="0">
                          <a:effectLst/>
                          <a:latin typeface="Calibri" panose="020F0502020204030204" pitchFamily="34" charset="0"/>
                          <a:ea typeface="Calibri" panose="020F0502020204030204" pitchFamily="34" charset="0"/>
                          <a:cs typeface="Times New Roman" panose="02020603050405020304" pitchFamily="18" charset="0"/>
                        </a:rPr>
                        <a:t>.</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7"/>
                  </a:ext>
                </a:extLst>
              </a:tr>
              <a:tr h="16828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Patients overdue for elective surgery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patients on the ACT elective surgery waiting list at the end of the quarter who have waited longer than the recommended timeframes for their respective urgency category.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Urgent elective surgeries performed on time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urgent elective surgeries performed</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during the quarter where patients waited 30 days or less.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Semi-urgent elective surgeries performed on time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semi-urgent elective surgeries performed during the quarter where patients waited 90 days or less.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Non-urgent elective surgeries performed on time</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Percentage of non-urgent elective surgeries performed</a:t>
                      </a:r>
                      <a:r>
                        <a:rPr lang="en-AU"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AU" sz="900" dirty="0">
                          <a:effectLst/>
                          <a:latin typeface="Calibri" panose="020F0502020204030204" pitchFamily="34" charset="0"/>
                          <a:ea typeface="Calibri" panose="020F0502020204030204" pitchFamily="34" charset="0"/>
                          <a:cs typeface="Times New Roman" panose="02020603050405020304" pitchFamily="18" charset="0"/>
                        </a:rPr>
                        <a:t>during the quarter where patients waited 365 days or less.</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11"/>
                  </a:ext>
                </a:extLst>
              </a:tr>
              <a:tr h="137397">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Median waiting time to surgery</a:t>
                      </a: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Median time spent waiting for surgery for patients who were removed </a:t>
                      </a:r>
                      <a:r>
                        <a:rPr lang="en-A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 the elective surgery </a:t>
                      </a:r>
                      <a:r>
                        <a:rPr lang="en-AU" sz="900" dirty="0">
                          <a:effectLst/>
                          <a:latin typeface="Calibri" panose="020F0502020204030204" pitchFamily="34" charset="0"/>
                          <a:ea typeface="Calibri" panose="020F0502020204030204" pitchFamily="34" charset="0"/>
                          <a:cs typeface="Times New Roman" panose="02020603050405020304" pitchFamily="18" charset="0"/>
                        </a:rPr>
                        <a:t>waiting list during the quarter. </a:t>
                      </a:r>
                      <a:r>
                        <a:rPr lang="en-AU" sz="900" kern="1200" dirty="0">
                          <a:solidFill>
                            <a:schemeClr val="tx1"/>
                          </a:solidFill>
                          <a:effectLst/>
                          <a:latin typeface="Calibri" panose="020F0502020204030204" pitchFamily="34" charset="0"/>
                          <a:ea typeface="+mn-ea"/>
                          <a:cs typeface="Times New Roman" panose="02020603050405020304" pitchFamily="18" charset="0"/>
                        </a:rPr>
                        <a:t>This excludes any days the patient was waiting with a less urgent clinical urgency category than their clinical urgency category at removal, and excludes any days where the patient was not ready for surgery.</a:t>
                      </a:r>
                      <a:endParaRPr lang="en-AU"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73251777"/>
                  </a:ext>
                </a:extLst>
              </a:tr>
            </a:tbl>
          </a:graphicData>
        </a:graphic>
      </p:graphicFrame>
      <p:sp>
        <p:nvSpPr>
          <p:cNvPr id="8" name="Slide Number Placeholder 5">
            <a:extLst>
              <a:ext uri="{FF2B5EF4-FFF2-40B4-BE49-F238E27FC236}">
                <a16:creationId xmlns:a16="http://schemas.microsoft.com/office/drawing/2014/main" id="{4B7CEDB3-16FA-4FCE-8AC6-F37A7F113617}"/>
              </a:ext>
            </a:extLst>
          </p:cNvPr>
          <p:cNvSpPr>
            <a:spLocks noGrp="1"/>
          </p:cNvSpPr>
          <p:nvPr>
            <p:ph type="sldNum" sz="quarter" idx="4"/>
          </p:nvPr>
        </p:nvSpPr>
        <p:spPr>
          <a:xfrm>
            <a:off x="11204109"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5</a:t>
            </a:fld>
            <a:endParaRPr lang="en-AU" dirty="0">
              <a:solidFill>
                <a:srgbClr val="53565A"/>
              </a:solidFill>
            </a:endParaRPr>
          </a:p>
        </p:txBody>
      </p:sp>
    </p:spTree>
    <p:extLst>
      <p:ext uri="{BB962C8B-B14F-4D97-AF65-F5344CB8AC3E}">
        <p14:creationId xmlns:p14="http://schemas.microsoft.com/office/powerpoint/2010/main" val="251754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Terms and definitions continued</a:t>
            </a: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3749812996"/>
              </p:ext>
            </p:extLst>
          </p:nvPr>
        </p:nvGraphicFramePr>
        <p:xfrm>
          <a:off x="535752" y="1626670"/>
          <a:ext cx="11160000" cy="1938056"/>
        </p:xfrm>
        <a:graphic>
          <a:graphicData uri="http://schemas.openxmlformats.org/drawingml/2006/table">
            <a:tbl>
              <a:tblPr firstRow="1" firstCol="1" bandRow="1">
                <a:tableStyleId>{2D5ABB26-0587-4C30-8999-92F81FD0307C}</a:tableStyleId>
              </a:tblPr>
              <a:tblGrid>
                <a:gridCol w="3662372">
                  <a:extLst>
                    <a:ext uri="{9D8B030D-6E8A-4147-A177-3AD203B41FA5}">
                      <a16:colId xmlns:a16="http://schemas.microsoft.com/office/drawing/2014/main" val="20000"/>
                    </a:ext>
                  </a:extLst>
                </a:gridCol>
                <a:gridCol w="7497628">
                  <a:extLst>
                    <a:ext uri="{9D8B030D-6E8A-4147-A177-3AD203B41FA5}">
                      <a16:colId xmlns:a16="http://schemas.microsoft.com/office/drawing/2014/main" val="20001"/>
                    </a:ext>
                  </a:extLst>
                </a:gridCol>
              </a:tblGrid>
              <a:tr h="277539">
                <a:tc gridSpan="2">
                  <a:txBody>
                    <a:bodyPr/>
                    <a:lstStyle/>
                    <a:p>
                      <a:pPr>
                        <a:lnSpc>
                          <a:spcPct val="107000"/>
                        </a:lnSpc>
                        <a:spcAft>
                          <a:spcPts val="0"/>
                        </a:spcAft>
                      </a:pPr>
                      <a:r>
                        <a:rPr lang="en-AU" sz="1000" b="1" kern="1200" dirty="0">
                          <a:solidFill>
                            <a:schemeClr val="bg1"/>
                          </a:solidFill>
                          <a:effectLst/>
                          <a:latin typeface="Arial" panose="020B0604020202020204" pitchFamily="34" charset="0"/>
                          <a:ea typeface="+mn-ea"/>
                          <a:cs typeface="Arial" panose="020B0604020202020204" pitchFamily="34" charset="0"/>
                        </a:rPr>
                        <a:t>Quality and Safety</a:t>
                      </a:r>
                    </a:p>
                  </a:txBody>
                  <a:tcPr marL="62201" marR="62201" marT="0" marB="0" anchor="ctr">
                    <a:solidFill>
                      <a:schemeClr val="accent2">
                        <a:lumMod val="75000"/>
                      </a:schemeClr>
                    </a:solidFill>
                  </a:tcPr>
                </a:tc>
                <a:tc hMerge="1">
                  <a:txBody>
                    <a:bodyPr/>
                    <a:lstStyle/>
                    <a:p>
                      <a:pPr>
                        <a:lnSpc>
                          <a:spcPct val="107000"/>
                        </a:lnSpc>
                        <a:spcAft>
                          <a:spcPts val="0"/>
                        </a:spcAft>
                      </a:pPr>
                      <a:endParaRPr lang="en-AU" sz="1100" b="0" kern="1200" dirty="0">
                        <a:solidFill>
                          <a:schemeClr val="tx1"/>
                        </a:solidFill>
                        <a:latin typeface="+mn-lt"/>
                        <a:ea typeface="+mn-ea"/>
                        <a:cs typeface="+mn-cs"/>
                      </a:endParaRPr>
                    </a:p>
                  </a:txBody>
                  <a:tcPr marL="68580" marR="68580" marT="0" marB="0">
                    <a:noFill/>
                  </a:tcPr>
                </a:tc>
                <a:extLst>
                  <a:ext uri="{0D108BD9-81ED-4DB2-BD59-A6C34878D82A}">
                    <a16:rowId xmlns:a16="http://schemas.microsoft.com/office/drawing/2014/main" val="10000"/>
                  </a:ext>
                </a:extLst>
              </a:tr>
              <a:tr h="360000">
                <a:tc>
                  <a:txBody>
                    <a:bodyPr/>
                    <a:lstStyle/>
                    <a:p>
                      <a:pPr marL="0" marR="0" lvl="0" indent="0" algn="l" defTabSz="946052" rtl="0" eaLnBrk="1" fontAlgn="auto" latinLnBrk="0" hangingPunct="1">
                        <a:lnSpc>
                          <a:spcPct val="107000"/>
                        </a:lnSpc>
                        <a:spcBef>
                          <a:spcPts val="0"/>
                        </a:spcBef>
                        <a:spcAft>
                          <a:spcPts val="0"/>
                        </a:spcAft>
                        <a:buClrTx/>
                        <a:buSzTx/>
                        <a:buFontTx/>
                        <a:buNone/>
                        <a:tabLst/>
                        <a:defRPr/>
                      </a:pPr>
                      <a:r>
                        <a:rPr lang="en-AU" sz="900" kern="1200" dirty="0">
                          <a:solidFill>
                            <a:schemeClr val="tx1"/>
                          </a:solidFill>
                          <a:latin typeface="+mn-lt"/>
                          <a:ea typeface="+mn-ea"/>
                          <a:cs typeface="+mn-cs"/>
                        </a:rPr>
                        <a:t>Number of avoidable readmissions for selected conditions per 10,000 hospital admissions </a:t>
                      </a:r>
                    </a:p>
                  </a:txBody>
                  <a:tcPr marL="62201" marR="62201" marT="0" marB="0" anchor="ctr">
                    <a:lnB w="6350" cap="flat" cmpd="sng" algn="ctr">
                      <a:solidFill>
                        <a:schemeClr val="accent3"/>
                      </a:solidFill>
                      <a:prstDash val="solid"/>
                      <a:round/>
                      <a:headEnd type="none" w="med" len="med"/>
                      <a:tailEnd type="none" w="med" len="med"/>
                    </a:lnB>
                  </a:tcPr>
                </a:tc>
                <a:tc>
                  <a:txBody>
                    <a:bodyPr/>
                    <a:lstStyle/>
                    <a:p>
                      <a:pPr marL="0" marR="0" lvl="0" indent="0" algn="l" defTabSz="946052" rtl="0" eaLnBrk="1" fontAlgn="auto" latinLnBrk="0" hangingPunct="1">
                        <a:lnSpc>
                          <a:spcPct val="107000"/>
                        </a:lnSpc>
                        <a:spcBef>
                          <a:spcPts val="0"/>
                        </a:spcBef>
                        <a:spcAft>
                          <a:spcPts val="0"/>
                        </a:spcAft>
                        <a:buClrTx/>
                        <a:buSzTx/>
                        <a:buFontTx/>
                        <a:buNone/>
                        <a:tabLst/>
                        <a:defRPr/>
                      </a:pPr>
                      <a:r>
                        <a:rPr lang="en-AU" sz="900" kern="1200" dirty="0">
                          <a:solidFill>
                            <a:schemeClr val="tx1"/>
                          </a:solidFill>
                          <a:latin typeface="+mn-lt"/>
                          <a:ea typeface="+mn-ea"/>
                          <a:cs typeface="+mn-cs"/>
                        </a:rPr>
                        <a:t>Number of avoidable readmissions for selected conditions per 10,000 hospital admissions (where the re-admission was unforeseen at the time of discharge).</a:t>
                      </a:r>
                    </a:p>
                    <a:p>
                      <a:pPr marL="0" algn="l" defTabSz="946052" rtl="0" eaLnBrk="1" latinLnBrk="0" hangingPunct="1">
                        <a:lnSpc>
                          <a:spcPct val="107000"/>
                        </a:lnSpc>
                        <a:spcAft>
                          <a:spcPts val="0"/>
                        </a:spcAft>
                      </a:pPr>
                      <a:endParaRPr lang="en-AU" sz="900" kern="1200" dirty="0">
                        <a:solidFill>
                          <a:schemeClr val="tx1"/>
                        </a:solidFill>
                        <a:latin typeface="+mn-lt"/>
                        <a:ea typeface="+mn-ea"/>
                        <a:cs typeface="+mn-cs"/>
                      </a:endParaRPr>
                    </a:p>
                  </a:txBody>
                  <a:tcPr marL="62201" marR="62201" marT="0" marB="0" anchor="ctr">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pPr marL="0" algn="l" defTabSz="946052" rtl="0" eaLnBrk="1" fontAlgn="b" latinLnBrk="0" hangingPunct="1">
                        <a:lnSpc>
                          <a:spcPct val="107000"/>
                        </a:lnSpc>
                        <a:spcAft>
                          <a:spcPts val="0"/>
                        </a:spcAft>
                      </a:pPr>
                      <a:r>
                        <a:rPr lang="en-AU" sz="900" kern="1200" dirty="0">
                          <a:solidFill>
                            <a:schemeClr val="tx1"/>
                          </a:solidFill>
                          <a:latin typeface="+mn-lt"/>
                          <a:ea typeface="+mn-ea"/>
                          <a:cs typeface="+mn-cs"/>
                        </a:rPr>
                        <a:t>Number of surgical complications requiring unplanned return to theatre per 10,000 hospital admissions</a:t>
                      </a:r>
                    </a:p>
                  </a:txBody>
                  <a:tcPr marL="62201" marR="62201" marT="0" marB="0"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marL="0" marR="0" lvl="0" indent="0" algn="l" defTabSz="946052" rtl="0" eaLnBrk="1" fontAlgn="b" latinLnBrk="0" hangingPunct="1">
                        <a:lnSpc>
                          <a:spcPct val="107000"/>
                        </a:lnSpc>
                        <a:spcBef>
                          <a:spcPts val="0"/>
                        </a:spcBef>
                        <a:spcAft>
                          <a:spcPts val="0"/>
                        </a:spcAft>
                        <a:buClrTx/>
                        <a:buSzTx/>
                        <a:buFontTx/>
                        <a:buNone/>
                        <a:tabLst/>
                        <a:defRPr/>
                      </a:pPr>
                      <a:br>
                        <a:rPr lang="en-AU" sz="900" kern="1200" dirty="0">
                          <a:solidFill>
                            <a:schemeClr val="tx1"/>
                          </a:solidFill>
                          <a:latin typeface="+mn-lt"/>
                          <a:ea typeface="+mn-ea"/>
                          <a:cs typeface="+mn-cs"/>
                        </a:rPr>
                      </a:br>
                      <a:r>
                        <a:rPr lang="en-AU" sz="900" kern="1200" dirty="0">
                          <a:solidFill>
                            <a:schemeClr val="tx1"/>
                          </a:solidFill>
                          <a:latin typeface="+mn-lt"/>
                          <a:ea typeface="+mn-ea"/>
                          <a:cs typeface="+mn-cs"/>
                        </a:rPr>
                        <a:t>Number of surgical complications requiring unplanned return to theatre per 10,000 hospital admissions associated with the primary reason the </a:t>
                      </a:r>
                      <a:r>
                        <a:rPr lang="en-AU" sz="900" kern="1200">
                          <a:solidFill>
                            <a:schemeClr val="tx1"/>
                          </a:solidFill>
                          <a:latin typeface="+mn-lt"/>
                          <a:ea typeface="+mn-ea"/>
                          <a:cs typeface="+mn-cs"/>
                        </a:rPr>
                        <a:t>patient was </a:t>
                      </a:r>
                      <a:r>
                        <a:rPr lang="en-AU" sz="900" kern="1200" dirty="0">
                          <a:solidFill>
                            <a:schemeClr val="tx1"/>
                          </a:solidFill>
                          <a:latin typeface="+mn-lt"/>
                          <a:ea typeface="+mn-ea"/>
                          <a:cs typeface="+mn-cs"/>
                        </a:rPr>
                        <a:t>in hospital.</a:t>
                      </a:r>
                    </a:p>
                    <a:p>
                      <a:pPr marL="0" algn="l" defTabSz="946052" rtl="0" eaLnBrk="1" latinLnBrk="0" hangingPunct="1">
                        <a:lnSpc>
                          <a:spcPct val="107000"/>
                        </a:lnSpc>
                        <a:spcAft>
                          <a:spcPts val="0"/>
                        </a:spcAft>
                      </a:pPr>
                      <a:endParaRPr lang="en-AU" sz="900" kern="1200" dirty="0">
                        <a:solidFill>
                          <a:schemeClr val="tx1"/>
                        </a:solidFill>
                        <a:latin typeface="+mn-lt"/>
                        <a:ea typeface="+mn-ea"/>
                        <a:cs typeface="+mn-cs"/>
                      </a:endParaRPr>
                    </a:p>
                  </a:txBody>
                  <a:tcPr marL="62201" marR="62201" marT="0" marB="0"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Number of patients per 10,000 occupied bed days who acquire a </a:t>
                      </a:r>
                      <a:r>
                        <a:rPr lang="en-AU" sz="900" i="1" dirty="0">
                          <a:effectLst/>
                          <a:latin typeface="Calibri" panose="020F0502020204030204" pitchFamily="34" charset="0"/>
                          <a:ea typeface="Calibri" panose="020F0502020204030204" pitchFamily="34" charset="0"/>
                          <a:cs typeface="Times New Roman" panose="02020603050405020304" pitchFamily="18" charset="0"/>
                        </a:rPr>
                        <a:t>Staphylococcus</a:t>
                      </a:r>
                      <a:r>
                        <a:rPr lang="en-AU" sz="900" dirty="0">
                          <a:effectLst/>
                          <a:latin typeface="Calibri" panose="020F0502020204030204" pitchFamily="34" charset="0"/>
                          <a:ea typeface="Calibri" panose="020F0502020204030204" pitchFamily="34" charset="0"/>
                          <a:cs typeface="Times New Roman" panose="02020603050405020304" pitchFamily="18" charset="0"/>
                        </a:rPr>
                        <a:t> </a:t>
                      </a:r>
                      <a:r>
                        <a:rPr lang="en-AU" sz="900" i="1" dirty="0">
                          <a:effectLst/>
                          <a:latin typeface="Calibri" panose="020F0502020204030204" pitchFamily="34" charset="0"/>
                          <a:ea typeface="Calibri" panose="020F0502020204030204" pitchFamily="34" charset="0"/>
                          <a:cs typeface="Times New Roman" panose="02020603050405020304" pitchFamily="18" charset="0"/>
                        </a:rPr>
                        <a:t>aureus</a:t>
                      </a:r>
                      <a:r>
                        <a:rPr lang="en-AU" sz="900" dirty="0">
                          <a:effectLst/>
                          <a:latin typeface="Calibri" panose="020F0502020204030204" pitchFamily="34" charset="0"/>
                          <a:ea typeface="Calibri" panose="020F0502020204030204" pitchFamily="34" charset="0"/>
                          <a:cs typeface="Times New Roman" panose="02020603050405020304" pitchFamily="18" charset="0"/>
                        </a:rPr>
                        <a:t> bacteraemia infection (SAB infection)</a:t>
                      </a:r>
                    </a:p>
                  </a:txBody>
                  <a:tcPr marL="62201" marR="62201" marT="0" marB="0"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t>The number of SAB infection cases per 10,000 occupied bed days.</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nSpc>
                          <a:spcPct val="107000"/>
                        </a:lnSpc>
                        <a:spcAft>
                          <a:spcPts val="0"/>
                        </a:spcAft>
                      </a:pPr>
                      <a:r>
                        <a:rPr lang="en-AU" sz="900" dirty="0">
                          <a:effectLst/>
                          <a:latin typeface="Calibri" panose="020F0502020204030204" pitchFamily="34" charset="0"/>
                          <a:ea typeface="Calibri" panose="020F0502020204030204" pitchFamily="34" charset="0"/>
                          <a:cs typeface="Times New Roman" panose="02020603050405020304" pitchFamily="18" charset="0"/>
                        </a:rPr>
                        <a:t>Estimated Hand Hygiene Rate</a:t>
                      </a:r>
                    </a:p>
                  </a:txBody>
                  <a:tcPr marL="62201" marR="62201" marT="0" marB="0"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pPr>
                        <a:lnSpc>
                          <a:spcPct val="107000"/>
                        </a:lnSpc>
                        <a:spcAft>
                          <a:spcPts val="0"/>
                        </a:spcAft>
                      </a:pPr>
                      <a:r>
                        <a:rPr lang="en-AU" sz="900" dirty="0"/>
                        <a:t>The estimated hand hygiene rate for a hospital is a measure of how often (as a percentage) hand hygiene is correctly performed.</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2201" marR="62201" marT="0" marB="0" anchor="ct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Slide Number Placeholder 5">
            <a:extLst>
              <a:ext uri="{FF2B5EF4-FFF2-40B4-BE49-F238E27FC236}">
                <a16:creationId xmlns:a16="http://schemas.microsoft.com/office/drawing/2014/main" id="{415AB2C5-D4D1-4AF2-92C2-59AB073C0D27}"/>
              </a:ext>
            </a:extLst>
          </p:cNvPr>
          <p:cNvSpPr>
            <a:spLocks noGrp="1"/>
          </p:cNvSpPr>
          <p:nvPr>
            <p:ph type="sldNum" sz="quarter" idx="4"/>
          </p:nvPr>
        </p:nvSpPr>
        <p:spPr>
          <a:xfrm>
            <a:off x="11204109" y="6367978"/>
            <a:ext cx="492596" cy="180616"/>
          </a:xfrm>
          <a:prstGeom prst="rect">
            <a:avLst/>
          </a:prstGeom>
          <a:ln w="6350">
            <a:noFill/>
          </a:ln>
        </p:spPr>
        <p:txBody>
          <a:bodyPr vert="horz" lIns="104306" tIns="52153" rIns="104306" bIns="52153" rtlCol="0" anchor="ctr"/>
          <a:lstStyle>
            <a:lvl1pPr algn="ctr">
              <a:defRPr sz="726">
                <a:solidFill>
                  <a:schemeClr val="accent3"/>
                </a:solidFill>
              </a:defRPr>
            </a:lvl1pPr>
          </a:lstStyle>
          <a:p>
            <a:pPr defTabSz="946052"/>
            <a:fld id="{72284856-7ECC-47B7-B9D9-1AB8C469CC92}" type="slidenum">
              <a:rPr lang="en-AU" smtClean="0">
                <a:solidFill>
                  <a:srgbClr val="53565A"/>
                </a:solidFill>
              </a:rPr>
              <a:pPr defTabSz="946052"/>
              <a:t>6</a:t>
            </a:fld>
            <a:endParaRPr lang="en-AU" dirty="0">
              <a:solidFill>
                <a:srgbClr val="53565A"/>
              </a:solidFill>
            </a:endParaRPr>
          </a:p>
        </p:txBody>
      </p:sp>
    </p:spTree>
    <p:extLst>
      <p:ext uri="{BB962C8B-B14F-4D97-AF65-F5344CB8AC3E}">
        <p14:creationId xmlns:p14="http://schemas.microsoft.com/office/powerpoint/2010/main" val="3903710078"/>
      </p:ext>
    </p:extLst>
  </p:cSld>
  <p:clrMapOvr>
    <a:masterClrMapping/>
  </p:clrMapOvr>
</p:sld>
</file>

<file path=ppt/theme/theme1.xml><?xml version="1.0" encoding="utf-8"?>
<a:theme xmlns:a="http://schemas.openxmlformats.org/drawingml/2006/main" name="Quarterly Performance Report">
  <a:themeElements>
    <a:clrScheme name="ACT Health">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1739</Words>
  <Application>Microsoft Office PowerPoint</Application>
  <PresentationFormat>Widescreen</PresentationFormat>
  <Paragraphs>141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Quarterly Performance Report</vt:lpstr>
      <vt:lpstr>Quarterly Report Technical Supplementary Information and Definitions</vt:lpstr>
      <vt:lpstr>Terms and definitions</vt:lpstr>
      <vt:lpstr>Terms and definitions continued</vt:lpstr>
      <vt:lpstr>Terms and definitions continued</vt:lpstr>
      <vt:lpstr>Terms and definitions continued</vt:lpstr>
      <vt:lpstr>Terms and definitions continued</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report</dc:title>
  <dc:creator>Fell, Jacob (Health)</dc:creator>
  <cp:lastModifiedBy>White, Liam (Health)</cp:lastModifiedBy>
  <cp:revision>108</cp:revision>
  <cp:lastPrinted>2019-05-29T03:47:06Z</cp:lastPrinted>
  <dcterms:created xsi:type="dcterms:W3CDTF">2018-10-23T07:35:25Z</dcterms:created>
  <dcterms:modified xsi:type="dcterms:W3CDTF">2022-10-04T03:39:38Z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A38718919</vt:lpwstr>
  </property>
  <property fmtid="{D5CDD505-2E9C-101B-9397-08002B2CF9AE}" pid="4" name="Objective-Title">
    <vt:lpwstr>Att A2 -Technical Supplementary</vt:lpwstr>
  </property>
  <property fmtid="{D5CDD505-2E9C-101B-9397-08002B2CF9AE}" pid="5" name="Objective-Comment">
    <vt:lpwstr>Quarterly Performance Report Technical Supplementary information and definitions</vt:lpwstr>
  </property>
  <property fmtid="{D5CDD505-2E9C-101B-9397-08002B2CF9AE}" pid="6" name="Objective-CreationStamp">
    <vt:filetime>2022-09-29T22:16:27Z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2022-10-04T03:39:42Z</vt:filetime>
  </property>
  <property fmtid="{D5CDD505-2E9C-101B-9397-08002B2CF9AE}" pid="10" name="Objective-ModificationStamp">
    <vt:filetime>2022-10-04T03:39:42Z</vt:filetime>
  </property>
  <property fmtid="{D5CDD505-2E9C-101B-9397-08002B2CF9AE}" pid="11" name="Objective-Owner">
    <vt:lpwstr>Steven D'Souza</vt:lpwstr>
  </property>
  <property fmtid="{D5CDD505-2E9C-101B-9397-08002B2CF9AE}" pid="12" name="Objective-Path">
    <vt:lpwstr>Whole of ACT Government:ACTHD - ACT Health:GROUP: Health Systems, Policy and Research Group (HSPRG):DIVISION: Policy, Partnerships and Programs (PPP):BRANCH: Data Analytics Branch (DAB):02. DAB Requests:2022:PPP-87  - QPR Q4 FY2021-22 (DSD-208405) - RECORDS &amp; INFORMATION MANAGEMENT - Information Access &amp; Use:Clearances Working Folders:Clearance 3:</vt:lpwstr>
  </property>
  <property fmtid="{D5CDD505-2E9C-101B-9397-08002B2CF9AE}" pid="13" name="Objective-Parent">
    <vt:lpwstr>Clearance 3</vt:lpwstr>
  </property>
  <property fmtid="{D5CDD505-2E9C-101B-9397-08002B2CF9AE}" pid="14" name="Objective-State">
    <vt:lpwstr>Published</vt:lpwstr>
  </property>
  <property fmtid="{D5CDD505-2E9C-101B-9397-08002B2CF9AE}" pid="15" name="Objective-Version">
    <vt:lpwstr>3.0</vt:lpwstr>
  </property>
  <property fmtid="{D5CDD505-2E9C-101B-9397-08002B2CF9AE}" pid="16" name="Objective-VersionNumber">
    <vt:r8>3</vt:r8>
  </property>
  <property fmtid="{D5CDD505-2E9C-101B-9397-08002B2CF9AE}" pid="17" name="Objective-VersionComment">
    <vt:lpwstr/>
  </property>
  <property fmtid="{D5CDD505-2E9C-101B-9397-08002B2CF9AE}" pid="18" name="Objective-FileNumber">
    <vt:lpwstr>1-2022/70176</vt:lpwstr>
  </property>
  <property fmtid="{D5CDD505-2E9C-101B-9397-08002B2CF9AE}" pid="19" name="Objective-Classification">
    <vt:lpwstr>Unclassified (beige file cover)</vt:lpwstr>
  </property>
  <property fmtid="{D5CDD505-2E9C-101B-9397-08002B2CF9AE}" pid="20" name="Objective-Caveats">
    <vt:lpwstr/>
  </property>
  <property fmtid="{D5CDD505-2E9C-101B-9397-08002B2CF9AE}" pid="21" name="Objective-Owner Agency">
    <vt:lpwstr>ACTHD - ACT Health Directorate</vt:lpwstr>
  </property>
  <property fmtid="{D5CDD505-2E9C-101B-9397-08002B2CF9AE}" pid="22" name="Objective-Document Type">
    <vt:lpwstr>0-Document</vt:lpwstr>
  </property>
  <property fmtid="{D5CDD505-2E9C-101B-9397-08002B2CF9AE}" pid="23" name="Objective-Language">
    <vt:lpwstr>English (en)</vt:lpwstr>
  </property>
  <property fmtid="{D5CDD505-2E9C-101B-9397-08002B2CF9AE}" pid="24" name="Objective-Jurisdiction">
    <vt:lpwstr>ACT</vt:lpwstr>
  </property>
  <property fmtid="{D5CDD505-2E9C-101B-9397-08002B2CF9AE}" pid="25" name="Objective-Customers">
    <vt:lpwstr/>
  </property>
  <property fmtid="{D5CDD505-2E9C-101B-9397-08002B2CF9AE}" pid="26" name="Objective-Places">
    <vt:lpwstr/>
  </property>
  <property fmtid="{D5CDD505-2E9C-101B-9397-08002B2CF9AE}" pid="27" name="Objective-Transaction Reference">
    <vt:lpwstr/>
  </property>
  <property fmtid="{D5CDD505-2E9C-101B-9397-08002B2CF9AE}" pid="28" name="Objective-Document Created By">
    <vt:lpwstr>Liz Berryman</vt:lpwstr>
  </property>
  <property fmtid="{D5CDD505-2E9C-101B-9397-08002B2CF9AE}" pid="29" name="Objective-Document Created On">
    <vt:filetime>2021-12-09T13:00:00Z</vt:filetime>
  </property>
  <property fmtid="{D5CDD505-2E9C-101B-9397-08002B2CF9AE}" pid="30" name="Objective-Covers Period From">
    <vt:lpwstr/>
  </property>
  <property fmtid="{D5CDD505-2E9C-101B-9397-08002B2CF9AE}" pid="31" name="Objective-Covers Period To">
    <vt:lpwstr/>
  </property>
</Properties>
</file>