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380" r:id="rId5"/>
    <p:sldId id="381" r:id="rId6"/>
    <p:sldId id="286" r:id="rId7"/>
    <p:sldId id="383" r:id="rId8"/>
    <p:sldId id="384" r:id="rId9"/>
    <p:sldId id="385" r:id="rId10"/>
    <p:sldId id="387" r:id="rId11"/>
    <p:sldId id="297" r:id="rId12"/>
    <p:sldId id="303" r:id="rId13"/>
    <p:sldId id="305" r:id="rId14"/>
    <p:sldId id="306" r:id="rId15"/>
    <p:sldId id="386" r:id="rId16"/>
    <p:sldId id="388" r:id="rId17"/>
    <p:sldId id="38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222"/>
    <a:srgbClr val="166F3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1C58C3-9B37-4A49-8724-F3D989ED1142}" v="685" dt="2025-06-06T08:03:02.6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78" d="100"/>
          <a:sy n="78" d="100"/>
        </p:scale>
        <p:origin x="120" y="480"/>
      </p:cViewPr>
      <p:guideLst/>
    </p:cSldViewPr>
  </p:slideViewPr>
  <p:outlineViewPr>
    <p:cViewPr>
      <p:scale>
        <a:sx n="33" d="100"/>
        <a:sy n="33" d="100"/>
      </p:scale>
      <p:origin x="0" y="-43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9CD32F-811A-4737-BA0E-0E61D53E7D8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DF12042-18E7-40A0-8393-EEEF9F17511E}">
      <dgm:prSet phldrT="[Text]" custT="1"/>
      <dgm:spPr>
        <a:solidFill>
          <a:srgbClr val="213F9C"/>
        </a:solidFill>
      </dgm:spPr>
      <dgm:t>
        <a:bodyPr/>
        <a:lstStyle/>
        <a:p>
          <a:r>
            <a:rPr lang="en-AU" sz="2000" b="1" dirty="0">
              <a:latin typeface="Franklin Gothic Book" panose="020B0503020102020204" pitchFamily="34" charset="0"/>
            </a:rPr>
            <a:t>Short Term</a:t>
          </a:r>
        </a:p>
      </dgm:t>
    </dgm:pt>
    <dgm:pt modelId="{5AC06354-2AD3-4383-867E-42BA1BB76486}" type="parTrans" cxnId="{DA58498E-699B-4D87-87FE-881F15F7E6B9}">
      <dgm:prSet/>
      <dgm:spPr/>
      <dgm:t>
        <a:bodyPr/>
        <a:lstStyle/>
        <a:p>
          <a:endParaRPr lang="en-AU"/>
        </a:p>
      </dgm:t>
    </dgm:pt>
    <dgm:pt modelId="{3D40F941-3A11-4837-9F62-8D2DB3D865D9}" type="sibTrans" cxnId="{DA58498E-699B-4D87-87FE-881F15F7E6B9}">
      <dgm:prSet/>
      <dgm:spPr/>
      <dgm:t>
        <a:bodyPr/>
        <a:lstStyle/>
        <a:p>
          <a:endParaRPr lang="en-AU"/>
        </a:p>
      </dgm:t>
    </dgm:pt>
    <dgm:pt modelId="{A1A8662D-A7D9-4910-AB5A-1EAA76FFB486}">
      <dgm:prSet phldrT="[Text]" custT="1"/>
      <dgm:spPr>
        <a:solidFill>
          <a:srgbClr val="213F9C"/>
        </a:solidFill>
      </dgm:spPr>
      <dgm:t>
        <a:bodyPr/>
        <a:lstStyle/>
        <a:p>
          <a:r>
            <a:rPr lang="en-AU" sz="2000" b="1" dirty="0">
              <a:latin typeface="Franklin Gothic Book" panose="020B0503020102020204" pitchFamily="34" charset="0"/>
            </a:rPr>
            <a:t>Mid Term</a:t>
          </a:r>
        </a:p>
      </dgm:t>
    </dgm:pt>
    <dgm:pt modelId="{2898CD28-163A-4954-BC91-5BE797B16117}" type="parTrans" cxnId="{1682E1BD-5892-4691-9AAC-0C24AC02BA18}">
      <dgm:prSet/>
      <dgm:spPr/>
      <dgm:t>
        <a:bodyPr/>
        <a:lstStyle/>
        <a:p>
          <a:endParaRPr lang="en-AU"/>
        </a:p>
      </dgm:t>
    </dgm:pt>
    <dgm:pt modelId="{003AFD4E-E800-4D15-BF7A-A29DAEBCCCA5}" type="sibTrans" cxnId="{1682E1BD-5892-4691-9AAC-0C24AC02BA18}">
      <dgm:prSet/>
      <dgm:spPr/>
      <dgm:t>
        <a:bodyPr/>
        <a:lstStyle/>
        <a:p>
          <a:endParaRPr lang="en-AU"/>
        </a:p>
      </dgm:t>
    </dgm:pt>
    <dgm:pt modelId="{539EB526-B21F-4ED4-9B8E-B3AC57E40A3F}">
      <dgm:prSet phldrT="[Text]" custT="1"/>
      <dgm:spPr>
        <a:solidFill>
          <a:srgbClr val="213F9C"/>
        </a:solidFill>
      </dgm:spPr>
      <dgm:t>
        <a:bodyPr/>
        <a:lstStyle/>
        <a:p>
          <a:r>
            <a:rPr lang="en-AU" sz="2000" b="1" dirty="0">
              <a:latin typeface="Franklin Gothic Book" panose="020B0503020102020204" pitchFamily="34" charset="0"/>
            </a:rPr>
            <a:t>Longer</a:t>
          </a:r>
          <a:r>
            <a:rPr lang="en-AU" sz="2000" dirty="0">
              <a:latin typeface="Franklin Gothic Book" panose="020B0503020102020204" pitchFamily="34" charset="0"/>
            </a:rPr>
            <a:t> Term</a:t>
          </a:r>
        </a:p>
      </dgm:t>
    </dgm:pt>
    <dgm:pt modelId="{13868FB9-DCBC-418C-ACD1-14601DC1F6C4}" type="parTrans" cxnId="{4F8613A7-0A2A-459F-AEA2-959E8F34122C}">
      <dgm:prSet/>
      <dgm:spPr/>
      <dgm:t>
        <a:bodyPr/>
        <a:lstStyle/>
        <a:p>
          <a:endParaRPr lang="en-AU"/>
        </a:p>
      </dgm:t>
    </dgm:pt>
    <dgm:pt modelId="{42E06259-54F6-4457-B8D9-240431BA45D8}" type="sibTrans" cxnId="{4F8613A7-0A2A-459F-AEA2-959E8F34122C}">
      <dgm:prSet/>
      <dgm:spPr/>
      <dgm:t>
        <a:bodyPr/>
        <a:lstStyle/>
        <a:p>
          <a:endParaRPr lang="en-AU"/>
        </a:p>
      </dgm:t>
    </dgm:pt>
    <dgm:pt modelId="{6D5E7084-85F4-4DA7-AC84-3B5F7270D8CB}" type="pres">
      <dgm:prSet presAssocID="{BC9CD32F-811A-4737-BA0E-0E61D53E7D80}" presName="Name0" presStyleCnt="0">
        <dgm:presLayoutVars>
          <dgm:dir/>
          <dgm:animLvl val="lvl"/>
          <dgm:resizeHandles val="exact"/>
        </dgm:presLayoutVars>
      </dgm:prSet>
      <dgm:spPr/>
    </dgm:pt>
    <dgm:pt modelId="{CDC07558-AE67-4817-B2B4-3D2CA2C841F1}" type="pres">
      <dgm:prSet presAssocID="{FDF12042-18E7-40A0-8393-EEEF9F17511E}" presName="parTxOnly" presStyleLbl="node1" presStyleIdx="0" presStyleCnt="3" custLinFactNeighborX="-8699" custLinFactNeighborY="1374">
        <dgm:presLayoutVars>
          <dgm:chMax val="0"/>
          <dgm:chPref val="0"/>
          <dgm:bulletEnabled val="1"/>
        </dgm:presLayoutVars>
      </dgm:prSet>
      <dgm:spPr/>
    </dgm:pt>
    <dgm:pt modelId="{FDC39832-A955-4505-8EFC-82BAD1035492}" type="pres">
      <dgm:prSet presAssocID="{3D40F941-3A11-4837-9F62-8D2DB3D865D9}" presName="parTxOnlySpace" presStyleCnt="0"/>
      <dgm:spPr/>
    </dgm:pt>
    <dgm:pt modelId="{620F0BF3-2F9F-4C77-AFB1-2002DBDCEFB6}" type="pres">
      <dgm:prSet presAssocID="{A1A8662D-A7D9-4910-AB5A-1EAA76FFB48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672C0B-CECA-43C4-A438-D8E3B45BA923}" type="pres">
      <dgm:prSet presAssocID="{003AFD4E-E800-4D15-BF7A-A29DAEBCCCA5}" presName="parTxOnlySpace" presStyleCnt="0"/>
      <dgm:spPr/>
    </dgm:pt>
    <dgm:pt modelId="{FC6F7973-0510-453D-999D-004FB8A0D0AF}" type="pres">
      <dgm:prSet presAssocID="{539EB526-B21F-4ED4-9B8E-B3AC57E40A3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7A65514-4734-46AF-9CD2-AB29FEFB2CB9}" type="presOf" srcId="{539EB526-B21F-4ED4-9B8E-B3AC57E40A3F}" destId="{FC6F7973-0510-453D-999D-004FB8A0D0AF}" srcOrd="0" destOrd="0" presId="urn:microsoft.com/office/officeart/2005/8/layout/chevron1"/>
    <dgm:cxn modelId="{F398E526-ED42-4E40-9ADB-46AF708695B9}" type="presOf" srcId="{A1A8662D-A7D9-4910-AB5A-1EAA76FFB486}" destId="{620F0BF3-2F9F-4C77-AFB1-2002DBDCEFB6}" srcOrd="0" destOrd="0" presId="urn:microsoft.com/office/officeart/2005/8/layout/chevron1"/>
    <dgm:cxn modelId="{DA58498E-699B-4D87-87FE-881F15F7E6B9}" srcId="{BC9CD32F-811A-4737-BA0E-0E61D53E7D80}" destId="{FDF12042-18E7-40A0-8393-EEEF9F17511E}" srcOrd="0" destOrd="0" parTransId="{5AC06354-2AD3-4383-867E-42BA1BB76486}" sibTransId="{3D40F941-3A11-4837-9F62-8D2DB3D865D9}"/>
    <dgm:cxn modelId="{4F8613A7-0A2A-459F-AEA2-959E8F34122C}" srcId="{BC9CD32F-811A-4737-BA0E-0E61D53E7D80}" destId="{539EB526-B21F-4ED4-9B8E-B3AC57E40A3F}" srcOrd="2" destOrd="0" parTransId="{13868FB9-DCBC-418C-ACD1-14601DC1F6C4}" sibTransId="{42E06259-54F6-4457-B8D9-240431BA45D8}"/>
    <dgm:cxn modelId="{181869AD-57EC-4142-850B-51292B33596B}" type="presOf" srcId="{FDF12042-18E7-40A0-8393-EEEF9F17511E}" destId="{CDC07558-AE67-4817-B2B4-3D2CA2C841F1}" srcOrd="0" destOrd="0" presId="urn:microsoft.com/office/officeart/2005/8/layout/chevron1"/>
    <dgm:cxn modelId="{3B878FB3-4CBE-4B8C-9F70-EF9074359DB8}" type="presOf" srcId="{BC9CD32F-811A-4737-BA0E-0E61D53E7D80}" destId="{6D5E7084-85F4-4DA7-AC84-3B5F7270D8CB}" srcOrd="0" destOrd="0" presId="urn:microsoft.com/office/officeart/2005/8/layout/chevron1"/>
    <dgm:cxn modelId="{1682E1BD-5892-4691-9AAC-0C24AC02BA18}" srcId="{BC9CD32F-811A-4737-BA0E-0E61D53E7D80}" destId="{A1A8662D-A7D9-4910-AB5A-1EAA76FFB486}" srcOrd="1" destOrd="0" parTransId="{2898CD28-163A-4954-BC91-5BE797B16117}" sibTransId="{003AFD4E-E800-4D15-BF7A-A29DAEBCCCA5}"/>
    <dgm:cxn modelId="{A3F18D2A-B93A-47ED-9D76-FD3C7DAB20B9}" type="presParOf" srcId="{6D5E7084-85F4-4DA7-AC84-3B5F7270D8CB}" destId="{CDC07558-AE67-4817-B2B4-3D2CA2C841F1}" srcOrd="0" destOrd="0" presId="urn:microsoft.com/office/officeart/2005/8/layout/chevron1"/>
    <dgm:cxn modelId="{3F2C5DA8-8A61-4D85-B820-F316A1A8900C}" type="presParOf" srcId="{6D5E7084-85F4-4DA7-AC84-3B5F7270D8CB}" destId="{FDC39832-A955-4505-8EFC-82BAD1035492}" srcOrd="1" destOrd="0" presId="urn:microsoft.com/office/officeart/2005/8/layout/chevron1"/>
    <dgm:cxn modelId="{1E851516-18E7-492E-ADF7-11ECE1BE5A60}" type="presParOf" srcId="{6D5E7084-85F4-4DA7-AC84-3B5F7270D8CB}" destId="{620F0BF3-2F9F-4C77-AFB1-2002DBDCEFB6}" srcOrd="2" destOrd="0" presId="urn:microsoft.com/office/officeart/2005/8/layout/chevron1"/>
    <dgm:cxn modelId="{A873DDCF-5A61-4AEF-ACC4-19614B94A395}" type="presParOf" srcId="{6D5E7084-85F4-4DA7-AC84-3B5F7270D8CB}" destId="{5D672C0B-CECA-43C4-A438-D8E3B45BA923}" srcOrd="3" destOrd="0" presId="urn:microsoft.com/office/officeart/2005/8/layout/chevron1"/>
    <dgm:cxn modelId="{EE841E14-D24F-41C1-9399-D09B3EDE19D6}" type="presParOf" srcId="{6D5E7084-85F4-4DA7-AC84-3B5F7270D8CB}" destId="{FC6F7973-0510-453D-999D-004FB8A0D0A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C07558-AE67-4817-B2B4-3D2CA2C841F1}">
      <dsp:nvSpPr>
        <dsp:cNvPr id="0" name=""/>
        <dsp:cNvSpPr/>
      </dsp:nvSpPr>
      <dsp:spPr>
        <a:xfrm>
          <a:off x="0" y="0"/>
          <a:ext cx="2547433" cy="500078"/>
        </a:xfrm>
        <a:prstGeom prst="chevron">
          <a:avLst/>
        </a:prstGeom>
        <a:solidFill>
          <a:srgbClr val="213F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>
              <a:latin typeface="Franklin Gothic Book" panose="020B0503020102020204" pitchFamily="34" charset="0"/>
            </a:rPr>
            <a:t>Short Term</a:t>
          </a:r>
        </a:p>
      </dsp:txBody>
      <dsp:txXfrm>
        <a:off x="250039" y="0"/>
        <a:ext cx="2047355" cy="500078"/>
      </dsp:txXfrm>
    </dsp:sp>
    <dsp:sp modelId="{620F0BF3-2F9F-4C77-AFB1-2002DBDCEFB6}">
      <dsp:nvSpPr>
        <dsp:cNvPr id="0" name=""/>
        <dsp:cNvSpPr/>
      </dsp:nvSpPr>
      <dsp:spPr>
        <a:xfrm>
          <a:off x="2294781" y="0"/>
          <a:ext cx="2547433" cy="500078"/>
        </a:xfrm>
        <a:prstGeom prst="chevron">
          <a:avLst/>
        </a:prstGeom>
        <a:solidFill>
          <a:srgbClr val="213F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>
              <a:latin typeface="Franklin Gothic Book" panose="020B0503020102020204" pitchFamily="34" charset="0"/>
            </a:rPr>
            <a:t>Mid Term</a:t>
          </a:r>
        </a:p>
      </dsp:txBody>
      <dsp:txXfrm>
        <a:off x="2544820" y="0"/>
        <a:ext cx="2047355" cy="500078"/>
      </dsp:txXfrm>
    </dsp:sp>
    <dsp:sp modelId="{FC6F7973-0510-453D-999D-004FB8A0D0AF}">
      <dsp:nvSpPr>
        <dsp:cNvPr id="0" name=""/>
        <dsp:cNvSpPr/>
      </dsp:nvSpPr>
      <dsp:spPr>
        <a:xfrm>
          <a:off x="4587472" y="0"/>
          <a:ext cx="2547433" cy="500078"/>
        </a:xfrm>
        <a:prstGeom prst="chevron">
          <a:avLst/>
        </a:prstGeom>
        <a:solidFill>
          <a:srgbClr val="213F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>
              <a:latin typeface="Franklin Gothic Book" panose="020B0503020102020204" pitchFamily="34" charset="0"/>
            </a:rPr>
            <a:t>Longer</a:t>
          </a:r>
          <a:r>
            <a:rPr lang="en-AU" sz="2000" kern="1200" dirty="0">
              <a:latin typeface="Franklin Gothic Book" panose="020B0503020102020204" pitchFamily="34" charset="0"/>
            </a:rPr>
            <a:t> Term</a:t>
          </a:r>
        </a:p>
      </dsp:txBody>
      <dsp:txXfrm>
        <a:off x="4837511" y="0"/>
        <a:ext cx="2047355" cy="500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3EC6E-9694-5146-965E-59DC16DB3AF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B0413-F8B0-F143-904C-B24B0181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DF268-6116-4E20-A802-8050BF3696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ACDE70-608D-487E-BF74-3B7191E09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3E657-BE6F-4E13-9BD2-ACD545F8C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2F585-F93A-40A5-9EBC-064A9D5DB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606B9-6BA4-405E-B5D3-52FE3BAA6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62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5246F-2765-4163-ACB8-607576D4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B4734-C8E3-47E6-8E43-AE51CB52F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49E3C-4CD6-4D2C-9729-257180058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F524B-1FD9-4588-A99E-5B07CFAD3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9C7B9-9D81-4BB4-90BE-75174CEF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33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AF29CF-8C31-48D6-AEA3-D263A1A8E2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7008F0-8374-4A5A-8746-49CAFCDD0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89178-7D7A-4BCA-9F4C-A1935A705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4E2B8-E79A-4574-86C3-B77B0892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36E5D-EBA9-47B7-853C-F6FE8821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73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BDB11-0606-4965-AE11-CFC4E9B5D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EB8CE-0AA2-47D8-8847-A8028D0BD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8758D-4F20-4C09-BC89-569A362EE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8AB3B-BACA-491C-92E0-8B1E1A8F0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362B9-AE22-4225-875B-8E2D5CD54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F3CAC-A934-44B5-B298-BB953760E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AE838-F76D-4FA3-B29E-E8717DC5F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E7FBC-24B7-4113-958B-B453F938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89739-9C8F-4063-B57B-9F3E5F9CC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938C8-87C8-4D11-9AAB-5AB6CF366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7C1EE-92B4-4936-979F-FF31B7FE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B0F21-112B-43ED-886D-DFA7061FE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4B0CD2-3169-4F17-8A3A-69FEFEBFA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5DDDF-19FB-4003-99BD-F1146D4C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91DE1-B7CE-49F8-9B8F-D77391A9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CA185-1DE5-46B4-9F9F-8B1CF17EB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3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DBA5-258F-438F-8B7A-94134F0FA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7C719-CD3F-4220-8999-9A095DF42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102EB-6C33-4CD6-A1ED-4AF8630A2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038AE3-E31A-4C7A-A9A9-466654F4EB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F606F4-823A-457A-9399-83E032F71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04D3C9-EFEE-4329-A7BA-799574804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A3AF10-DDC4-4832-9057-5E7FE0114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4B996D-D435-4ABB-AE27-DF2971D1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61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E81EE-3251-47B8-9D4F-51149510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201714-C43F-45B9-92B7-0DB97A9F1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0E6A0-1892-49E1-AD67-A20975056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B93ECB-C657-4310-AFB1-F1B9D00A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14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2AF657-5DB9-49C3-88AF-D5009D209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74D2E7-C99F-4430-9DBD-B6AD6886E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B2DB9-18C7-4FF5-9502-231ADF65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53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369A-D557-4522-BAB0-05C29D009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E062B-402B-4781-9A7B-6DD78D794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8FBBA4-0569-4BE1-AB0A-3D1FB3CFB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48DE6-98DD-4B8A-8C7C-F5613AA1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C43F7-F240-4930-AF9C-FC09B909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6E836-D991-4171-952F-13411BB8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78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F887A-D553-4CB0-A4DC-CD96388AF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0EAF61-7F72-4B2E-8DB1-FE03C8177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2751C-E025-4A8E-B646-9D08A5FA1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781154-214F-4DAD-9659-A52CD3986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0C39A-107A-40E1-B27B-F2832BFD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4BA7C8-68CD-4D7F-940F-0B5E81C8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8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9697F7-454B-4BC2-9929-1118283C2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D321-3FB7-4265-8EC9-EB16FBB0B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38B72-E229-447E-8D63-52A8D8BF2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A8103-58C2-4D9B-A014-50B8A8D6302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428D9-3E3E-4B73-85FE-41AE8B178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CA0C1-A9E9-4AAA-80A0-62496B9B3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16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paul.flatau@uwa.edu.au" TargetMode="External"/><Relationship Id="rId7" Type="http://schemas.openxmlformats.org/officeDocument/2006/relationships/image" Target="../media/image7.png"/><Relationship Id="rId2" Type="http://schemas.openxmlformats.org/officeDocument/2006/relationships/hyperlink" Target="mailto:david.gilchrist@uwa.edu.a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uwa.edu.au/schools/research/UWA-Centre-for-Social-Impact" TargetMode="External"/><Relationship Id="rId10" Type="http://schemas.openxmlformats.org/officeDocument/2006/relationships/image" Target="../media/image8.png"/><Relationship Id="rId4" Type="http://schemas.openxmlformats.org/officeDocument/2006/relationships/hyperlink" Target="https://www.uwa.edu.au/schools/Research/Centre-for-Public-Value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0.png"/><Relationship Id="rId7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7.png"/><Relationship Id="rId7" Type="http://schemas.openxmlformats.org/officeDocument/2006/relationships/diagramData" Target="../diagrams/data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microsoft.com/office/2007/relationships/diagramDrawing" Target="../diagrams/drawing1.xml"/><Relationship Id="rId5" Type="http://schemas.openxmlformats.org/officeDocument/2006/relationships/image" Target="../media/image3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4.pn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9705A2-5A92-6F54-8C88-EB01ACAE8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28"/>
          <a:stretch/>
        </p:blipFill>
        <p:spPr>
          <a:xfrm>
            <a:off x="0" y="3015100"/>
            <a:ext cx="12192000" cy="38428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8B7E7E-5F44-4450-8C29-84BE64001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065" y="2604033"/>
            <a:ext cx="11777869" cy="2753057"/>
          </a:xfrm>
        </p:spPr>
        <p:txBody>
          <a:bodyPr>
            <a:normAutofit fontScale="90000"/>
          </a:bodyPr>
          <a:lstStyle/>
          <a:p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HUMAN SERVICES 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COSTING &amp; PRICING 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 PACKAGE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 Video 5: 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Costing &amp; Government Procurement</a:t>
            </a:r>
            <a:endParaRPr lang="en-GB" sz="4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6463D6-7FE1-421E-BFF1-D6FEF6AD7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1065" y="5510151"/>
            <a:ext cx="5150265" cy="7532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David Gilchrist,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Director, UWA Centre for Public Value 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 descr="Logos for Centre For Public Value UWA, Centre for Social Impact, and University of Western Australia">
            <a:extLst>
              <a:ext uri="{FF2B5EF4-FFF2-40B4-BE49-F238E27FC236}">
                <a16:creationId xmlns:a16="http://schemas.microsoft.com/office/drawing/2014/main" id="{A13BFC1B-3506-292C-FFA1-70BF5856C6CB}"/>
              </a:ext>
            </a:extLst>
          </p:cNvPr>
          <p:cNvGrpSpPr/>
          <p:nvPr/>
        </p:nvGrpSpPr>
        <p:grpSpPr>
          <a:xfrm>
            <a:off x="1039679" y="253587"/>
            <a:ext cx="7321071" cy="1483385"/>
            <a:chOff x="0" y="0"/>
            <a:chExt cx="3977296" cy="80581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39343C2-FB57-BF2D-AB2D-C40B8A37FD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5"/>
            <a:stretch/>
          </p:blipFill>
          <p:spPr>
            <a:xfrm>
              <a:off x="1645578" y="635"/>
              <a:ext cx="2331718" cy="80518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3DD13EF-CAD8-80D0-F861-4AF99322AA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92" r="17916"/>
            <a:stretch/>
          </p:blipFill>
          <p:spPr bwMode="auto">
            <a:xfrm>
              <a:off x="0" y="0"/>
              <a:ext cx="1250412" cy="8058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B163D36-F202-AC95-3B5E-35FB6C8D28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601" r="23167"/>
            <a:stretch/>
          </p:blipFill>
          <p:spPr>
            <a:xfrm>
              <a:off x="1250412" y="0"/>
              <a:ext cx="395167" cy="805180"/>
            </a:xfrm>
            <a:prstGeom prst="rect">
              <a:avLst/>
            </a:prstGeom>
          </p:spPr>
        </p:pic>
      </p:grpSp>
      <p:pic>
        <p:nvPicPr>
          <p:cNvPr id="9" name="Picture 8" descr="Logo for ACT Government">
            <a:extLst>
              <a:ext uri="{FF2B5EF4-FFF2-40B4-BE49-F238E27FC236}">
                <a16:creationId xmlns:a16="http://schemas.microsoft.com/office/drawing/2014/main" id="{7E261793-0792-A8EE-35AE-3E699CDCF8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8367" y="452816"/>
            <a:ext cx="2118190" cy="10849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124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10515600" cy="357987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Provider sustainability:</a:t>
            </a:r>
          </a:p>
          <a:p>
            <a:pPr lvl="1">
              <a:lnSpc>
                <a:spcPct val="15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Profitability</a:t>
            </a:r>
          </a:p>
          <a:p>
            <a:pPr lvl="1">
              <a:lnSpc>
                <a:spcPct val="15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Balance Sheet capacity</a:t>
            </a:r>
          </a:p>
          <a:p>
            <a:pPr lvl="1">
              <a:lnSpc>
                <a:spcPct val="15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All costs met, including accounting estimates such as depreciation</a:t>
            </a:r>
          </a:p>
          <a:p>
            <a:pPr lvl="1">
              <a:lnSpc>
                <a:spcPct val="15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Indexation appropriately calculated </a:t>
            </a:r>
            <a:endParaRPr lang="en-A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Times New Roman" panose="02020603050405020304" pitchFamily="18" charset="0"/>
              <a:buChar char="-"/>
            </a:pPr>
            <a:endParaRPr lang="en-A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A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89E9620-8D15-8A2A-B221-78E52EAB0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1490BD5-29CB-58A6-FDAF-3B0527910D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8F668F3-BBAE-C896-EDF0-9A4430A14E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FF4595F-495D-2043-74D8-0089EF260E25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4DB006BB-8157-454B-453E-FE6AC80ECFA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937EB3A-B397-2FD4-A996-D0D7A58A8FC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36CD1C70-4696-06F8-2DA5-F76E09BFB0A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83A141A4-31C7-A4AA-F798-49EAA746696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1E1F5F87-046C-3595-B6ED-CE116780507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059D326-C55B-DC92-82C4-4A82AF1B905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DD3BAE38-AE15-774A-BF3E-C4EA77D1A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Brief Overview:</a:t>
            </a:r>
            <a:b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Principles of Sustainability (cont..)</a:t>
            </a:r>
          </a:p>
        </p:txBody>
      </p:sp>
    </p:spTree>
    <p:extLst>
      <p:ext uri="{BB962C8B-B14F-4D97-AF65-F5344CB8AC3E}">
        <p14:creationId xmlns:p14="http://schemas.microsoft.com/office/powerpoint/2010/main" val="114481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10515600" cy="35798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Service and policy capacity sustainability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Cost shifting and inefficiency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Political impact and budget impact of sudden service capacity decline</a:t>
            </a:r>
          </a:p>
          <a:p>
            <a:pPr lvl="1">
              <a:lnSpc>
                <a:spcPct val="150000"/>
              </a:lnSpc>
              <a:buFont typeface="Times New Roman" panose="02020603050405020304" pitchFamily="18" charset="0"/>
              <a:buChar char="-"/>
            </a:pPr>
            <a:endParaRPr lang="en-AU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Times New Roman" panose="02020603050405020304" pitchFamily="18" charset="0"/>
              <a:buChar char="-"/>
            </a:pPr>
            <a:endParaRPr lang="en-AU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AU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2CEAA08-8FEF-049C-BF79-5D6C35B3DC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5D1707D-6570-FD81-8F93-52717D53F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784DF77-3985-B655-9FD7-CC2DFF99A3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C8DCF11-260D-A884-5AE6-1C8BA1C41C64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19E7A8D3-E24C-DC46-385E-FFC05AE39AB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9F76E0C4-BA29-906D-BBAD-71CADFA2604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75816B7-B8E1-8B99-D4F2-C8A5547519D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21D17F11-9B60-C75F-AC15-6A9A6EE7150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5E703016-9F60-BE00-9FD8-C5E295FD87F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8D51E41-F9F5-8C9F-A7D2-917E368C8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0448FAF9-94E0-B05C-F010-CFE26043A20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should this worry government?</a:t>
            </a:r>
          </a:p>
        </p:txBody>
      </p:sp>
    </p:spTree>
    <p:extLst>
      <p:ext uri="{BB962C8B-B14F-4D97-AF65-F5344CB8AC3E}">
        <p14:creationId xmlns:p14="http://schemas.microsoft.com/office/powerpoint/2010/main" val="407672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3BD0F57-B265-C372-F7AA-7A342DCC8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CA8D62A-E48E-3609-804A-A34F49C4A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807A085-5024-684D-B5D7-C2F045B753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75E79E2-098A-2533-91EE-807A76E9E94D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4EB46E43-00AA-0022-AC35-2E336A65FDD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456F628A-42E1-39B2-28F8-8501FA884FB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8F2CAA4C-4BFE-293D-DA66-824D2235BDA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E0B70858-5853-F411-C033-F19F5A958C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BB8F4B2A-5D45-4462-800F-9EC9A899FC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37A48CE-E5A9-A269-6ECE-0B2145FBC2C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3B03277D-5DE7-E87F-9BEF-AE17085C3B9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91270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Can Government Contribute to Sustainability?</a:t>
            </a:r>
          </a:p>
        </p:txBody>
      </p:sp>
      <p:sp>
        <p:nvSpPr>
          <p:cNvPr id="2" name="TextBox 37">
            <a:extLst>
              <a:ext uri="{FF2B5EF4-FFF2-40B4-BE49-F238E27FC236}">
                <a16:creationId xmlns:a16="http://schemas.microsoft.com/office/drawing/2014/main" id="{E61673BD-44BD-2E5F-646A-D9C8120663CB}"/>
              </a:ext>
            </a:extLst>
          </p:cNvPr>
          <p:cNvSpPr txBox="1"/>
          <p:nvPr/>
        </p:nvSpPr>
        <p:spPr>
          <a:xfrm>
            <a:off x="519530" y="2110485"/>
            <a:ext cx="1410869" cy="372033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Challenges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cxnSp>
        <p:nvCxnSpPr>
          <p:cNvPr id="49" name="Straight Arrow Connector 48" descr="Right pointing arrow">
            <a:extLst>
              <a:ext uri="{FF2B5EF4-FFF2-40B4-BE49-F238E27FC236}">
                <a16:creationId xmlns:a16="http://schemas.microsoft.com/office/drawing/2014/main" id="{E4E0FF9A-FDE3-64E2-4AF1-982C9D6609D4}"/>
              </a:ext>
            </a:extLst>
          </p:cNvPr>
          <p:cNvCxnSpPr>
            <a:cxnSpLocks/>
          </p:cNvCxnSpPr>
          <p:nvPr/>
        </p:nvCxnSpPr>
        <p:spPr>
          <a:xfrm>
            <a:off x="1962579" y="2296501"/>
            <a:ext cx="428736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4" name="TextBox 37">
            <a:extLst>
              <a:ext uri="{FF2B5EF4-FFF2-40B4-BE49-F238E27FC236}">
                <a16:creationId xmlns:a16="http://schemas.microsoft.com/office/drawing/2014/main" id="{C0A4CCDB-96EC-01BB-553B-B457C017E1ED}"/>
              </a:ext>
            </a:extLst>
          </p:cNvPr>
          <p:cNvSpPr txBox="1"/>
          <p:nvPr/>
        </p:nvSpPr>
        <p:spPr>
          <a:xfrm>
            <a:off x="519530" y="3595916"/>
            <a:ext cx="1410869" cy="372033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Responses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cxnSp>
        <p:nvCxnSpPr>
          <p:cNvPr id="59" name="Straight Arrow Connector 58" descr="Right pointing arrow">
            <a:extLst>
              <a:ext uri="{FF2B5EF4-FFF2-40B4-BE49-F238E27FC236}">
                <a16:creationId xmlns:a16="http://schemas.microsoft.com/office/drawing/2014/main" id="{F7AB470C-E9C7-B909-9FFD-5579BBF85D41}"/>
              </a:ext>
            </a:extLst>
          </p:cNvPr>
          <p:cNvCxnSpPr>
            <a:cxnSpLocks/>
          </p:cNvCxnSpPr>
          <p:nvPr/>
        </p:nvCxnSpPr>
        <p:spPr>
          <a:xfrm>
            <a:off x="1962579" y="3781932"/>
            <a:ext cx="428736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20" name="TextBox 37">
            <a:extLst>
              <a:ext uri="{FF2B5EF4-FFF2-40B4-BE49-F238E27FC236}">
                <a16:creationId xmlns:a16="http://schemas.microsoft.com/office/drawing/2014/main" id="{8791D63E-163A-DFEF-BCF2-0A69CD47B194}"/>
              </a:ext>
            </a:extLst>
          </p:cNvPr>
          <p:cNvSpPr txBox="1"/>
          <p:nvPr/>
        </p:nvSpPr>
        <p:spPr>
          <a:xfrm>
            <a:off x="519530" y="4982874"/>
            <a:ext cx="1410869" cy="372033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Outcomes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cxnSp>
        <p:nvCxnSpPr>
          <p:cNvPr id="60" name="Straight Arrow Connector 59" descr="Right pointing arrow">
            <a:extLst>
              <a:ext uri="{FF2B5EF4-FFF2-40B4-BE49-F238E27FC236}">
                <a16:creationId xmlns:a16="http://schemas.microsoft.com/office/drawing/2014/main" id="{0948EE1B-375D-8F5C-7186-094D7981FA49}"/>
              </a:ext>
            </a:extLst>
          </p:cNvPr>
          <p:cNvCxnSpPr>
            <a:cxnSpLocks/>
          </p:cNvCxnSpPr>
          <p:nvPr/>
        </p:nvCxnSpPr>
        <p:spPr>
          <a:xfrm>
            <a:off x="1962579" y="5168890"/>
            <a:ext cx="428736" cy="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23" name="Rounded Rectangle 50">
            <a:extLst>
              <a:ext uri="{FF2B5EF4-FFF2-40B4-BE49-F238E27FC236}">
                <a16:creationId xmlns:a16="http://schemas.microsoft.com/office/drawing/2014/main" id="{B3FC8F1F-9412-588B-02FC-F3876610E454}"/>
              </a:ext>
            </a:extLst>
          </p:cNvPr>
          <p:cNvSpPr/>
          <p:nvPr/>
        </p:nvSpPr>
        <p:spPr>
          <a:xfrm>
            <a:off x="2423495" y="1658029"/>
            <a:ext cx="1800000" cy="1276945"/>
          </a:xfrm>
          <a:prstGeom prst="roundRect">
            <a:avLst/>
          </a:prstGeom>
          <a:solidFill>
            <a:srgbClr val="83CDB8"/>
          </a:solidFill>
          <a:ln w="25400" cap="flat" cmpd="sng" algn="ctr">
            <a:solidFill>
              <a:srgbClr val="83CDB8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Realign funding with change in comprehensive cost over time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cxnSp>
        <p:nvCxnSpPr>
          <p:cNvPr id="61" name="Straight Arrow Connector 60" descr="Downward point arrow">
            <a:extLst>
              <a:ext uri="{FF2B5EF4-FFF2-40B4-BE49-F238E27FC236}">
                <a16:creationId xmlns:a16="http://schemas.microsoft.com/office/drawing/2014/main" id="{E581B23F-7B4B-982A-BF9E-FCE70D098728}"/>
              </a:ext>
            </a:extLst>
          </p:cNvPr>
          <p:cNvCxnSpPr>
            <a:cxnSpLocks/>
          </p:cNvCxnSpPr>
          <p:nvPr/>
        </p:nvCxnSpPr>
        <p:spPr>
          <a:xfrm>
            <a:off x="3311359" y="2989453"/>
            <a:ext cx="0" cy="28800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38" name="Rounded Rectangle 51">
            <a:extLst>
              <a:ext uri="{FF2B5EF4-FFF2-40B4-BE49-F238E27FC236}">
                <a16:creationId xmlns:a16="http://schemas.microsoft.com/office/drawing/2014/main" id="{EB292419-1F56-C15A-7621-C7EB8DCFFCB1}"/>
              </a:ext>
            </a:extLst>
          </p:cNvPr>
          <p:cNvSpPr/>
          <p:nvPr/>
        </p:nvSpPr>
        <p:spPr>
          <a:xfrm>
            <a:off x="2423495" y="3331932"/>
            <a:ext cx="1800000" cy="900000"/>
          </a:xfrm>
          <a:prstGeom prst="roundRect">
            <a:avLst/>
          </a:prstGeom>
          <a:solidFill>
            <a:srgbClr val="3C789F"/>
          </a:solidFill>
          <a:ln w="25400" cap="flat" cmpd="sng" algn="ctr">
            <a:solidFill>
              <a:srgbClr val="3C789F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5 Yearly comprehensive</a:t>
            </a:r>
            <a:r>
              <a:rPr kumimoji="0" lang="en-AU" sz="1600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 tenders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66" name="Straight Arrow Connector 65" descr="Downward pointing arrow">
            <a:extLst>
              <a:ext uri="{FF2B5EF4-FFF2-40B4-BE49-F238E27FC236}">
                <a16:creationId xmlns:a16="http://schemas.microsoft.com/office/drawing/2014/main" id="{38931AF4-15A8-174E-3BCC-FEA465DC6551}"/>
              </a:ext>
            </a:extLst>
          </p:cNvPr>
          <p:cNvCxnSpPr>
            <a:cxnSpLocks/>
          </p:cNvCxnSpPr>
          <p:nvPr/>
        </p:nvCxnSpPr>
        <p:spPr>
          <a:xfrm>
            <a:off x="3323495" y="4286411"/>
            <a:ext cx="0" cy="28800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41" name="Rounded Rectangle 81">
            <a:extLst>
              <a:ext uri="{FF2B5EF4-FFF2-40B4-BE49-F238E27FC236}">
                <a16:creationId xmlns:a16="http://schemas.microsoft.com/office/drawing/2014/main" id="{2C2EED47-75CB-A4F7-A2DE-3BCF909CFBF7}"/>
              </a:ext>
            </a:extLst>
          </p:cNvPr>
          <p:cNvSpPr/>
          <p:nvPr/>
        </p:nvSpPr>
        <p:spPr>
          <a:xfrm>
            <a:off x="2423495" y="4628890"/>
            <a:ext cx="1800000" cy="1080000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Informs budget outyears captures real cost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69" name="Rectangle: Rounded Corners 68" descr="Red line circling first box of Chellenges, Responses, and Outcomes">
            <a:extLst>
              <a:ext uri="{FF2B5EF4-FFF2-40B4-BE49-F238E27FC236}">
                <a16:creationId xmlns:a16="http://schemas.microsoft.com/office/drawing/2014/main" id="{6DB9B831-5600-C7B0-1DFC-E3113D8A3DA3}"/>
              </a:ext>
            </a:extLst>
          </p:cNvPr>
          <p:cNvSpPr/>
          <p:nvPr/>
        </p:nvSpPr>
        <p:spPr>
          <a:xfrm>
            <a:off x="2326890" y="1535289"/>
            <a:ext cx="2010673" cy="433873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Plus Sign 53" descr="Addition symbol">
            <a:extLst>
              <a:ext uri="{FF2B5EF4-FFF2-40B4-BE49-F238E27FC236}">
                <a16:creationId xmlns:a16="http://schemas.microsoft.com/office/drawing/2014/main" id="{61E42516-B5BA-F6AC-685C-88E4366E93E5}"/>
              </a:ext>
            </a:extLst>
          </p:cNvPr>
          <p:cNvSpPr/>
          <p:nvPr/>
        </p:nvSpPr>
        <p:spPr>
          <a:xfrm>
            <a:off x="4406235" y="3602059"/>
            <a:ext cx="360000" cy="360000"/>
          </a:xfrm>
          <a:prstGeom prst="mathPlus">
            <a:avLst/>
          </a:prstGeom>
          <a:solidFill>
            <a:srgbClr val="166F3C"/>
          </a:solidFill>
          <a:ln>
            <a:solidFill>
              <a:srgbClr val="166F3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Rounded Rectangle 50">
            <a:extLst>
              <a:ext uri="{FF2B5EF4-FFF2-40B4-BE49-F238E27FC236}">
                <a16:creationId xmlns:a16="http://schemas.microsoft.com/office/drawing/2014/main" id="{3732CD9F-E6F2-4AD7-B391-E3AF73657A60}"/>
              </a:ext>
            </a:extLst>
          </p:cNvPr>
          <p:cNvSpPr/>
          <p:nvPr/>
        </p:nvSpPr>
        <p:spPr>
          <a:xfrm>
            <a:off x="4948975" y="1658029"/>
            <a:ext cx="1800000" cy="1276945"/>
          </a:xfrm>
          <a:prstGeom prst="roundRect">
            <a:avLst/>
          </a:prstGeom>
          <a:solidFill>
            <a:srgbClr val="83CDB8"/>
          </a:solidFill>
          <a:ln w="25400" cap="flat" cmpd="sng" algn="ctr">
            <a:solidFill>
              <a:srgbClr val="83CDB8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Maintain capacity to meet policy change/innovate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cxnSp>
        <p:nvCxnSpPr>
          <p:cNvPr id="64" name="Straight Arrow Connector 63" descr="Downward pointing arrow">
            <a:extLst>
              <a:ext uri="{FF2B5EF4-FFF2-40B4-BE49-F238E27FC236}">
                <a16:creationId xmlns:a16="http://schemas.microsoft.com/office/drawing/2014/main" id="{7A6878F0-F838-0B54-7D04-FC9A5AAA7103}"/>
              </a:ext>
            </a:extLst>
          </p:cNvPr>
          <p:cNvCxnSpPr>
            <a:cxnSpLocks/>
          </p:cNvCxnSpPr>
          <p:nvPr/>
        </p:nvCxnSpPr>
        <p:spPr>
          <a:xfrm>
            <a:off x="5848975" y="2989453"/>
            <a:ext cx="0" cy="28800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39" name="Rounded Rectangle 51">
            <a:extLst>
              <a:ext uri="{FF2B5EF4-FFF2-40B4-BE49-F238E27FC236}">
                <a16:creationId xmlns:a16="http://schemas.microsoft.com/office/drawing/2014/main" id="{B9D26097-4E1A-33D9-0F87-D78DB306AF05}"/>
              </a:ext>
            </a:extLst>
          </p:cNvPr>
          <p:cNvSpPr/>
          <p:nvPr/>
        </p:nvSpPr>
        <p:spPr>
          <a:xfrm>
            <a:off x="4948975" y="3332059"/>
            <a:ext cx="1800000" cy="900000"/>
          </a:xfrm>
          <a:prstGeom prst="roundRect">
            <a:avLst/>
          </a:prstGeom>
          <a:solidFill>
            <a:srgbClr val="3C789F"/>
          </a:solidFill>
          <a:ln w="25400" cap="flat" cmpd="sng" algn="ctr">
            <a:solidFill>
              <a:srgbClr val="3C789F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Capital injections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67" name="Straight Arrow Connector 66" descr="Downward pointing arrow">
            <a:extLst>
              <a:ext uri="{FF2B5EF4-FFF2-40B4-BE49-F238E27FC236}">
                <a16:creationId xmlns:a16="http://schemas.microsoft.com/office/drawing/2014/main" id="{64F91BDE-2857-2C1C-4617-2A9A7A66260F}"/>
              </a:ext>
            </a:extLst>
          </p:cNvPr>
          <p:cNvCxnSpPr>
            <a:cxnSpLocks/>
          </p:cNvCxnSpPr>
          <p:nvPr/>
        </p:nvCxnSpPr>
        <p:spPr>
          <a:xfrm>
            <a:off x="5848975" y="4286475"/>
            <a:ext cx="0" cy="28800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43" name="Rounded Rectangle 81">
            <a:extLst>
              <a:ext uri="{FF2B5EF4-FFF2-40B4-BE49-F238E27FC236}">
                <a16:creationId xmlns:a16="http://schemas.microsoft.com/office/drawing/2014/main" id="{49BE0809-6068-E305-6C47-7F676667ADBF}"/>
              </a:ext>
            </a:extLst>
          </p:cNvPr>
          <p:cNvSpPr/>
          <p:nvPr/>
        </p:nvSpPr>
        <p:spPr>
          <a:xfrm>
            <a:off x="4948975" y="4628890"/>
            <a:ext cx="1800000" cy="1080000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Informs policy framework assessment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70" name="Rectangle: Rounded Corners 69" descr="Red line circling second box of Chellenges, Responses, and Outcomes">
            <a:extLst>
              <a:ext uri="{FF2B5EF4-FFF2-40B4-BE49-F238E27FC236}">
                <a16:creationId xmlns:a16="http://schemas.microsoft.com/office/drawing/2014/main" id="{781332CF-BCFC-9605-BF8C-1CA698C291B0}"/>
              </a:ext>
            </a:extLst>
          </p:cNvPr>
          <p:cNvSpPr/>
          <p:nvPr/>
        </p:nvSpPr>
        <p:spPr>
          <a:xfrm>
            <a:off x="4836172" y="1520859"/>
            <a:ext cx="2010673" cy="433873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Plus Sign 47" descr="Addition symbol">
            <a:extLst>
              <a:ext uri="{FF2B5EF4-FFF2-40B4-BE49-F238E27FC236}">
                <a16:creationId xmlns:a16="http://schemas.microsoft.com/office/drawing/2014/main" id="{4E2A7DFB-00B0-D31D-09A7-542781CEC192}"/>
              </a:ext>
            </a:extLst>
          </p:cNvPr>
          <p:cNvSpPr/>
          <p:nvPr/>
        </p:nvSpPr>
        <p:spPr>
          <a:xfrm>
            <a:off x="6931715" y="3602059"/>
            <a:ext cx="360000" cy="360000"/>
          </a:xfrm>
          <a:prstGeom prst="mathPlus">
            <a:avLst/>
          </a:prstGeom>
          <a:solidFill>
            <a:srgbClr val="166F3C"/>
          </a:solidFill>
          <a:ln>
            <a:solidFill>
              <a:srgbClr val="166F3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Rounded Rectangle 50">
            <a:extLst>
              <a:ext uri="{FF2B5EF4-FFF2-40B4-BE49-F238E27FC236}">
                <a16:creationId xmlns:a16="http://schemas.microsoft.com/office/drawing/2014/main" id="{3C962A23-518D-AC9F-A900-2032AA6B6E06}"/>
              </a:ext>
            </a:extLst>
          </p:cNvPr>
          <p:cNvSpPr/>
          <p:nvPr/>
        </p:nvSpPr>
        <p:spPr>
          <a:xfrm>
            <a:off x="7474455" y="1658029"/>
            <a:ext cx="1800000" cy="1276945"/>
          </a:xfrm>
          <a:prstGeom prst="roundRect">
            <a:avLst/>
          </a:prstGeom>
          <a:solidFill>
            <a:srgbClr val="83CDB8"/>
          </a:solidFill>
          <a:ln w="25400" cap="flat" cmpd="sng" algn="ctr">
            <a:solidFill>
              <a:srgbClr val="83CDB8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Annual response to cost experience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cxnSp>
        <p:nvCxnSpPr>
          <p:cNvPr id="65" name="Straight Arrow Connector 64" descr="Downward pointing arrow">
            <a:extLst>
              <a:ext uri="{FF2B5EF4-FFF2-40B4-BE49-F238E27FC236}">
                <a16:creationId xmlns:a16="http://schemas.microsoft.com/office/drawing/2014/main" id="{95959BCF-4BD3-B777-ECEE-88668990E484}"/>
              </a:ext>
            </a:extLst>
          </p:cNvPr>
          <p:cNvCxnSpPr>
            <a:cxnSpLocks/>
          </p:cNvCxnSpPr>
          <p:nvPr/>
        </p:nvCxnSpPr>
        <p:spPr>
          <a:xfrm>
            <a:off x="8374455" y="2989453"/>
            <a:ext cx="0" cy="28800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40" name="Rounded Rectangle 51">
            <a:extLst>
              <a:ext uri="{FF2B5EF4-FFF2-40B4-BE49-F238E27FC236}">
                <a16:creationId xmlns:a16="http://schemas.microsoft.com/office/drawing/2014/main" id="{D2A1E6A1-2C6E-34B8-5D33-B127EC449188}"/>
              </a:ext>
            </a:extLst>
          </p:cNvPr>
          <p:cNvSpPr/>
          <p:nvPr/>
        </p:nvSpPr>
        <p:spPr>
          <a:xfrm>
            <a:off x="7474455" y="3332059"/>
            <a:ext cx="1800000" cy="900000"/>
          </a:xfrm>
          <a:prstGeom prst="roundRect">
            <a:avLst/>
          </a:prstGeom>
          <a:solidFill>
            <a:srgbClr val="3C789F"/>
          </a:solidFill>
          <a:ln w="25400" cap="flat" cmpd="sng" algn="ctr">
            <a:solidFill>
              <a:srgbClr val="3C789F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600" dirty="0">
                <a:solidFill>
                  <a:srgbClr val="FFFFFF"/>
                </a:solidFill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Indexation model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cxnSp>
        <p:nvCxnSpPr>
          <p:cNvPr id="68" name="Straight Arrow Connector 67" descr="Downward pointing arrow">
            <a:extLst>
              <a:ext uri="{FF2B5EF4-FFF2-40B4-BE49-F238E27FC236}">
                <a16:creationId xmlns:a16="http://schemas.microsoft.com/office/drawing/2014/main" id="{1DEBC8B7-82FF-5D36-E828-6BD17058F5B9}"/>
              </a:ext>
            </a:extLst>
          </p:cNvPr>
          <p:cNvCxnSpPr>
            <a:cxnSpLocks/>
          </p:cNvCxnSpPr>
          <p:nvPr/>
        </p:nvCxnSpPr>
        <p:spPr>
          <a:xfrm>
            <a:off x="8374455" y="4286475"/>
            <a:ext cx="0" cy="288000"/>
          </a:xfrm>
          <a:prstGeom prst="straightConnector1">
            <a:avLst/>
          </a:prstGeom>
          <a:noFill/>
          <a:ln w="28575" cap="flat" cmpd="sng" algn="ctr">
            <a:solidFill>
              <a:srgbClr val="156F3C"/>
            </a:solidFill>
            <a:prstDash val="solid"/>
            <a:tailEnd type="arrow"/>
          </a:ln>
          <a:effectLst/>
        </p:spPr>
      </p:cxnSp>
      <p:sp>
        <p:nvSpPr>
          <p:cNvPr id="44" name="Rounded Rectangle 81">
            <a:extLst>
              <a:ext uri="{FF2B5EF4-FFF2-40B4-BE49-F238E27FC236}">
                <a16:creationId xmlns:a16="http://schemas.microsoft.com/office/drawing/2014/main" id="{209F673F-E079-94D5-C4BF-69517AC09ABD}"/>
              </a:ext>
            </a:extLst>
          </p:cNvPr>
          <p:cNvSpPr/>
          <p:nvPr/>
        </p:nvSpPr>
        <p:spPr>
          <a:xfrm>
            <a:off x="7474455" y="4628890"/>
            <a:ext cx="1800000" cy="1080000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Informs budget maintains sector capacity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  <p:sp>
        <p:nvSpPr>
          <p:cNvPr id="71" name="Rectangle: Rounded Corners 70" descr="Red line circling third box of Chellenges, Responses, and Outcomes">
            <a:extLst>
              <a:ext uri="{FF2B5EF4-FFF2-40B4-BE49-F238E27FC236}">
                <a16:creationId xmlns:a16="http://schemas.microsoft.com/office/drawing/2014/main" id="{A111A580-40C6-ADB1-2B54-D359B49E7A8A}"/>
              </a:ext>
            </a:extLst>
          </p:cNvPr>
          <p:cNvSpPr/>
          <p:nvPr/>
        </p:nvSpPr>
        <p:spPr>
          <a:xfrm>
            <a:off x="7369118" y="1534916"/>
            <a:ext cx="2010673" cy="433873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Equals 52" descr="Equals symbol">
            <a:extLst>
              <a:ext uri="{FF2B5EF4-FFF2-40B4-BE49-F238E27FC236}">
                <a16:creationId xmlns:a16="http://schemas.microsoft.com/office/drawing/2014/main" id="{8BA12A88-687A-E224-E053-E460A98A281B}"/>
              </a:ext>
            </a:extLst>
          </p:cNvPr>
          <p:cNvSpPr/>
          <p:nvPr/>
        </p:nvSpPr>
        <p:spPr>
          <a:xfrm>
            <a:off x="9457195" y="3602059"/>
            <a:ext cx="360000" cy="360000"/>
          </a:xfrm>
          <a:prstGeom prst="mathEqual">
            <a:avLst/>
          </a:prstGeom>
          <a:solidFill>
            <a:srgbClr val="166F3C"/>
          </a:solidFill>
          <a:ln>
            <a:solidFill>
              <a:srgbClr val="166F3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5" name="Rounded Rectangle 81">
            <a:extLst>
              <a:ext uri="{FF2B5EF4-FFF2-40B4-BE49-F238E27FC236}">
                <a16:creationId xmlns:a16="http://schemas.microsoft.com/office/drawing/2014/main" id="{32BA0E69-1014-8B22-419A-A41D0B6F6BC6}"/>
              </a:ext>
            </a:extLst>
          </p:cNvPr>
          <p:cNvSpPr/>
          <p:nvPr/>
        </p:nvSpPr>
        <p:spPr>
          <a:xfrm>
            <a:off x="9999937" y="3228005"/>
            <a:ext cx="1800000" cy="1108108"/>
          </a:xfrm>
          <a:prstGeom prst="roundRect">
            <a:avLst/>
          </a:prstGeom>
          <a:solidFill>
            <a:srgbClr val="22418E"/>
          </a:solidFill>
          <a:ln w="25400" cap="flat" cmpd="sng" algn="ctr">
            <a:solidFill>
              <a:srgbClr val="22418E">
                <a:shade val="50000"/>
              </a:srgbClr>
            </a:solidFill>
            <a:prstDash val="solid"/>
          </a:ln>
          <a:effectLst/>
        </p:spPr>
        <p:txBody>
          <a:bodyPr lIns="36000" r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MS Mincho" panose="02020609040205080304" pitchFamily="49" charset="-128"/>
                <a:cs typeface="Times New Roman" panose="02020603050405020304" pitchFamily="18" charset="0"/>
              </a:rPr>
              <a:t>System sustainability</a:t>
            </a:r>
            <a:endParaRPr kumimoji="0" lang="en-AU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S Mincho" panose="02020609040205080304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061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23" grpId="0" animBg="1"/>
      <p:bldP spid="38" grpId="0" animBg="1"/>
      <p:bldP spid="41" grpId="0" animBg="1"/>
      <p:bldP spid="69" grpId="0" animBg="1"/>
      <p:bldP spid="69" grpId="1" animBg="1"/>
      <p:bldP spid="54" grpId="0" animBg="1"/>
      <p:bldP spid="36" grpId="0" animBg="1"/>
      <p:bldP spid="39" grpId="0" animBg="1"/>
      <p:bldP spid="43" grpId="0" animBg="1"/>
      <p:bldP spid="70" grpId="0" animBg="1"/>
      <p:bldP spid="70" grpId="1" animBg="1"/>
      <p:bldP spid="48" grpId="0" animBg="1"/>
      <p:bldP spid="37" grpId="0" animBg="1"/>
      <p:bldP spid="40" grpId="0" animBg="1"/>
      <p:bldP spid="44" grpId="0" animBg="1"/>
      <p:bldP spid="71" grpId="0" animBg="1"/>
      <p:bldP spid="71" grpId="1" animBg="1"/>
      <p:bldP spid="53" grpId="0" animBg="1"/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10515600" cy="35798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The real world requires compromise by all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Understanding the financial sustainability challenges improves capacity for compromise</a:t>
            </a:r>
          </a:p>
          <a:p>
            <a:pPr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Over time, transparency of the comprehensive cost of service delivery will improve understanding, efficiency, reliability and effectiveness</a:t>
            </a:r>
          </a:p>
          <a:p>
            <a:pPr lvl="1">
              <a:lnSpc>
                <a:spcPct val="150000"/>
              </a:lnSpc>
              <a:buFont typeface="Times New Roman" panose="02020603050405020304" pitchFamily="18" charset="0"/>
              <a:buChar char="-"/>
            </a:pPr>
            <a:endParaRPr lang="en-AU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Times New Roman" panose="02020603050405020304" pitchFamily="18" charset="0"/>
              <a:buChar char="-"/>
            </a:pPr>
            <a:endParaRPr lang="en-AU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AU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2CEAA08-8FEF-049C-BF79-5D6C35B3DC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5D1707D-6570-FD81-8F93-52717D53F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784DF77-3985-B655-9FD7-CC2DFF99A3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C8DCF11-260D-A884-5AE6-1C8BA1C41C64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19E7A8D3-E24C-DC46-385E-FFC05AE39AB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9F76E0C4-BA29-906D-BBAD-71CADFA2604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75816B7-B8E1-8B99-D4F2-C8A5547519D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21D17F11-9B60-C75F-AC15-6A9A6EE7150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5E703016-9F60-BE00-9FD8-C5E295FD87F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8D51E41-F9F5-8C9F-A7D2-917E368C8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0448FAF9-94E0-B05C-F010-CFE26043A20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It’s all about compromise…</a:t>
            </a:r>
          </a:p>
        </p:txBody>
      </p:sp>
    </p:spTree>
    <p:extLst>
      <p:ext uri="{BB962C8B-B14F-4D97-AF65-F5344CB8AC3E}">
        <p14:creationId xmlns:p14="http://schemas.microsoft.com/office/powerpoint/2010/main" val="105165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042EDB0-D474-5FCB-FF54-6620DFC8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70870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David Gilchrist	</a:t>
            </a: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2"/>
              </a:rPr>
              <a:t>david.gilchrist@uwa.edu.au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Paul Flatau	</a:t>
            </a: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3"/>
              </a:rPr>
              <a:t>paul.flatau@uwa.edu.au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UWA Centre for Public Value Website:</a:t>
            </a:r>
            <a:b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4"/>
              </a:rPr>
              <a:t>https://www.uwa.edu.au/schools/Research/Centre-for-Public-Value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Centre for Social Impact UWA Website: </a:t>
            </a:r>
            <a:b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5"/>
              </a:rPr>
              <a:t>https://www.uwa.edu.au/schools/research/UWA-Centre-for-Social-Impact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4F4A7C7-D5BB-2EF7-0A1A-37F79AAC0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DD876D7-8033-BC2D-6728-9FEA0F602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F004959-070C-22F6-0246-B4185736E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148AB6B-24F5-13D6-7BD4-FEF1C7EC706F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2E7C679D-B847-C82A-0620-B920E0A62A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D98F8A3-9802-4883-9BD1-843E0715F24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2A7D277-E6B5-2B15-98B4-409D5C11775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6AC7CF35-9AE9-0DA0-5DE5-AD76453DCC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D50EC5A-4A1A-18B1-8BB8-D461089F222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FF72739-7A72-E644-29D3-97DCA95B4F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10254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971498" cy="46672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Brief Project Overview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Brief Overview of the Principles of Sustainability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Why should this worry government?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How can government contribute to sustainability?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Some General Comments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7A116D6-4C33-1CC4-CD06-175FFA14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651C9D8-FDB5-736A-AA0D-38EE91FA5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A1B35FF-A6A2-6A6B-4587-EB0FCDF067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31225A7-44E9-4E4A-43E2-6272A5E6AC00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4BF7AD8-A6F3-EFA3-8C05-0FDFC2C471B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EC9B4880-21CC-FE45-1924-43FFA4BFF67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C28746B-EADA-DB35-23A3-E37B6B35994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FA045640-3497-7A65-65DC-AE204A9C869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D55534C9-DC6A-EA1D-A247-31F438D9BCD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F560883-401A-B107-847B-1CCB96DD26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1715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8862"/>
            <a:ext cx="5592745" cy="410537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UWA Centre for Public Value</a:t>
            </a:r>
          </a:p>
          <a:p>
            <a:pPr>
              <a:lnSpc>
                <a:spcPct val="12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Centre for Social Impact UWA</a:t>
            </a:r>
            <a:endParaRPr lang="en-AU" sz="2000" dirty="0">
              <a:solidFill>
                <a:srgbClr val="000000"/>
              </a:solidFill>
              <a:effectLst/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Significant background in undertaking similar projects nationally and sub-nationally:</a:t>
            </a:r>
          </a:p>
          <a:p>
            <a:pPr lvl="1">
              <a:lnSpc>
                <a:spcPct val="120000"/>
              </a:lnSpc>
              <a:buFont typeface="Times New Roman" panose="02020603050405020304" pitchFamily="18" charset="0"/>
              <a:buChar char="-"/>
            </a:pPr>
            <a:r>
              <a:rPr lang="en-AU" sz="20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&amp; Pricing</a:t>
            </a:r>
          </a:p>
          <a:p>
            <a:pPr lvl="1">
              <a:lnSpc>
                <a:spcPct val="120000"/>
              </a:lnSpc>
              <a:buFont typeface="Times New Roman" panose="02020603050405020304" pitchFamily="18" charset="0"/>
              <a:buChar char="-"/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Indexation</a:t>
            </a:r>
          </a:p>
          <a:p>
            <a:pPr lvl="1">
              <a:lnSpc>
                <a:spcPct val="120000"/>
              </a:lnSpc>
              <a:buFont typeface="Times New Roman" panose="02020603050405020304" pitchFamily="18" charset="0"/>
              <a:buChar char="-"/>
            </a:pPr>
            <a:r>
              <a:rPr lang="en-AU" sz="20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  <a:cs typeface="Times New Roman" panose="02020603050405020304" pitchFamily="18" charset="0"/>
              </a:rPr>
              <a:t>Tool Creation</a:t>
            </a:r>
          </a:p>
        </p:txBody>
      </p:sp>
      <p:pic>
        <p:nvPicPr>
          <p:cNvPr id="5" name="Picture 4" descr="Front page of Handbook">
            <a:extLst>
              <a:ext uri="{FF2B5EF4-FFF2-40B4-BE49-F238E27FC236}">
                <a16:creationId xmlns:a16="http://schemas.microsoft.com/office/drawing/2014/main" id="{E78B04AF-C467-08F0-61DD-51473B675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3590" y="1408862"/>
            <a:ext cx="2759131" cy="3714214"/>
          </a:xfrm>
          <a:prstGeom prst="rect">
            <a:avLst/>
          </a:prstGeom>
        </p:spPr>
      </p:pic>
      <p:pic>
        <p:nvPicPr>
          <p:cNvPr id="8" name="Picture 7" descr="Front page of Framework">
            <a:extLst>
              <a:ext uri="{FF2B5EF4-FFF2-40B4-BE49-F238E27FC236}">
                <a16:creationId xmlns:a16="http://schemas.microsoft.com/office/drawing/2014/main" id="{E88D8C8D-D757-4DAA-DAF4-E63ABF6668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945" y="1408862"/>
            <a:ext cx="2763744" cy="3714214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B15D251-5E36-335D-11DE-152F76BC6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5677DF7-53FD-4241-8DCE-3A16D6030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362DC92-14C0-07ED-C800-EAD571885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762982F-A2A6-EDB2-A581-B51201103A13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0A09B1F7-89A4-97FA-F5E4-32C161F6823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58C09AF1-6DFC-BAFB-FA0E-245E99E2F3E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538AB630-9348-A9D0-289C-B48B52651E6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504E3B19-47A5-24CE-21E6-59A6D44D82A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1339166A-A48F-E167-677F-829F77F5D78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EEF8B8E-65E3-D55D-E6A4-4FD303CC08C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1" name="Title 1">
            <a:extLst>
              <a:ext uri="{FF2B5EF4-FFF2-40B4-BE49-F238E27FC236}">
                <a16:creationId xmlns:a16="http://schemas.microsoft.com/office/drawing/2014/main" id="{AF5E66F1-5B16-0BFE-A99C-07AF439EC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Brief Project Overview</a:t>
            </a:r>
          </a:p>
        </p:txBody>
      </p:sp>
    </p:spTree>
    <p:extLst>
      <p:ext uri="{BB962C8B-B14F-4D97-AF65-F5344CB8AC3E}">
        <p14:creationId xmlns:p14="http://schemas.microsoft.com/office/powerpoint/2010/main" val="335492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Funded by the ACT Government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Challenge to sustainability is ever increasing at a systemic and organisational level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Historical under-funding across all governments and all times so that underinvestment is embedded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first step in rectifying this issue is to properly cost the delivery of services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This requires an understanding of costing processes and what constitutes the quality, quantity and timing requirements of sustainability.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SPRC Report 2021 </a:t>
            </a:r>
            <a:r>
              <a:rPr lang="en-AU" sz="2000" i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Counting the Costs:  Sustainable funding for the ACT community services sector </a:t>
            </a: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and </a:t>
            </a:r>
            <a:r>
              <a:rPr lang="en-AU" sz="2000" i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ACT Government  Response </a:t>
            </a: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2023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42641C5-E24F-B9CB-C11D-29237CBD0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C8640E1-902E-4309-145B-F935851D8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5E551A3-F3FB-42BA-0013-685B8375F5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44206DF-9773-6435-AA4F-3CD514D57607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EAF90850-1005-7EAF-E807-B9F361431D5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78A9A9A4-ED18-6B96-E56C-33F11E1D544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62A8BA8-C412-4B24-DED1-447DAEBAD45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97C759A6-A14F-6824-A272-4A17A2F1F71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ED274F31-1237-BE15-4285-E043EF8C670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45855B8-D3F7-D647-C46F-9B43B3650E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EF2B3C40-1CF1-5319-B6E9-826D1065A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Project Context</a:t>
            </a:r>
          </a:p>
        </p:txBody>
      </p:sp>
    </p:spTree>
    <p:extLst>
      <p:ext uri="{BB962C8B-B14F-4D97-AF65-F5344CB8AC3E}">
        <p14:creationId xmlns:p14="http://schemas.microsoft.com/office/powerpoint/2010/main" val="184254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Governments and Human Services Providers all want a sustainable human services sector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Governments and Human Services Providers want public funds to be efficiently and effectively used in the interests of the entire community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Tools need to be fit-for-purpose 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Collaboration between Governments, Human Service Providers and Philanthropists is a critical element in ensuring the long-term sustainability of Human Services delivery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Using the same language for costing &amp; pricing is critical to developing understanding between all parties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33F8AAB-FED3-42FD-3D34-D7683D873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6A5919A-5289-2E88-966E-F1D3A0537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2327443-BFD1-0FCD-D302-98A09CA1B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55D8DB6-2682-06FE-1B89-ED0E8A5A93EC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C68B8E23-BA02-9F2E-602A-9C82AB3D49B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FA11242B-FCB1-9322-9B62-55CAED45806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36DB622D-8BDB-5EF4-113B-6507B228D4B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FE6EBC04-D43E-8D39-796E-C285084EA0B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43BAA493-5C12-569B-A6A9-3BB5644E4CD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42A0C46-74F1-57AE-E46F-C7ADE52F305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CD0951B2-6FF1-5777-46FB-FA0F805CF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Project Principles</a:t>
            </a:r>
          </a:p>
        </p:txBody>
      </p:sp>
    </p:spTree>
    <p:extLst>
      <p:ext uri="{BB962C8B-B14F-4D97-AF65-F5344CB8AC3E}">
        <p14:creationId xmlns:p14="http://schemas.microsoft.com/office/powerpoint/2010/main" val="232335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and Pricing for Human Services Framework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Service Provider Costing &amp; Pricing Model (an MS Excel Spreadsheet Tool – to cost the organisation)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Single Product Costing &amp; Pricing Model (an MS Excel Spreadsheet Tool – to cost a particular program)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&amp; Pricing Modelling Handbook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Costing &amp; Pricing Provider Training Videos (4 Videos)</a:t>
            </a:r>
          </a:p>
          <a:p>
            <a:pPr marL="342900" indent="-342900">
              <a:spcAft>
                <a:spcPts val="1800"/>
              </a:spcAft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Costing &amp; Pricing Government Procurement Training Video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0E0E8F8-D899-3366-CA49-C88C5F85E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E1E4A0E-AF79-D553-3567-1E87D146A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B82C4D2-DACC-D6E3-A08B-2FEBC2AA2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99101EA-5A25-8C8B-8A5F-997422598756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1DB870F-6EB5-0F92-B281-09AE4BED49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CF01CB36-39FB-8A50-4451-8055DA8FB2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ABBFA0B2-AEFD-6AFF-D196-82A7BF448D3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5C66A60F-2276-938F-BD4F-BE71E67CD0F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09265AE5-B0D9-4ED5-F6FF-3E8C5FC00D4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92C0FC8-1B26-DE94-7FFB-926B7D45376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A42D2D7C-09DC-B3C5-2673-8B2C60778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Project Outputs</a:t>
            </a:r>
          </a:p>
        </p:txBody>
      </p:sp>
    </p:spTree>
    <p:extLst>
      <p:ext uri="{BB962C8B-B14F-4D97-AF65-F5344CB8AC3E}">
        <p14:creationId xmlns:p14="http://schemas.microsoft.com/office/powerpoint/2010/main" val="85239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442860"/>
            <a:ext cx="10896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It is important that technical proficiency is developed by </a:t>
            </a:r>
            <a:r>
              <a:rPr lang="en-AU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both</a:t>
            </a: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 funders and human services providers.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Human Services Costing &amp; Pricing Resource Package is an important tool for funders to better understand the components involved in service delivery.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Funders require sufficient financial literacy to evaluate funding applications and ensure services are adequately funded. 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Resource Package aims to establish a shared language between funders and providers including terminology (i.e., the glossary) associated with costing and pricing that is consistent with accounting practice. 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Human services providers need to be financially sustainable to meet community demand.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0E0E8F8-D899-3366-CA49-C88C5F85E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E1E4A0E-AF79-D553-3567-1E87D146A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B82C4D2-DACC-D6E3-A08B-2FEBC2AA2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99101EA-5A25-8C8B-8A5F-997422598756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1DB870F-6EB5-0F92-B281-09AE4BED49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CF01CB36-39FB-8A50-4451-8055DA8FB2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ABBFA0B2-AEFD-6AFF-D196-82A7BF448D3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5C66A60F-2276-938F-BD4F-BE71E67CD0F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09265AE5-B0D9-4ED5-F6FF-3E8C5FC00D4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92C0FC8-1B26-DE94-7FFB-926B7D45376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A42D2D7C-09DC-B3C5-2673-8B2C60778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Relevance to Funders</a:t>
            </a:r>
          </a:p>
        </p:txBody>
      </p:sp>
    </p:spTree>
    <p:extLst>
      <p:ext uri="{BB962C8B-B14F-4D97-AF65-F5344CB8AC3E}">
        <p14:creationId xmlns:p14="http://schemas.microsoft.com/office/powerpoint/2010/main" val="105814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38890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Sustainability: what is it and why is it important?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Systemic perspective: Service Mix &amp; Service Mix Gap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Capacity retention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Skills and experience retention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Innovation and up-scaling for better outcomes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Policy capacity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Service reliability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Policy outcomes achievement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Cheap ≠ Efficient</a:t>
            </a:r>
          </a:p>
          <a:p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EFF0D6D-705D-3A49-467E-6B2BE9DDA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7E52651-D3A1-7F06-C4F6-85F248A69B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D794413-233D-C6A7-F17F-DFFFE6C252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1D6732F-B446-823E-C910-FFC40421F574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C37B3502-977A-1443-614E-E0485F0D779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04F5DE7E-3D4D-062C-2137-78EF358BBAB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28DD29FB-4A25-EF74-05E4-5310CF23D60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F73739E4-7BA3-314B-E987-C61FAE78163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F40B9E5E-4598-4963-9794-8A036CCFD72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8353F0D8-4F3F-043C-61E3-9CFEB2D18A2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DD0D07BF-4BA8-37DB-36C5-DC2F0C45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Brief Overview:</a:t>
            </a:r>
            <a:b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Principles of Sustainability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7B9B9DDA-268A-61BC-414A-2823333A7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30497" y="2221907"/>
            <a:ext cx="410198" cy="2945405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461D8A-0DFD-1278-B937-6227FD4F5037}"/>
              </a:ext>
            </a:extLst>
          </p:cNvPr>
          <p:cNvSpPr txBox="1"/>
          <p:nvPr/>
        </p:nvSpPr>
        <p:spPr>
          <a:xfrm>
            <a:off x="8412686" y="3232944"/>
            <a:ext cx="32869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 human services sector</a:t>
            </a:r>
          </a:p>
          <a:p>
            <a:r>
              <a:rPr lang="en-AU" dirty="0"/>
              <a:t>that is not financially sustainable</a:t>
            </a:r>
          </a:p>
          <a:p>
            <a:r>
              <a:rPr lang="en-AU" dirty="0"/>
              <a:t>costs taxpayers more</a:t>
            </a:r>
          </a:p>
        </p:txBody>
      </p:sp>
    </p:spTree>
    <p:extLst>
      <p:ext uri="{BB962C8B-B14F-4D97-AF65-F5344CB8AC3E}">
        <p14:creationId xmlns:p14="http://schemas.microsoft.com/office/powerpoint/2010/main" val="132199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2074645"/>
            <a:ext cx="4004153" cy="34154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Provider sustainability: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Policy scaling capacity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Innovation/Investment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Recruitment and retention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Asset replacement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Service capacity to meet need</a:t>
            </a:r>
          </a:p>
          <a:p>
            <a:pPr lvl="1">
              <a:lnSpc>
                <a:spcPct val="100000"/>
              </a:lnSpc>
            </a:pPr>
            <a:r>
              <a:rPr lang="en-AU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Shock impact survival</a:t>
            </a:r>
          </a:p>
          <a:p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2F72CE8-A390-AB2C-2F57-D17850081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29B1D81-CCD6-B300-5DA1-8180E0DA1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3E76FAE-C73B-BB69-ACA4-2C615A550A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C9624B8-9E5F-067E-3163-FECFF18D532D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C943E64E-2B00-41FA-F04E-6D091DBF336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2039D66F-FA7D-E54B-6B0B-1146993A6A5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4EACB4FC-E00E-228C-623D-8522DE682CD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E50FF2B1-7B6F-3571-6202-28024B08047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0E40D19-50F1-9D2E-7526-D1C7AB7A9A4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513D259-EC66-480B-BA2F-2AD5B325CBD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8AA57A38-D054-D33F-F59E-64E460A86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Brief Overview:</a:t>
            </a:r>
            <a:b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Principles of Sustainability (cont.)</a:t>
            </a:r>
          </a:p>
        </p:txBody>
      </p:sp>
      <p:graphicFrame>
        <p:nvGraphicFramePr>
          <p:cNvPr id="18" name="Diagram 17" descr="Chevron with (left to right) &quot;Short Term&quot;, &quot;Mid Term&quot;, and &quot;Longer Term&quot;">
            <a:extLst>
              <a:ext uri="{FF2B5EF4-FFF2-40B4-BE49-F238E27FC236}">
                <a16:creationId xmlns:a16="http://schemas.microsoft.com/office/drawing/2014/main" id="{9976972B-A5B7-9CDB-8F51-BAB082DDA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6928704"/>
              </p:ext>
            </p:extLst>
          </p:nvPr>
        </p:nvGraphicFramePr>
        <p:xfrm>
          <a:off x="4842353" y="2045461"/>
          <a:ext cx="7136997" cy="500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1F287A8-47E6-8489-30D8-B390B40F0BC6}"/>
              </a:ext>
            </a:extLst>
          </p:cNvPr>
          <p:cNvSpPr txBox="1"/>
          <p:nvPr/>
        </p:nvSpPr>
        <p:spPr>
          <a:xfrm>
            <a:off x="5118399" y="2545539"/>
            <a:ext cx="20551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 dirty="0">
                <a:latin typeface="Franklin Gothic Book" panose="020B0503020102020204" pitchFamily="34" charset="0"/>
              </a:rPr>
              <a:t>Solvency</a:t>
            </a:r>
          </a:p>
          <a:p>
            <a:r>
              <a:rPr lang="en-AU" sz="1400" dirty="0">
                <a:latin typeface="Franklin Gothic Book" panose="020B0503020102020204" pitchFamily="34" charset="0"/>
              </a:rPr>
              <a:t>Having the cash to pay your bills when they are due</a:t>
            </a:r>
            <a:r>
              <a:rPr lang="en-AU" sz="1600" dirty="0">
                <a:latin typeface="Franklin Gothic Book" panose="020B0503020102020204" pitchFamily="34" charset="0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1AC106-4BCC-CE66-3F6E-B12353DB2836}"/>
              </a:ext>
            </a:extLst>
          </p:cNvPr>
          <p:cNvSpPr txBox="1"/>
          <p:nvPr/>
        </p:nvSpPr>
        <p:spPr>
          <a:xfrm>
            <a:off x="7409499" y="2553288"/>
            <a:ext cx="201905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 dirty="0">
                <a:latin typeface="Franklin Gothic Book" panose="020B0503020102020204" pitchFamily="34" charset="0"/>
              </a:rPr>
              <a:t>Stability</a:t>
            </a:r>
          </a:p>
          <a:p>
            <a:r>
              <a:rPr lang="en-AU" sz="1400" dirty="0">
                <a:latin typeface="Franklin Gothic Book" panose="020B0503020102020204" pitchFamily="34" charset="0"/>
              </a:rPr>
              <a:t>Being able to continue to provide services that meet the quantity, quality, and timing required in accordance with your organisation’s mission.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AE0134D-F0C1-F546-84E3-4FA07D27BADF}"/>
              </a:ext>
            </a:extLst>
          </p:cNvPr>
          <p:cNvSpPr txBox="1"/>
          <p:nvPr/>
        </p:nvSpPr>
        <p:spPr>
          <a:xfrm>
            <a:off x="9664520" y="2562673"/>
            <a:ext cx="20190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 dirty="0">
                <a:latin typeface="Franklin Gothic Book" panose="020B0503020102020204" pitchFamily="34" charset="0"/>
              </a:rPr>
              <a:t>Sustainability</a:t>
            </a:r>
          </a:p>
          <a:p>
            <a:r>
              <a:rPr lang="en-AU" sz="1400" dirty="0">
                <a:latin typeface="Franklin Gothic Book" panose="020B0503020102020204" pitchFamily="34" charset="0"/>
              </a:rPr>
              <a:t>Being able to replace assets and invest in your organisation to meet changing circumstances and ensure it remains fit-for-purpose in the context of pursuing your organisation’s mission in the long term.</a:t>
            </a: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5CB016BF-EC84-A6BD-2106-4D9259058230}"/>
              </a:ext>
            </a:extLst>
          </p:cNvPr>
          <p:cNvSpPr txBox="1"/>
          <p:nvPr/>
        </p:nvSpPr>
        <p:spPr bwMode="auto">
          <a:xfrm>
            <a:off x="5157634" y="3561202"/>
            <a:ext cx="2055130" cy="5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="horz" wrap="none" lIns="0" tIns="0" rIns="0" bIns="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pPr marR="36195" algn="ctr">
              <a:spcAft>
                <a:spcPts val="575"/>
              </a:spcAft>
            </a:pPr>
            <a:r>
              <a:rPr lang="en-AU" sz="1400" dirty="0">
                <a:solidFill>
                  <a:srgbClr val="213F9C"/>
                </a:solidFill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 (Body)"/>
              </a:rPr>
              <a:t>e.g., Cash flow / </a:t>
            </a:r>
            <a:br>
              <a:rPr lang="en-AU" sz="1400" dirty="0">
                <a:solidFill>
                  <a:srgbClr val="213F9C"/>
                </a:solidFill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 (Body)"/>
              </a:rPr>
            </a:br>
            <a:r>
              <a:rPr lang="en-AU" sz="1400" dirty="0">
                <a:solidFill>
                  <a:srgbClr val="213F9C"/>
                </a:solidFill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 (Body)"/>
              </a:rPr>
              <a:t>working capital</a:t>
            </a:r>
          </a:p>
        </p:txBody>
      </p:sp>
      <p:sp>
        <p:nvSpPr>
          <p:cNvPr id="23" name="Text Box 18">
            <a:extLst>
              <a:ext uri="{FF2B5EF4-FFF2-40B4-BE49-F238E27FC236}">
                <a16:creationId xmlns:a16="http://schemas.microsoft.com/office/drawing/2014/main" id="{D3642484-D5E3-E335-89C6-F2E83E14B034}"/>
              </a:ext>
            </a:extLst>
          </p:cNvPr>
          <p:cNvSpPr txBox="1"/>
          <p:nvPr/>
        </p:nvSpPr>
        <p:spPr bwMode="auto">
          <a:xfrm>
            <a:off x="9664520" y="5072797"/>
            <a:ext cx="2019052" cy="289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="horz" wrap="none" lIns="0" tIns="0" rIns="0" bIns="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pPr marR="36195">
              <a:spcAft>
                <a:spcPts val="575"/>
              </a:spcAft>
            </a:pPr>
            <a:r>
              <a:rPr lang="en-AU" sz="1400" dirty="0">
                <a:solidFill>
                  <a:srgbClr val="213F9C"/>
                </a:solidFill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 (Body)"/>
              </a:rPr>
              <a:t>e.g., Assets Replacement</a:t>
            </a:r>
          </a:p>
        </p:txBody>
      </p:sp>
      <p:sp>
        <p:nvSpPr>
          <p:cNvPr id="24" name="Text Box 19">
            <a:extLst>
              <a:ext uri="{FF2B5EF4-FFF2-40B4-BE49-F238E27FC236}">
                <a16:creationId xmlns:a16="http://schemas.microsoft.com/office/drawing/2014/main" id="{374B3B11-2CD6-17BA-5604-70C6BD1FA4C9}"/>
              </a:ext>
            </a:extLst>
          </p:cNvPr>
          <p:cNvSpPr txBox="1"/>
          <p:nvPr/>
        </p:nvSpPr>
        <p:spPr bwMode="auto">
          <a:xfrm>
            <a:off x="7409499" y="4407696"/>
            <a:ext cx="1824827" cy="27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="horz" wrap="none" lIns="0" tIns="0" rIns="0" bIns="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pPr marR="36195">
              <a:spcAft>
                <a:spcPts val="575"/>
              </a:spcAft>
            </a:pPr>
            <a:r>
              <a:rPr lang="en-AU" sz="1400" dirty="0">
                <a:solidFill>
                  <a:srgbClr val="213F9C"/>
                </a:solidFill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 (Body)"/>
              </a:rPr>
              <a:t>e.g., Employee Entitlements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BF6D9D5-A140-701A-A702-A0CC9DB54CCB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8</a:t>
            </a:r>
          </a:p>
        </p:txBody>
      </p:sp>
    </p:spTree>
    <p:extLst>
      <p:ext uri="{BB962C8B-B14F-4D97-AF65-F5344CB8AC3E}">
        <p14:creationId xmlns:p14="http://schemas.microsoft.com/office/powerpoint/2010/main" val="39286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110f0c-021f-49e2-9fef-1f78ec1fb85f">
      <Terms xmlns="http://schemas.microsoft.com/office/infopath/2007/PartnerControls"/>
    </lcf76f155ced4ddcb4097134ff3c332f>
    <TaxCatchAll xmlns="b483a505-253e-4255-bdb3-0580ddb5656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4E1D43A3927F419155D26B5392B62A" ma:contentTypeVersion="18" ma:contentTypeDescription="Create a new document." ma:contentTypeScope="" ma:versionID="d4c8e3bcf63593e7889032071a972478">
  <xsd:schema xmlns:xsd="http://www.w3.org/2001/XMLSchema" xmlns:xs="http://www.w3.org/2001/XMLSchema" xmlns:p="http://schemas.microsoft.com/office/2006/metadata/properties" xmlns:ns2="ad110f0c-021f-49e2-9fef-1f78ec1fb85f" xmlns:ns3="b483a505-253e-4255-bdb3-0580ddb56560" targetNamespace="http://schemas.microsoft.com/office/2006/metadata/properties" ma:root="true" ma:fieldsID="29d616e3deaad49544324b4684a42e61" ns2:_="" ns3:_="">
    <xsd:import namespace="ad110f0c-021f-49e2-9fef-1f78ec1fb85f"/>
    <xsd:import namespace="b483a505-253e-4255-bdb3-0580ddb565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110f0c-021f-49e2-9fef-1f78ec1fb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85113c5-7036-4ae5-b6c9-3bc4b8da47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3a505-253e-4255-bdb3-0580ddb5656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d39c0e8-6d59-4be9-8c4e-2e04a1dba9fe}" ma:internalName="TaxCatchAll" ma:showField="CatchAllData" ma:web="b483a505-253e-4255-bdb3-0580ddb565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4C305C-6558-40F1-B307-B5805794FA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4A0868-3461-4FC6-B181-05B46E6985A1}">
  <ds:schemaRefs>
    <ds:schemaRef ds:uri="http://schemas.microsoft.com/office/2006/metadata/properties"/>
    <ds:schemaRef ds:uri="http://schemas.microsoft.com/office/infopath/2007/PartnerControls"/>
    <ds:schemaRef ds:uri="ad110f0c-021f-49e2-9fef-1f78ec1fb85f"/>
    <ds:schemaRef ds:uri="b483a505-253e-4255-bdb3-0580ddb56560"/>
  </ds:schemaRefs>
</ds:datastoreItem>
</file>

<file path=customXml/itemProps3.xml><?xml version="1.0" encoding="utf-8"?>
<ds:datastoreItem xmlns:ds="http://schemas.openxmlformats.org/officeDocument/2006/customXml" ds:itemID="{21D3237E-2A44-4E31-A71C-0DC682D053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110f0c-021f-49e2-9fef-1f78ec1fb85f"/>
    <ds:schemaRef ds:uri="b483a505-253e-4255-bdb3-0580ddb565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4032</TotalTime>
  <Words>857</Words>
  <Application>Microsoft Office PowerPoint</Application>
  <PresentationFormat>Widescreen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Franklin Gothic Book</vt:lpstr>
      <vt:lpstr>Tahoma</vt:lpstr>
      <vt:lpstr>Times New Roman</vt:lpstr>
      <vt:lpstr>Office Theme</vt:lpstr>
      <vt:lpstr>THE HUMAN SERVICES  COSTING &amp; PRICING  RESOURCE PACKAGE  Training Video 5:  Costing &amp; Government Procurement</vt:lpstr>
      <vt:lpstr>Agenda</vt:lpstr>
      <vt:lpstr>Brief Project Overview</vt:lpstr>
      <vt:lpstr>The Project Context</vt:lpstr>
      <vt:lpstr>The Project Principles</vt:lpstr>
      <vt:lpstr>The Project Outputs</vt:lpstr>
      <vt:lpstr>Relevance to Funders</vt:lpstr>
      <vt:lpstr>Brief Overview: Principles of Sustainability</vt:lpstr>
      <vt:lpstr>Brief Overview: Principles of Sustainability (cont.)</vt:lpstr>
      <vt:lpstr>Brief Overview: Principles of Sustainability (cont..)</vt:lpstr>
      <vt:lpstr>Why should this worry government?</vt:lpstr>
      <vt:lpstr>How Can Government Contribute to Sustainability?</vt:lpstr>
      <vt:lpstr>It’s all about compromise…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 Gilchrist</dc:creator>
  <cp:lastModifiedBy>Dorrington, Jared</cp:lastModifiedBy>
  <cp:revision>155</cp:revision>
  <dcterms:created xsi:type="dcterms:W3CDTF">2019-04-22T09:24:07Z</dcterms:created>
  <dcterms:modified xsi:type="dcterms:W3CDTF">2026-04-06T22:45:45Z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0x0101003D4E1D43A3927F419155D26B5392B62A</vt:lpwstr>
  </property>
  <property fmtid="{D5CDD505-2E9C-101B-9397-08002B2CF9AE}" pid="3" name="MediaServiceImageTags">
    <vt:lpwstr/>
  </property>
  <property fmtid="{D5CDD505-2E9C-101B-9397-08002B2CF9AE}" pid="4" name="MSIP_Label_69af8531-eb46-4968-8cb3-105d2f5ea87e_Enabled">
    <vt:lpwstr>true</vt:lpwstr>
  </property>
  <property fmtid="{D5CDD505-2E9C-101B-9397-08002B2CF9AE}" pid="5" name="MSIP_Label_69af8531-eb46-4968-8cb3-105d2f5ea87e_SetDate">
    <vt:lpwstr>2026-04-06T22:42:47Z</vt:lpwstr>
  </property>
  <property fmtid="{D5CDD505-2E9C-101B-9397-08002B2CF9AE}" pid="6" name="MSIP_Label_69af8531-eb46-4968-8cb3-105d2f5ea87e_Method">
    <vt:lpwstr>Standard</vt:lpwstr>
  </property>
  <property fmtid="{D5CDD505-2E9C-101B-9397-08002B2CF9AE}" pid="7" name="MSIP_Label_69af8531-eb46-4968-8cb3-105d2f5ea87e_Name">
    <vt:lpwstr>Official - No Marking</vt:lpwstr>
  </property>
  <property fmtid="{D5CDD505-2E9C-101B-9397-08002B2CF9AE}" pid="8" name="MSIP_Label_69af8531-eb46-4968-8cb3-105d2f5ea87e_SiteId">
    <vt:lpwstr>b46c1908-0334-4236-b978-585ee88e4199</vt:lpwstr>
  </property>
  <property fmtid="{D5CDD505-2E9C-101B-9397-08002B2CF9AE}" pid="9" name="MSIP_Label_69af8531-eb46-4968-8cb3-105d2f5ea87e_ActionId">
    <vt:lpwstr>d70a985b-ef08-4215-a419-40e27fd23a8e</vt:lpwstr>
  </property>
  <property fmtid="{D5CDD505-2E9C-101B-9397-08002B2CF9AE}" pid="10" name="MSIP_Label_69af8531-eb46-4968-8cb3-105d2f5ea87e_ContentBits">
    <vt:lpwstr>0</vt:lpwstr>
  </property>
  <property fmtid="{D5CDD505-2E9C-101B-9397-08002B2CF9AE}" pid="11" name="MSIP_Label_69af8531-eb46-4968-8cb3-105d2f5ea87e_Tag">
    <vt:lpwstr>10, 3, 0, 1</vt:lpwstr>
  </property>
</Properties>
</file>