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6" r:id="rId3"/>
    <p:sldId id="260"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7CBF33"/>
    <a:srgbClr val="800080"/>
    <a:srgbClr val="80C634"/>
    <a:srgbClr val="6F2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78" autoAdjust="0"/>
  </p:normalViewPr>
  <p:slideViewPr>
    <p:cSldViewPr>
      <p:cViewPr varScale="1">
        <p:scale>
          <a:sx n="75" d="100"/>
          <a:sy n="75" d="100"/>
        </p:scale>
        <p:origin x="159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2D96B-9C66-437C-A14D-E81C00DA9058}" type="datetimeFigureOut">
              <a:rPr lang="en-AU" smtClean="0"/>
              <a:pPr/>
              <a:t>06/12/2019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A3F26-189A-449B-8151-61AC490915F1}" type="slidenum">
              <a:rPr lang="en-AU" smtClean="0"/>
              <a:pPr/>
              <a:t>‹#›</a:t>
            </a:fld>
            <a:endParaRPr lang="en-AU"/>
          </a:p>
        </p:txBody>
      </p:sp>
    </p:spTree>
    <p:extLst>
      <p:ext uri="{BB962C8B-B14F-4D97-AF65-F5344CB8AC3E}">
        <p14:creationId xmlns:p14="http://schemas.microsoft.com/office/powerpoint/2010/main" val="293271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 to presenter</a:t>
            </a:r>
            <a:r>
              <a:rPr lang="en-AU" b="1" baseline="0" dirty="0"/>
              <a:t>: </a:t>
            </a:r>
            <a:r>
              <a:rPr lang="en-AU" b="0" baseline="0" dirty="0"/>
              <a:t>E</a:t>
            </a:r>
            <a:r>
              <a:rPr lang="en-AU" baseline="0" dirty="0"/>
              <a:t>nsure you have copies of the My healthy lunchbox flyer</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Our school is taking</a:t>
            </a:r>
            <a:r>
              <a:rPr lang="en-AU" baseline="0" dirty="0"/>
              <a:t> part in Fresh Tastes which means we encourage and promote healthy food and drinks across our school including in our canteen (if applicable), during school events, for fundraising and student lunchboxes. </a:t>
            </a:r>
          </a:p>
          <a:p>
            <a:pPr marL="171450" indent="-171450">
              <a:buFont typeface="Arial" panose="020B0604020202020204" pitchFamily="34" charset="0"/>
              <a:buChar char="•"/>
            </a:pP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OPTIONAL: If you have a food and drink policy at your school, this would be an ideal time to let the parents know. It’s important to set the scene so parents know what your school’s expectations are.</a:t>
            </a:r>
          </a:p>
          <a:p>
            <a:endParaRPr lang="en-AU" dirty="0"/>
          </a:p>
        </p:txBody>
      </p:sp>
      <p:sp>
        <p:nvSpPr>
          <p:cNvPr id="4" name="Slide Number Placeholder 3"/>
          <p:cNvSpPr>
            <a:spLocks noGrp="1"/>
          </p:cNvSpPr>
          <p:nvPr>
            <p:ph type="sldNum" sz="quarter" idx="10"/>
          </p:nvPr>
        </p:nvSpPr>
        <p:spPr/>
        <p:txBody>
          <a:bodyPr/>
          <a:lstStyle/>
          <a:p>
            <a:fld id="{C00A3F26-189A-449B-8151-61AC490915F1}" type="slidenum">
              <a:rPr lang="en-AU" smtClean="0"/>
              <a:pPr/>
              <a:t>1</a:t>
            </a:fld>
            <a:endParaRPr lang="en-AU"/>
          </a:p>
        </p:txBody>
      </p:sp>
    </p:spTree>
    <p:extLst>
      <p:ext uri="{BB962C8B-B14F-4D97-AF65-F5344CB8AC3E}">
        <p14:creationId xmlns:p14="http://schemas.microsoft.com/office/powerpoint/2010/main" val="293273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a:t>
            </a:r>
            <a:r>
              <a:rPr lang="en-AU" baseline="0" dirty="0"/>
              <a:t> know it can be tricky to pack a lunchbox that has all the nutrients your kids need to get through the day at school so here’s a handy guide to help you.</a:t>
            </a:r>
          </a:p>
          <a:p>
            <a:pPr marL="171450" indent="-171450">
              <a:buFont typeface="Arial" panose="020B0604020202020204" pitchFamily="34" charset="0"/>
              <a:buChar char="•"/>
            </a:pPr>
            <a:r>
              <a:rPr lang="en-AU" baseline="0" dirty="0"/>
              <a:t>You can find this guide in the My Healthy Lunchbox flyer in your orientation packs OR you can pick up a flyer from XXX. </a:t>
            </a:r>
          </a:p>
          <a:p>
            <a:pPr marL="171450" indent="-171450">
              <a:buFont typeface="Arial" panose="020B0604020202020204" pitchFamily="34" charset="0"/>
              <a:buChar char="•"/>
            </a:pPr>
            <a:r>
              <a:rPr lang="en-AU" baseline="0" dirty="0"/>
              <a:t>Kids who have healthier lunchboxes can have better concentration in the classroom which can help with their learning.</a:t>
            </a:r>
            <a:endParaRPr lang="en-AU" dirty="0"/>
          </a:p>
        </p:txBody>
      </p:sp>
      <p:sp>
        <p:nvSpPr>
          <p:cNvPr id="4" name="Slide Number Placeholder 3"/>
          <p:cNvSpPr>
            <a:spLocks noGrp="1"/>
          </p:cNvSpPr>
          <p:nvPr>
            <p:ph type="sldNum" sz="quarter" idx="10"/>
          </p:nvPr>
        </p:nvSpPr>
        <p:spPr/>
        <p:txBody>
          <a:bodyPr/>
          <a:lstStyle/>
          <a:p>
            <a:fld id="{C00A3F26-189A-449B-8151-61AC490915F1}" type="slidenum">
              <a:rPr lang="en-AU" smtClean="0"/>
              <a:pPr/>
              <a:t>2</a:t>
            </a:fld>
            <a:endParaRPr lang="en-AU"/>
          </a:p>
        </p:txBody>
      </p:sp>
    </p:spTree>
    <p:extLst>
      <p:ext uri="{BB962C8B-B14F-4D97-AF65-F5344CB8AC3E}">
        <p14:creationId xmlns:p14="http://schemas.microsoft.com/office/powerpoint/2010/main" val="118729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Here’s some examples of what a healthy</a:t>
            </a:r>
            <a:r>
              <a:rPr lang="en-AU" baseline="0" dirty="0"/>
              <a:t> lunchbox could look like.</a:t>
            </a:r>
          </a:p>
          <a:p>
            <a:pPr marL="171450" indent="-171450">
              <a:buFont typeface="Arial" panose="020B0604020202020204" pitchFamily="34" charset="0"/>
              <a:buChar char="•"/>
            </a:pPr>
            <a:r>
              <a:rPr lang="en-AU" baseline="0" dirty="0"/>
              <a:t>Our school does waste-free lunchbox days on XXX and we hope you can support us by trying to pack as little waste as possible on those days.</a:t>
            </a:r>
          </a:p>
          <a:p>
            <a:pPr marL="171450" indent="-171450">
              <a:buFont typeface="Arial" panose="020B0604020202020204" pitchFamily="34" charset="0"/>
              <a:buChar char="•"/>
            </a:pPr>
            <a:r>
              <a:rPr lang="en-AU" baseline="0" dirty="0"/>
              <a:t>Small reusable snack containers such as these here are a great way to store food in lunchboxes to reduce waste</a:t>
            </a:r>
          </a:p>
          <a:p>
            <a:pPr marL="171450" indent="-171450">
              <a:buFont typeface="Arial" panose="020B0604020202020204" pitchFamily="34" charset="0"/>
              <a:buChar char="•"/>
            </a:pPr>
            <a:r>
              <a:rPr lang="en-AU" baseline="0" dirty="0"/>
              <a:t>Don’t forget to pack something for your child to eat during vegie and fruit break everyday. </a:t>
            </a:r>
            <a:endParaRPr lang="en-AU" dirty="0"/>
          </a:p>
        </p:txBody>
      </p:sp>
      <p:sp>
        <p:nvSpPr>
          <p:cNvPr id="4" name="Slide Number Placeholder 3"/>
          <p:cNvSpPr>
            <a:spLocks noGrp="1"/>
          </p:cNvSpPr>
          <p:nvPr>
            <p:ph type="sldNum" sz="quarter" idx="10"/>
          </p:nvPr>
        </p:nvSpPr>
        <p:spPr/>
        <p:txBody>
          <a:bodyPr/>
          <a:lstStyle/>
          <a:p>
            <a:fld id="{C00A3F26-189A-449B-8151-61AC490915F1}" type="slidenum">
              <a:rPr lang="en-AU" smtClean="0"/>
              <a:pPr/>
              <a:t>3</a:t>
            </a:fld>
            <a:endParaRPr lang="en-AU"/>
          </a:p>
        </p:txBody>
      </p:sp>
    </p:spTree>
    <p:extLst>
      <p:ext uri="{BB962C8B-B14F-4D97-AF65-F5344CB8AC3E}">
        <p14:creationId xmlns:p14="http://schemas.microsoft.com/office/powerpoint/2010/main" val="55536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Here’s a short funny</a:t>
            </a:r>
            <a:r>
              <a:rPr lang="en-AU" baseline="0" dirty="0"/>
              <a:t> video where kids tell us what they really think about lunchboxes and fresh food.</a:t>
            </a:r>
          </a:p>
          <a:p>
            <a:pPr marL="171450" indent="-171450">
              <a:buFont typeface="Arial" panose="020B0604020202020204" pitchFamily="34" charset="0"/>
              <a:buChar char="•"/>
            </a:pPr>
            <a:r>
              <a:rPr lang="en-AU" baseline="0" dirty="0"/>
              <a:t>For more lunchbox tips and information about Fresh Tastes you can visit the ‘Parents section’ of their website.</a:t>
            </a:r>
            <a:endParaRPr lang="en-AU" dirty="0"/>
          </a:p>
        </p:txBody>
      </p:sp>
      <p:sp>
        <p:nvSpPr>
          <p:cNvPr id="4" name="Slide Number Placeholder 3"/>
          <p:cNvSpPr>
            <a:spLocks noGrp="1"/>
          </p:cNvSpPr>
          <p:nvPr>
            <p:ph type="sldNum" sz="quarter" idx="10"/>
          </p:nvPr>
        </p:nvSpPr>
        <p:spPr/>
        <p:txBody>
          <a:bodyPr/>
          <a:lstStyle/>
          <a:p>
            <a:fld id="{C00A3F26-189A-449B-8151-61AC490915F1}" type="slidenum">
              <a:rPr lang="en-AU" smtClean="0"/>
              <a:pPr/>
              <a:t>4</a:t>
            </a:fld>
            <a:endParaRPr lang="en-AU"/>
          </a:p>
        </p:txBody>
      </p:sp>
    </p:spTree>
    <p:extLst>
      <p:ext uri="{BB962C8B-B14F-4D97-AF65-F5344CB8AC3E}">
        <p14:creationId xmlns:p14="http://schemas.microsoft.com/office/powerpoint/2010/main" val="105319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E3A42-5358-4A37-A71E-461EA89B3B68}" type="datetimeFigureOut">
              <a:rPr lang="en-AU" smtClean="0"/>
              <a:pPr/>
              <a:t>06/12/2019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B8EA657-DCFC-4EE7-A465-F4B501759FE5}"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E3A42-5358-4A37-A71E-461EA89B3B68}" type="datetimeFigureOut">
              <a:rPr lang="en-AU" smtClean="0"/>
              <a:pPr/>
              <a:t>06/12/2019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A657-DCFC-4EE7-A465-F4B501759FE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41403">
            <a:off x="5467292" y="3507404"/>
            <a:ext cx="5712771" cy="565495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9" y="3356992"/>
            <a:ext cx="2336155" cy="3501008"/>
          </a:xfrm>
          <a:prstGeom prst="rect">
            <a:avLst/>
          </a:prstGeom>
        </p:spPr>
      </p:pic>
      <p:sp>
        <p:nvSpPr>
          <p:cNvPr id="14" name="Rectangle 13"/>
          <p:cNvSpPr/>
          <p:nvPr/>
        </p:nvSpPr>
        <p:spPr>
          <a:xfrm>
            <a:off x="0" y="0"/>
            <a:ext cx="9144000" cy="21328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323528" y="20448"/>
            <a:ext cx="2160240" cy="707886"/>
          </a:xfrm>
          <a:prstGeom prst="rect">
            <a:avLst/>
          </a:prstGeom>
          <a:noFill/>
        </p:spPr>
        <p:txBody>
          <a:bodyPr wrap="square" rtlCol="0">
            <a:spAutoFit/>
          </a:bodyPr>
          <a:lstStyle/>
          <a:p>
            <a:r>
              <a:rPr lang="en-AU" sz="4000" dirty="0">
                <a:solidFill>
                  <a:schemeClr val="bg1"/>
                </a:solidFill>
                <a:latin typeface="Arial Rounded MT Bold" panose="020F0704030504030204" pitchFamily="34" charset="0"/>
              </a:rPr>
              <a:t>We’re a</a:t>
            </a:r>
          </a:p>
        </p:txBody>
      </p:sp>
      <p:sp>
        <p:nvSpPr>
          <p:cNvPr id="16" name="TextBox 15"/>
          <p:cNvSpPr txBox="1"/>
          <p:nvPr/>
        </p:nvSpPr>
        <p:spPr>
          <a:xfrm>
            <a:off x="966948" y="453503"/>
            <a:ext cx="7200800" cy="1323439"/>
          </a:xfrm>
          <a:prstGeom prst="rect">
            <a:avLst/>
          </a:prstGeom>
          <a:noFill/>
        </p:spPr>
        <p:txBody>
          <a:bodyPr wrap="square" rtlCol="0">
            <a:spAutoFit/>
          </a:bodyPr>
          <a:lstStyle/>
          <a:p>
            <a:r>
              <a:rPr lang="en-AU" sz="8000" b="1" dirty="0">
                <a:solidFill>
                  <a:schemeClr val="bg1"/>
                </a:solidFill>
                <a:latin typeface="Arial Rounded MT Bold" panose="020F0704030504030204" pitchFamily="34" charset="0"/>
              </a:rPr>
              <a:t>Fresh Tastes</a:t>
            </a:r>
          </a:p>
        </p:txBody>
      </p:sp>
      <p:sp>
        <p:nvSpPr>
          <p:cNvPr id="18" name="TextBox 17"/>
          <p:cNvSpPr txBox="1"/>
          <p:nvPr/>
        </p:nvSpPr>
        <p:spPr>
          <a:xfrm>
            <a:off x="6876256" y="1400794"/>
            <a:ext cx="2160240" cy="707886"/>
          </a:xfrm>
          <a:prstGeom prst="rect">
            <a:avLst/>
          </a:prstGeom>
          <a:noFill/>
        </p:spPr>
        <p:txBody>
          <a:bodyPr wrap="square" rtlCol="0">
            <a:spAutoFit/>
          </a:bodyPr>
          <a:lstStyle/>
          <a:p>
            <a:r>
              <a:rPr lang="en-AU" sz="4000" dirty="0">
                <a:solidFill>
                  <a:schemeClr val="bg1"/>
                </a:solidFill>
                <a:latin typeface="Arial Rounded MT Bold" panose="020F0704030504030204" pitchFamily="34" charset="0"/>
              </a:rPr>
              <a:t>school</a:t>
            </a:r>
          </a:p>
        </p:txBody>
      </p:sp>
      <p:sp>
        <p:nvSpPr>
          <p:cNvPr id="17" name="TextBox 16"/>
          <p:cNvSpPr txBox="1"/>
          <p:nvPr/>
        </p:nvSpPr>
        <p:spPr>
          <a:xfrm>
            <a:off x="1997968" y="2636512"/>
            <a:ext cx="5472608" cy="1200329"/>
          </a:xfrm>
          <a:prstGeom prst="rect">
            <a:avLst/>
          </a:prstGeom>
          <a:noFill/>
        </p:spPr>
        <p:txBody>
          <a:bodyPr wrap="square" rtlCol="0">
            <a:spAutoFit/>
          </a:bodyPr>
          <a:lstStyle/>
          <a:p>
            <a:pPr algn="ctr"/>
            <a:r>
              <a:rPr lang="en-AU" sz="3600" dirty="0">
                <a:solidFill>
                  <a:srgbClr val="92D050"/>
                </a:solidFill>
                <a:latin typeface="Arial Rounded MT Bold" panose="020F0704030504030204" pitchFamily="34" charset="0"/>
              </a:rPr>
              <a:t>Our school promotes healthy food and drinks</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4437112"/>
            <a:ext cx="3779912" cy="1386535"/>
          </a:xfrm>
          <a:prstGeom prst="rect">
            <a:avLst/>
          </a:prstGeom>
        </p:spPr>
      </p:pic>
    </p:spTree>
    <p:extLst>
      <p:ext uri="{BB962C8B-B14F-4D97-AF65-F5344CB8AC3E}">
        <p14:creationId xmlns:p14="http://schemas.microsoft.com/office/powerpoint/2010/main" val="149773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948264" y="117416"/>
            <a:ext cx="1944216" cy="1943432"/>
          </a:xfrm>
          <a:prstGeom prst="ellipse">
            <a:avLst/>
          </a:prstGeom>
          <a:solidFill>
            <a:srgbClr val="92D050"/>
          </a:solidFill>
          <a:ln>
            <a:solidFill>
              <a:srgbClr val="92D050"/>
            </a:solidFill>
          </a:ln>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sp>
        <p:nvSpPr>
          <p:cNvPr id="5" name="Oval 4"/>
          <p:cNvSpPr/>
          <p:nvPr/>
        </p:nvSpPr>
        <p:spPr>
          <a:xfrm>
            <a:off x="6732240" y="1794370"/>
            <a:ext cx="464058" cy="532958"/>
          </a:xfrm>
          <a:prstGeom prst="ellipse">
            <a:avLst/>
          </a:prstGeom>
          <a:solidFill>
            <a:srgbClr val="92D050"/>
          </a:solidFill>
          <a:ln>
            <a:solidFill>
              <a:srgbClr val="92D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516216" y="2226418"/>
            <a:ext cx="232029" cy="266478"/>
          </a:xfrm>
          <a:prstGeom prst="ellipse">
            <a:avLst/>
          </a:prstGeom>
          <a:solidFill>
            <a:srgbClr val="92D050"/>
          </a:solidFill>
          <a:ln>
            <a:solidFill>
              <a:srgbClr val="92D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029242" y="332656"/>
            <a:ext cx="1863238" cy="1323439"/>
          </a:xfrm>
          <a:prstGeom prst="rect">
            <a:avLst/>
          </a:prstGeom>
          <a:noFill/>
        </p:spPr>
        <p:txBody>
          <a:bodyPr wrap="square" rtlCol="0">
            <a:spAutoFit/>
          </a:bodyPr>
          <a:lstStyle/>
          <a:p>
            <a:pPr algn="ctr"/>
            <a:r>
              <a:rPr lang="en-AU" sz="1600" dirty="0">
                <a:solidFill>
                  <a:schemeClr val="bg1"/>
                </a:solidFill>
                <a:latin typeface="Arial Rounded MT Bold" panose="020F0704030504030204" pitchFamily="34" charset="0"/>
              </a:rPr>
              <a:t>Make sure </a:t>
            </a:r>
            <a:br>
              <a:rPr lang="en-AU" sz="1600" dirty="0">
                <a:solidFill>
                  <a:schemeClr val="bg1"/>
                </a:solidFill>
                <a:latin typeface="Arial Rounded MT Bold" panose="020F0704030504030204" pitchFamily="34" charset="0"/>
              </a:rPr>
            </a:br>
            <a:r>
              <a:rPr lang="en-AU" sz="1600" dirty="0">
                <a:solidFill>
                  <a:schemeClr val="bg1"/>
                </a:solidFill>
                <a:latin typeface="Arial Rounded MT Bold" panose="020F0704030504030204" pitchFamily="34" charset="0"/>
              </a:rPr>
              <a:t>you get a </a:t>
            </a:r>
            <a:br>
              <a:rPr lang="en-AU" sz="1600" dirty="0">
                <a:solidFill>
                  <a:schemeClr val="bg1"/>
                </a:solidFill>
                <a:latin typeface="Arial Rounded MT Bold" panose="020F0704030504030204" pitchFamily="34" charset="0"/>
              </a:rPr>
            </a:br>
            <a:r>
              <a:rPr lang="en-AU" sz="1600" dirty="0">
                <a:solidFill>
                  <a:schemeClr val="bg1"/>
                </a:solidFill>
                <a:latin typeface="Arial Rounded MT Bold" panose="020F0704030504030204" pitchFamily="34" charset="0"/>
              </a:rPr>
              <a:t>‘My Healthy Waste-free Lunchbox’ Flyer!</a:t>
            </a:r>
          </a:p>
        </p:txBody>
      </p:sp>
      <p:pic>
        <p:nvPicPr>
          <p:cNvPr id="9" name="Picture 8"/>
          <p:cNvPicPr>
            <a:picLocks noChangeAspect="1"/>
          </p:cNvPicPr>
          <p:nvPr/>
        </p:nvPicPr>
        <p:blipFill>
          <a:blip r:embed="rId3"/>
          <a:stretch>
            <a:fillRect/>
          </a:stretch>
        </p:blipFill>
        <p:spPr>
          <a:xfrm>
            <a:off x="611560" y="117416"/>
            <a:ext cx="5239020" cy="6552639"/>
          </a:xfrm>
          <a:prstGeom prst="rect">
            <a:avLst/>
          </a:prstGeom>
          <a:ln w="38100">
            <a:solidFill>
              <a:srgbClr val="92D050"/>
            </a:solidFill>
          </a:ln>
        </p:spPr>
      </p:pic>
      <p:sp>
        <p:nvSpPr>
          <p:cNvPr id="12" name="TextBox 11"/>
          <p:cNvSpPr txBox="1"/>
          <p:nvPr/>
        </p:nvSpPr>
        <p:spPr>
          <a:xfrm>
            <a:off x="1250850" y="43751"/>
            <a:ext cx="3960440" cy="523220"/>
          </a:xfrm>
          <a:prstGeom prst="rect">
            <a:avLst/>
          </a:prstGeom>
          <a:solidFill>
            <a:schemeClr val="bg1"/>
          </a:solidFill>
        </p:spPr>
        <p:txBody>
          <a:bodyPr wrap="square" rtlCol="0">
            <a:spAutoFit/>
          </a:bodyPr>
          <a:lstStyle/>
          <a:p>
            <a:pPr algn="ctr"/>
            <a:r>
              <a:rPr lang="en-AU" sz="2800" dirty="0">
                <a:solidFill>
                  <a:srgbClr val="92D050"/>
                </a:solidFill>
                <a:latin typeface="Arial Rounded MT Bold" panose="020F0704030504030204" pitchFamily="34" charset="0"/>
              </a:rPr>
              <a:t>My healthy lunchbox</a:t>
            </a:r>
          </a:p>
        </p:txBody>
      </p:sp>
      <p:pic>
        <p:nvPicPr>
          <p:cNvPr id="4" name="Picture 3">
            <a:extLst>
              <a:ext uri="{FF2B5EF4-FFF2-40B4-BE49-F238E27FC236}">
                <a16:creationId xmlns:a16="http://schemas.microsoft.com/office/drawing/2014/main" id="{EFCBD230-000D-4905-9B91-22184E2C0291}"/>
              </a:ext>
            </a:extLst>
          </p:cNvPr>
          <p:cNvPicPr>
            <a:picLocks noChangeAspect="1"/>
          </p:cNvPicPr>
          <p:nvPr/>
        </p:nvPicPr>
        <p:blipFill>
          <a:blip r:embed="rId4"/>
          <a:stretch>
            <a:fillRect/>
          </a:stretch>
        </p:blipFill>
        <p:spPr>
          <a:xfrm>
            <a:off x="6569461" y="2687393"/>
            <a:ext cx="1783303" cy="3789040"/>
          </a:xfrm>
          <a:prstGeom prst="rect">
            <a:avLst/>
          </a:prstGeom>
          <a:ln w="38100">
            <a:solidFill>
              <a:srgbClr val="92D05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1763" y="3882036"/>
            <a:ext cx="3052152" cy="2453460"/>
          </a:xfrm>
          <a:prstGeom prst="rect">
            <a:avLst/>
          </a:prstGeom>
          <a:ln w="38100">
            <a:solidFill>
              <a:srgbClr val="92D050"/>
            </a:solidFill>
          </a:ln>
        </p:spPr>
      </p:pic>
      <p:pic>
        <p:nvPicPr>
          <p:cNvPr id="10" name="Picture 9"/>
          <p:cNvPicPr>
            <a:picLocks noChangeAspect="1"/>
          </p:cNvPicPr>
          <p:nvPr/>
        </p:nvPicPr>
        <p:blipFill>
          <a:blip r:embed="rId4"/>
          <a:stretch>
            <a:fillRect/>
          </a:stretch>
        </p:blipFill>
        <p:spPr>
          <a:xfrm>
            <a:off x="6300192" y="364898"/>
            <a:ext cx="2718991" cy="3355351"/>
          </a:xfrm>
          <a:prstGeom prst="rect">
            <a:avLst/>
          </a:prstGeom>
          <a:ln w="38100">
            <a:solidFill>
              <a:srgbClr val="92D050"/>
            </a:solidFill>
          </a:ln>
        </p:spPr>
      </p:pic>
      <p:pic>
        <p:nvPicPr>
          <p:cNvPr id="11" name="Picture 10"/>
          <p:cNvPicPr>
            <a:picLocks noChangeAspect="1"/>
          </p:cNvPicPr>
          <p:nvPr/>
        </p:nvPicPr>
        <p:blipFill>
          <a:blip r:embed="rId5"/>
          <a:stretch>
            <a:fillRect/>
          </a:stretch>
        </p:blipFill>
        <p:spPr>
          <a:xfrm>
            <a:off x="3279028" y="1173845"/>
            <a:ext cx="2839392" cy="2521253"/>
          </a:xfrm>
          <a:prstGeom prst="rect">
            <a:avLst/>
          </a:prstGeom>
          <a:ln w="38100">
            <a:solidFill>
              <a:srgbClr val="92D050"/>
            </a:solidFill>
          </a:ln>
        </p:spPr>
      </p:pic>
      <p:pic>
        <p:nvPicPr>
          <p:cNvPr id="12" name="Picture 11"/>
          <p:cNvPicPr>
            <a:picLocks noChangeAspect="1"/>
          </p:cNvPicPr>
          <p:nvPr/>
        </p:nvPicPr>
        <p:blipFill>
          <a:blip r:embed="rId6"/>
          <a:stretch>
            <a:fillRect/>
          </a:stretch>
        </p:blipFill>
        <p:spPr>
          <a:xfrm>
            <a:off x="251520" y="1173845"/>
            <a:ext cx="2897992" cy="2521253"/>
          </a:xfrm>
          <a:prstGeom prst="rect">
            <a:avLst/>
          </a:prstGeom>
          <a:ln w="38100">
            <a:solidFill>
              <a:srgbClr val="92D050"/>
            </a:solidFill>
          </a:ln>
        </p:spPr>
      </p:pic>
      <p:sp>
        <p:nvSpPr>
          <p:cNvPr id="13" name="TextBox 12"/>
          <p:cNvSpPr txBox="1"/>
          <p:nvPr/>
        </p:nvSpPr>
        <p:spPr>
          <a:xfrm>
            <a:off x="706286" y="305348"/>
            <a:ext cx="4608512" cy="646331"/>
          </a:xfrm>
          <a:prstGeom prst="rect">
            <a:avLst/>
          </a:prstGeom>
          <a:noFill/>
        </p:spPr>
        <p:txBody>
          <a:bodyPr wrap="square" rtlCol="0">
            <a:spAutoFit/>
          </a:bodyPr>
          <a:lstStyle/>
          <a:p>
            <a:pPr algn="ctr"/>
            <a:r>
              <a:rPr lang="en-AU" sz="3600" dirty="0">
                <a:solidFill>
                  <a:srgbClr val="92D050"/>
                </a:solidFill>
                <a:latin typeface="Arial Rounded MT Bold" panose="020F0704030504030204" pitchFamily="34" charset="0"/>
              </a:rPr>
              <a:t>Lunchbox ideas</a:t>
            </a:r>
          </a:p>
        </p:txBody>
      </p:sp>
      <p:sp>
        <p:nvSpPr>
          <p:cNvPr id="14" name="Oval 13"/>
          <p:cNvSpPr/>
          <p:nvPr/>
        </p:nvSpPr>
        <p:spPr>
          <a:xfrm>
            <a:off x="6588224" y="3902396"/>
            <a:ext cx="2160704" cy="2033841"/>
          </a:xfrm>
          <a:prstGeom prst="ellipse">
            <a:avLst/>
          </a:prstGeom>
          <a:solidFill>
            <a:srgbClr val="92D050"/>
          </a:solidFill>
          <a:ln>
            <a:solidFill>
              <a:srgbClr val="92D050"/>
            </a:solidFill>
          </a:ln>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sp>
        <p:nvSpPr>
          <p:cNvPr id="15" name="Oval 14"/>
          <p:cNvSpPr/>
          <p:nvPr/>
        </p:nvSpPr>
        <p:spPr>
          <a:xfrm>
            <a:off x="6129153" y="5428798"/>
            <a:ext cx="531079" cy="507439"/>
          </a:xfrm>
          <a:prstGeom prst="ellipse">
            <a:avLst/>
          </a:prstGeom>
          <a:solidFill>
            <a:srgbClr val="92D050"/>
          </a:solidFill>
          <a:ln>
            <a:solidFill>
              <a:srgbClr val="92D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5796136" y="5860846"/>
            <a:ext cx="322028" cy="291415"/>
          </a:xfrm>
          <a:prstGeom prst="ellipse">
            <a:avLst/>
          </a:prstGeom>
          <a:solidFill>
            <a:srgbClr val="92D050"/>
          </a:solidFill>
          <a:ln>
            <a:solidFill>
              <a:srgbClr val="92D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6612621" y="4388911"/>
            <a:ext cx="2160705" cy="1200329"/>
          </a:xfrm>
          <a:prstGeom prst="rect">
            <a:avLst/>
          </a:prstGeom>
          <a:noFill/>
        </p:spPr>
        <p:txBody>
          <a:bodyPr wrap="square" rtlCol="0">
            <a:spAutoFit/>
          </a:bodyPr>
          <a:lstStyle/>
          <a:p>
            <a:pPr algn="ctr"/>
            <a:r>
              <a:rPr lang="en-AU" dirty="0">
                <a:solidFill>
                  <a:schemeClr val="bg1"/>
                </a:solidFill>
                <a:latin typeface="Arial Rounded MT Bold" panose="020F0704030504030204" pitchFamily="34" charset="0"/>
              </a:rPr>
              <a:t>Don’t forget to pack something for vegie and fruit break!</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0658">
            <a:off x="-3325383" y="1929049"/>
            <a:ext cx="5712771" cy="5654957"/>
          </a:xfrm>
          <a:prstGeom prst="rect">
            <a:avLst/>
          </a:prstGeom>
        </p:spPr>
      </p:pic>
    </p:spTree>
    <p:extLst>
      <p:ext uri="{BB962C8B-B14F-4D97-AF65-F5344CB8AC3E}">
        <p14:creationId xmlns:p14="http://schemas.microsoft.com/office/powerpoint/2010/main" val="39944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8" y="2696084"/>
            <a:ext cx="8603663" cy="2025531"/>
          </a:xfrm>
        </p:spPr>
        <p:txBody>
          <a:bodyPr>
            <a:noAutofit/>
          </a:bodyPr>
          <a:lstStyle/>
          <a:p>
            <a:r>
              <a:rPr lang="en-AU" sz="3200" dirty="0">
                <a:solidFill>
                  <a:srgbClr val="7CBF33"/>
                </a:solidFill>
                <a:latin typeface="Arial Rounded MT Bold" panose="020F0704030504030204" pitchFamily="34" charset="0"/>
              </a:rPr>
              <a:t>Watch what Canberra’s little experts have to say about making healthy choices. They’ll make you LOL!</a:t>
            </a:r>
          </a:p>
        </p:txBody>
      </p:sp>
      <p:sp>
        <p:nvSpPr>
          <p:cNvPr id="21" name="TextBox 20"/>
          <p:cNvSpPr txBox="1"/>
          <p:nvPr/>
        </p:nvSpPr>
        <p:spPr>
          <a:xfrm>
            <a:off x="1861253" y="4665138"/>
            <a:ext cx="5686046" cy="1077218"/>
          </a:xfrm>
          <a:prstGeom prst="rect">
            <a:avLst/>
          </a:prstGeom>
          <a:noFill/>
        </p:spPr>
        <p:txBody>
          <a:bodyPr wrap="square" rtlCol="0">
            <a:spAutoFit/>
          </a:bodyPr>
          <a:lstStyle/>
          <a:p>
            <a:pPr algn="ctr"/>
            <a:r>
              <a:rPr lang="en-AU" sz="3200" dirty="0">
                <a:solidFill>
                  <a:srgbClr val="800080"/>
                </a:solidFill>
                <a:latin typeface="Arial Rounded MT Bold" panose="020F0704030504030204" pitchFamily="34" charset="0"/>
              </a:rPr>
              <a:t>www.act.gov.au/freshtastes</a:t>
            </a:r>
            <a:br>
              <a:rPr lang="en-AU" sz="3200" dirty="0">
                <a:solidFill>
                  <a:srgbClr val="800080"/>
                </a:solidFill>
                <a:latin typeface="Arial Rounded MT Bold" panose="020F0704030504030204" pitchFamily="34" charset="0"/>
              </a:rPr>
            </a:br>
            <a:r>
              <a:rPr lang="en-AU" sz="3200" dirty="0">
                <a:solidFill>
                  <a:srgbClr val="800080"/>
                </a:solidFill>
                <a:latin typeface="Arial Rounded MT Bold" panose="020F0704030504030204" pitchFamily="34" charset="0"/>
              </a:rPr>
              <a:t>‘Lunchbox’ section</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27" y="5342849"/>
            <a:ext cx="1777293" cy="12820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41403">
            <a:off x="5611307" y="3583985"/>
            <a:ext cx="5712771" cy="5654957"/>
          </a:xfrm>
          <a:prstGeom prst="rect">
            <a:avLst/>
          </a:prstGeom>
        </p:spPr>
      </p:pic>
      <p:sp>
        <p:nvSpPr>
          <p:cNvPr id="4" name="Oval Callout 3"/>
          <p:cNvSpPr/>
          <p:nvPr/>
        </p:nvSpPr>
        <p:spPr>
          <a:xfrm>
            <a:off x="1835696" y="260648"/>
            <a:ext cx="2232248" cy="1800200"/>
          </a:xfrm>
          <a:prstGeom prst="wedgeEllipseCallout">
            <a:avLst>
              <a:gd name="adj1" fmla="val -57198"/>
              <a:gd name="adj2" fmla="val 547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972374" y="611272"/>
            <a:ext cx="1980265" cy="1200329"/>
          </a:xfrm>
          <a:prstGeom prst="rect">
            <a:avLst/>
          </a:prstGeom>
          <a:noFill/>
        </p:spPr>
        <p:txBody>
          <a:bodyPr wrap="square" rtlCol="0">
            <a:spAutoFit/>
          </a:bodyPr>
          <a:lstStyle/>
          <a:p>
            <a:pPr algn="ctr"/>
            <a:r>
              <a:rPr lang="en-AU" sz="2400" dirty="0">
                <a:solidFill>
                  <a:schemeClr val="bg1"/>
                </a:solidFill>
                <a:latin typeface="Arial Rounded MT Bold" panose="020F0704030504030204" pitchFamily="34" charset="0"/>
              </a:rPr>
              <a:t>“I still don’t get what pork is.”</a:t>
            </a:r>
          </a:p>
        </p:txBody>
      </p:sp>
      <p:sp>
        <p:nvSpPr>
          <p:cNvPr id="16" name="Oval Callout 15"/>
          <p:cNvSpPr/>
          <p:nvPr/>
        </p:nvSpPr>
        <p:spPr>
          <a:xfrm>
            <a:off x="4572000" y="365131"/>
            <a:ext cx="2880320" cy="2200817"/>
          </a:xfrm>
          <a:prstGeom prst="wedgeEllipseCallout">
            <a:avLst>
              <a:gd name="adj1" fmla="val 47059"/>
              <a:gd name="adj2" fmla="val 6306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860032" y="727560"/>
            <a:ext cx="2345145" cy="1569660"/>
          </a:xfrm>
          <a:prstGeom prst="rect">
            <a:avLst/>
          </a:prstGeom>
          <a:noFill/>
        </p:spPr>
        <p:txBody>
          <a:bodyPr wrap="square" rtlCol="0">
            <a:spAutoFit/>
          </a:bodyPr>
          <a:lstStyle/>
          <a:p>
            <a:pPr algn="ctr"/>
            <a:r>
              <a:rPr lang="en-AU" sz="2400" dirty="0">
                <a:solidFill>
                  <a:schemeClr val="bg1"/>
                </a:solidFill>
                <a:latin typeface="Arial Rounded MT Bold" panose="020F0704030504030204" pitchFamily="34" charset="0"/>
              </a:rPr>
              <a:t>“It’s a type of chicken I think… but it’s from a lamb”</a:t>
            </a:r>
          </a:p>
        </p:txBody>
      </p:sp>
    </p:spTree>
    <p:extLst>
      <p:ext uri="{BB962C8B-B14F-4D97-AF65-F5344CB8AC3E}">
        <p14:creationId xmlns:p14="http://schemas.microsoft.com/office/powerpoint/2010/main" val="238471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374</Words>
  <Application>Microsoft Office PowerPoint</Application>
  <PresentationFormat>On-screen Show (4:3)</PresentationFormat>
  <Paragraphs>30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Rounded MT Bold</vt:lpstr>
      <vt:lpstr>Calibri</vt:lpstr>
      <vt:lpstr>Office Theme</vt:lpstr>
      <vt:lpstr>PowerPoint Presentation</vt:lpstr>
      <vt:lpstr>PowerPoint Presentation</vt:lpstr>
      <vt:lpstr>PowerPoint Presentation</vt:lpstr>
      <vt:lpstr>Watch what Canberra’s little experts have to say about making healthy choices. They’ll make you LOL!</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Coyles</dc:creator>
  <cp:lastModifiedBy>Devine, Alana (Health)</cp:lastModifiedBy>
  <cp:revision>28</cp:revision>
  <dcterms:created xsi:type="dcterms:W3CDTF">2015-11-02T23:11:20Z</dcterms:created>
  <dcterms:modified xsi:type="dcterms:W3CDTF">2019-12-06T00:05:14Z</dcterms:modified>
</cp:coreProperties>
</file>