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304" r:id="rId5"/>
    <p:sldId id="384" r:id="rId6"/>
    <p:sldId id="385" r:id="rId7"/>
    <p:sldId id="305" r:id="rId8"/>
    <p:sldId id="378" r:id="rId9"/>
    <p:sldId id="296" r:id="rId10"/>
    <p:sldId id="301" r:id="rId11"/>
    <p:sldId id="297" r:id="rId12"/>
    <p:sldId id="298" r:id="rId13"/>
    <p:sldId id="299" r:id="rId14"/>
    <p:sldId id="303" r:id="rId15"/>
    <p:sldId id="300" r:id="rId16"/>
    <p:sldId id="383" r:id="rId17"/>
    <p:sldId id="38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2222"/>
    <a:srgbClr val="156F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761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3EC6E-9694-5146-965E-59DC16DB3AF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9B0413-F8B0-F143-904C-B24B01812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7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DF268-6116-4E20-A802-8050BF3696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ACDE70-608D-487E-BF74-3B7191E09E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03E657-BE6F-4E13-9BD2-ACD545F8C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2F585-F93A-40A5-9EBC-064A9D5DB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606B9-6BA4-405E-B5D3-52FE3BAA6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62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5246F-2765-4163-ACB8-607576D49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EB4734-C8E3-47E6-8E43-AE51CB52F8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E49E3C-4CD6-4D2C-9729-257180058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8F524B-1FD9-4588-A99E-5B07CFAD3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9C7B9-9D81-4BB4-90BE-75174CEF0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833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AF29CF-8C31-48D6-AEA3-D263A1A8E2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7008F0-8374-4A5A-8746-49CAFCDD0C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89178-7D7A-4BCA-9F4C-A1935A705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D4E2B8-E79A-4574-86C3-B77B0892A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736E5D-EBA9-47B7-853C-F6FE8821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730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BDB11-0606-4965-AE11-CFC4E9B5D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EB8CE-0AA2-47D8-8847-A8028D0BD9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8758D-4F20-4C09-BC89-569A362EE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68AB3B-BACA-491C-92E0-8B1E1A8F0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362B9-AE22-4225-875B-8E2D5CD54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10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F3CAC-A934-44B5-B298-BB953760E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4AE838-F76D-4FA3-B29E-E8717DC5F3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BE7FBC-24B7-4113-958B-B453F9385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D89739-9C8F-4063-B57B-9F3E5F9CC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9938C8-87C8-4D11-9AAB-5AB6CF366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64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7C1EE-92B4-4936-979F-FF31B7FE3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B0F21-112B-43ED-886D-DFA7061FEA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4B0CD2-3169-4F17-8A3A-69FEFEBFA5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45DDDF-19FB-4003-99BD-F1146D4C7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E91DE1-B7CE-49F8-9B8F-D77391A9C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5CA185-1DE5-46B4-9F9F-8B1CF17EB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3433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BDBA5-258F-438F-8B7A-94134F0FA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B7C719-CD3F-4220-8999-9A095DF42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0102EB-6C33-4CD6-A1ED-4AF8630A2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038AE3-E31A-4C7A-A9A9-466654F4EB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F606F4-823A-457A-9399-83E032F71B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04D3C9-EFEE-4329-A7BA-799574804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A3AF10-DDC4-4832-9057-5E7FE0114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4B996D-D435-4ABB-AE27-DF2971D1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0612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E81EE-3251-47B8-9D4F-51149510E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201714-C43F-45B9-92B7-0DB97A9F1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00E6A0-1892-49E1-AD67-A20975056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B93ECB-C657-4310-AFB1-F1B9D00A4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14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2AF657-5DB9-49C3-88AF-D5009D209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74D2E7-C99F-4430-9DBD-B6AD6886E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4B2DB9-18C7-4FF5-9502-231ADF650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4532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8369A-D557-4522-BAB0-05C29D009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0E062B-402B-4781-9A7B-6DD78D794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8FBBA4-0569-4BE1-AB0A-3D1FB3CFBF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A48DE6-98DD-4B8A-8C7C-F5613AA1E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DC43F7-F240-4930-AF9C-FC09B909D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C6E836-D991-4171-952F-13411BB89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7785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F887A-D553-4CB0-A4DC-CD96388AF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0EAF61-7F72-4B2E-8DB1-FE03C8177A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32751C-E025-4A8E-B646-9D08A5FA1F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781154-214F-4DAD-9659-A52CD3986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00C39A-107A-40E1-B27B-F2832BFD6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4BA7C8-68CD-4D7F-940F-0B5E81C8F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686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9697F7-454B-4BC2-9929-1118283C2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43D321-3FB7-4265-8EC9-EB16FBB0BE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538B72-E229-447E-8D63-52A8D8BF2E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B428D9-3E3E-4B73-85FE-41AE8B1780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1CA0C1-A9E9-4AAA-80A0-62496B9B3C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166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mailto:paul.flatau@uwa.edu.au" TargetMode="External"/><Relationship Id="rId7" Type="http://schemas.openxmlformats.org/officeDocument/2006/relationships/image" Target="../media/image7.png"/><Relationship Id="rId2" Type="http://schemas.openxmlformats.org/officeDocument/2006/relationships/hyperlink" Target="mailto:david.gilchrist@uwa.edu.au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hyperlink" Target="https://www.uwa.edu.au/schools/research/UWA-Centre-for-Social-Impact" TargetMode="External"/><Relationship Id="rId10" Type="http://schemas.openxmlformats.org/officeDocument/2006/relationships/image" Target="../media/image8.png"/><Relationship Id="rId4" Type="http://schemas.openxmlformats.org/officeDocument/2006/relationships/hyperlink" Target="https://www.uwa.edu.au/schools/Research/Centre-for-Public-Value" TargetMode="External"/><Relationship Id="rId9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F9705A2-5A92-6F54-8C88-EB01ACAE86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728"/>
          <a:stretch/>
        </p:blipFill>
        <p:spPr>
          <a:xfrm>
            <a:off x="0" y="3015100"/>
            <a:ext cx="12192000" cy="38428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C8B7E7E-5F44-4450-8C29-84BE64001A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7065" y="2604034"/>
            <a:ext cx="11777869" cy="2387600"/>
          </a:xfrm>
        </p:spPr>
        <p:txBody>
          <a:bodyPr>
            <a:normAutofit fontScale="90000"/>
          </a:bodyPr>
          <a:lstStyle/>
          <a:p>
            <a: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HUMAN SERVICES </a:t>
            </a:r>
            <a:b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COSTING &amp; PRICING </a:t>
            </a:r>
            <a:b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RESOURCE PACKAGE</a:t>
            </a:r>
            <a:b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Training Video 3: The Nature of Costing</a:t>
            </a:r>
            <a:endParaRPr lang="en-GB" sz="4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B68F5909-C272-0BE0-A01B-9B5FBD94FF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1065" y="5510151"/>
            <a:ext cx="5150265" cy="75329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2000" b="1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Professor David Gilchrist,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2000" b="1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Director, UWA Centre for Public Value </a:t>
            </a:r>
            <a:endParaRPr lang="en-GB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 descr="Logos for Centre For Public Value UWA, Centre for Social Impact, and University of Western Australia">
            <a:extLst>
              <a:ext uri="{FF2B5EF4-FFF2-40B4-BE49-F238E27FC236}">
                <a16:creationId xmlns:a16="http://schemas.microsoft.com/office/drawing/2014/main" id="{A13BFC1B-3506-292C-FFA1-70BF5856C6CB}"/>
              </a:ext>
            </a:extLst>
          </p:cNvPr>
          <p:cNvGrpSpPr/>
          <p:nvPr/>
        </p:nvGrpSpPr>
        <p:grpSpPr>
          <a:xfrm>
            <a:off x="1039679" y="253587"/>
            <a:ext cx="7321071" cy="1483385"/>
            <a:chOff x="0" y="0"/>
            <a:chExt cx="3977296" cy="805815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F39343C2-FB57-BF2D-AB2D-C40B8A37FD6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25"/>
            <a:stretch/>
          </p:blipFill>
          <p:spPr>
            <a:xfrm>
              <a:off x="1645578" y="635"/>
              <a:ext cx="2331718" cy="805180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63DD13EF-CAD8-80D0-F861-4AF99322AA5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1692" r="17916"/>
            <a:stretch/>
          </p:blipFill>
          <p:spPr bwMode="auto">
            <a:xfrm>
              <a:off x="0" y="0"/>
              <a:ext cx="1250412" cy="80581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1B163D36-F202-AC95-3B5E-35FB6C8D28C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0601" r="23167"/>
            <a:stretch/>
          </p:blipFill>
          <p:spPr>
            <a:xfrm>
              <a:off x="1250412" y="0"/>
              <a:ext cx="395167" cy="805180"/>
            </a:xfrm>
            <a:prstGeom prst="rect">
              <a:avLst/>
            </a:prstGeom>
          </p:spPr>
        </p:pic>
      </p:grpSp>
      <p:pic>
        <p:nvPicPr>
          <p:cNvPr id="9" name="Picture 8" descr="Logo for ACT Government">
            <a:extLst>
              <a:ext uri="{FF2B5EF4-FFF2-40B4-BE49-F238E27FC236}">
                <a16:creationId xmlns:a16="http://schemas.microsoft.com/office/drawing/2014/main" id="{7E261793-0792-A8EE-35AE-3E699CDCF87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8367" y="452816"/>
            <a:ext cx="2118190" cy="10849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41249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856644" cy="421232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Any decisions or assumptions made should be properly documented – ensure someone else can rework your workings</a:t>
            </a:r>
          </a:p>
          <a:p>
            <a:pPr>
              <a:lnSpc>
                <a:spcPct val="100000"/>
              </a:lnSpc>
            </a:pPr>
            <a:endParaRPr lang="en-AU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Assumptions, decisions and movements away from accepted industry practice should be documented and also communicated to decision makers</a:t>
            </a:r>
          </a:p>
          <a:p>
            <a:pPr>
              <a:lnSpc>
                <a:spcPct val="100000"/>
              </a:lnSpc>
            </a:pPr>
            <a:endParaRPr lang="en-AU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Costing calculations should be compared with historical outcomes – what is going to be different this year?</a:t>
            </a:r>
          </a:p>
          <a:p>
            <a:pPr>
              <a:lnSpc>
                <a:spcPct val="100000"/>
              </a:lnSpc>
            </a:pPr>
            <a:endParaRPr lang="en-AU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en-AU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endParaRPr lang="en-AU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C4E833A-E7D5-4C15-E4AB-F39F81470B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388CA5FA-4496-FEFB-CABB-6F0B1D8719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03D92F5-21CD-72CE-F1D9-E2BC2F6F58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C074D50D-EBE4-1205-9B99-4B2A6ED619A8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1FED25FA-98FF-FA27-ABA1-4D82EC5EF16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599B41FE-DD24-896D-7DEA-9E86F28F6E4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652DCE5D-18EA-45B3-5C25-148B25F8224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0732CCEF-954E-4EBE-044E-FBD3C361621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37D38603-7D09-2090-699B-31C241D5D21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2036B4A0-5E2A-EE73-43A2-7A25B04AE59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9" name="Title 1">
            <a:extLst>
              <a:ext uri="{FF2B5EF4-FFF2-40B4-BE49-F238E27FC236}">
                <a16:creationId xmlns:a16="http://schemas.microsoft.com/office/drawing/2014/main" id="{59C70FEA-34C1-7A12-9124-C451C816C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Specific Costing Practice (cont..)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7AFF8F2-AAD6-0134-C787-6D1FC538FA88}"/>
              </a:ext>
            </a:extLst>
          </p:cNvPr>
          <p:cNvSpPr txBox="1"/>
          <p:nvPr/>
        </p:nvSpPr>
        <p:spPr>
          <a:xfrm>
            <a:off x="10581927" y="563402"/>
            <a:ext cx="900000" cy="646331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FW 30</a:t>
            </a:r>
          </a:p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HB 22</a:t>
            </a:r>
          </a:p>
        </p:txBody>
      </p:sp>
    </p:spTree>
    <p:extLst>
      <p:ext uri="{BB962C8B-B14F-4D97-AF65-F5344CB8AC3E}">
        <p14:creationId xmlns:p14="http://schemas.microsoft.com/office/powerpoint/2010/main" val="2036221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0C564535-4AF3-EE65-4B9B-37ABAAEB37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2B396E-8ED1-3545-8E18-B8138DE99E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65E4D4B5-F3BD-9378-597D-64A1E4F405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60C46A49-74AD-E4C5-CDE2-C45EE161E92A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DF2E23D5-2584-C6AE-A97C-E8BF798A48D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8B89F0E8-E637-0850-E78A-D77A5058430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97F1BD34-A583-A208-A9D8-AC559433C82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64B2E648-D143-7113-4F60-63136F4A537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9FE24E76-443B-5B58-51BB-53C3741B8EB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422E3A7E-6CB3-625B-1625-5DD7F7794CA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9" name="Title 1">
            <a:extLst>
              <a:ext uri="{FF2B5EF4-FFF2-40B4-BE49-F238E27FC236}">
                <a16:creationId xmlns:a16="http://schemas.microsoft.com/office/drawing/2014/main" id="{8497A1F4-3CA4-372F-7A6F-79E58451D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Types of Costs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791D2BA-872E-E1CF-0FCE-9CACF0E03F73}"/>
              </a:ext>
            </a:extLst>
          </p:cNvPr>
          <p:cNvSpPr txBox="1"/>
          <p:nvPr/>
        </p:nvSpPr>
        <p:spPr>
          <a:xfrm>
            <a:off x="10312018" y="563402"/>
            <a:ext cx="1439818" cy="646331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FW 36</a:t>
            </a:r>
          </a:p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FW Appendix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983882F0-49A5-06EC-3B94-79FA9912396A}"/>
              </a:ext>
            </a:extLst>
          </p:cNvPr>
          <p:cNvSpPr/>
          <p:nvPr/>
        </p:nvSpPr>
        <p:spPr>
          <a:xfrm>
            <a:off x="838200" y="1414169"/>
            <a:ext cx="1642851" cy="295722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MS Mincho" panose="02020609040205080304" pitchFamily="49" charset="-128"/>
                <a:cs typeface="Times New Roman" panose="02020603050405020304" pitchFamily="18" charset="0"/>
              </a:rPr>
              <a:t>Cost type</a:t>
            </a:r>
            <a:endParaRPr kumimoji="0" lang="en-AU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  <a:cs typeface="+mn-cs"/>
            </a:endParaRPr>
          </a:p>
        </p:txBody>
      </p:sp>
      <p:sp>
        <p:nvSpPr>
          <p:cNvPr id="65" name="Rounded Rectangle 50">
            <a:extLst>
              <a:ext uri="{FF2B5EF4-FFF2-40B4-BE49-F238E27FC236}">
                <a16:creationId xmlns:a16="http://schemas.microsoft.com/office/drawing/2014/main" id="{E6F1F718-7107-3C1A-F9B9-23331F041A9E}"/>
              </a:ext>
            </a:extLst>
          </p:cNvPr>
          <p:cNvSpPr/>
          <p:nvPr/>
        </p:nvSpPr>
        <p:spPr>
          <a:xfrm>
            <a:off x="814054" y="1793045"/>
            <a:ext cx="1642851" cy="681551"/>
          </a:xfrm>
          <a:prstGeom prst="roundRect">
            <a:avLst/>
          </a:prstGeom>
          <a:solidFill>
            <a:srgbClr val="83CDB8"/>
          </a:solidFill>
          <a:ln w="25400" cap="flat" cmpd="sng" algn="ctr">
            <a:solidFill>
              <a:srgbClr val="83CDB8">
                <a:shade val="50000"/>
              </a:srgbClr>
            </a:solidFill>
            <a:prstDash val="solid"/>
          </a:ln>
          <a:effectLst/>
        </p:spPr>
        <p:txBody>
          <a:bodyPr lIns="36000" r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Franklin Gothic Book"/>
                <a:ea typeface="MS Mincho" panose="02020609040205080304" pitchFamily="49" charset="-128"/>
                <a:cs typeface="Times New Roman" panose="02020603050405020304" pitchFamily="18" charset="0"/>
              </a:rPr>
              <a:t>Direct costs*</a:t>
            </a:r>
            <a:endParaRPr kumimoji="0" lang="en-AU" b="0" i="0" u="none" strike="noStrike" kern="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  <a:cs typeface="+mn-cs"/>
            </a:endParaRPr>
          </a:p>
        </p:txBody>
      </p:sp>
      <p:sp>
        <p:nvSpPr>
          <p:cNvPr id="80" name="TextBox 39">
            <a:extLst>
              <a:ext uri="{FF2B5EF4-FFF2-40B4-BE49-F238E27FC236}">
                <a16:creationId xmlns:a16="http://schemas.microsoft.com/office/drawing/2014/main" id="{6DC50D14-D179-2CDB-9239-F09C28181DD7}"/>
              </a:ext>
            </a:extLst>
          </p:cNvPr>
          <p:cNvSpPr txBox="1"/>
          <p:nvPr/>
        </p:nvSpPr>
        <p:spPr>
          <a:xfrm>
            <a:off x="1445303" y="2484061"/>
            <a:ext cx="380352" cy="304957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1" i="0" u="none" strike="noStrike" kern="1200" cap="none" spc="0" normalizeH="0" baseline="0" noProof="0" dirty="0">
                <a:ln>
                  <a:noFill/>
                </a:ln>
                <a:solidFill>
                  <a:srgbClr val="156F3C"/>
                </a:solidFill>
                <a:effectLst/>
                <a:uLnTx/>
                <a:uFillTx/>
                <a:latin typeface="Abadi" panose="020B0604020104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+</a:t>
            </a:r>
            <a:endParaRPr kumimoji="0" lang="en-AU" b="1" i="0" u="none" strike="noStrike" kern="0" cap="none" spc="0" normalizeH="0" baseline="0" noProof="0" dirty="0">
              <a:ln>
                <a:noFill/>
              </a:ln>
              <a:solidFill>
                <a:srgbClr val="156F3C"/>
              </a:solidFill>
              <a:effectLst/>
              <a:uLnTx/>
              <a:uFillTx/>
              <a:latin typeface="Abadi" panose="020B0604020104020204" pitchFamily="34" charset="0"/>
              <a:ea typeface="MS Mincho" panose="02020609040205080304" pitchFamily="49" charset="-128"/>
            </a:endParaRPr>
          </a:p>
        </p:txBody>
      </p:sp>
      <p:sp>
        <p:nvSpPr>
          <p:cNvPr id="64" name="Rounded Rectangle 49">
            <a:extLst>
              <a:ext uri="{FF2B5EF4-FFF2-40B4-BE49-F238E27FC236}">
                <a16:creationId xmlns:a16="http://schemas.microsoft.com/office/drawing/2014/main" id="{61E777CC-7161-5A81-2FAA-600124FAA326}"/>
              </a:ext>
            </a:extLst>
          </p:cNvPr>
          <p:cNvSpPr/>
          <p:nvPr/>
        </p:nvSpPr>
        <p:spPr>
          <a:xfrm>
            <a:off x="814054" y="2798483"/>
            <a:ext cx="1642851" cy="681551"/>
          </a:xfrm>
          <a:prstGeom prst="roundRect">
            <a:avLst/>
          </a:prstGeom>
          <a:solidFill>
            <a:srgbClr val="83CDB8"/>
          </a:solidFill>
          <a:ln w="25400" cap="flat" cmpd="sng" algn="ctr">
            <a:solidFill>
              <a:srgbClr val="83CDB8">
                <a:shade val="50000"/>
              </a:srgbClr>
            </a:solidFill>
            <a:prstDash val="solid"/>
          </a:ln>
          <a:effectLst/>
        </p:spPr>
        <p:txBody>
          <a:bodyPr lIns="36000" r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Franklin Gothic Book"/>
                <a:ea typeface="MS Mincho" panose="02020609040205080304" pitchFamily="49" charset="-128"/>
                <a:cs typeface="Times New Roman" panose="02020603050405020304" pitchFamily="18" charset="0"/>
              </a:rPr>
              <a:t>Indirect costs*</a:t>
            </a:r>
            <a:endParaRPr kumimoji="0" lang="en-AU" b="0" i="0" u="none" strike="noStrike" kern="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sp>
        <p:nvSpPr>
          <p:cNvPr id="82" name="TextBox 41">
            <a:extLst>
              <a:ext uri="{FF2B5EF4-FFF2-40B4-BE49-F238E27FC236}">
                <a16:creationId xmlns:a16="http://schemas.microsoft.com/office/drawing/2014/main" id="{26245C1B-A1CB-7137-8B41-C8292DC6605A}"/>
              </a:ext>
            </a:extLst>
          </p:cNvPr>
          <p:cNvSpPr txBox="1"/>
          <p:nvPr/>
        </p:nvSpPr>
        <p:spPr>
          <a:xfrm>
            <a:off x="1437681" y="3489499"/>
            <a:ext cx="395596" cy="304957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1" i="0" u="none" strike="noStrike" kern="1200" cap="none" spc="0" normalizeH="0" baseline="0" noProof="0" dirty="0">
                <a:ln>
                  <a:noFill/>
                </a:ln>
                <a:solidFill>
                  <a:srgbClr val="156F3C"/>
                </a:solidFill>
                <a:effectLst/>
                <a:uLnTx/>
                <a:uFillTx/>
                <a:latin typeface="Abadi" panose="020B0604020104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+</a:t>
            </a:r>
            <a:endParaRPr kumimoji="0" lang="en-AU" b="1" i="0" u="none" strike="noStrike" kern="0" cap="none" spc="0" normalizeH="0" baseline="0" noProof="0" dirty="0">
              <a:ln>
                <a:noFill/>
              </a:ln>
              <a:solidFill>
                <a:srgbClr val="156F3C"/>
              </a:solidFill>
              <a:effectLst/>
              <a:uLnTx/>
              <a:uFillTx/>
              <a:latin typeface="Abadi" panose="020B0604020104020204" pitchFamily="34" charset="0"/>
              <a:ea typeface="MS Mincho" panose="02020609040205080304" pitchFamily="49" charset="-128"/>
            </a:endParaRPr>
          </a:p>
        </p:txBody>
      </p:sp>
      <p:sp>
        <p:nvSpPr>
          <p:cNvPr id="63" name="Rounded Rectangle 48">
            <a:extLst>
              <a:ext uri="{FF2B5EF4-FFF2-40B4-BE49-F238E27FC236}">
                <a16:creationId xmlns:a16="http://schemas.microsoft.com/office/drawing/2014/main" id="{E3CF2C07-05D1-5F19-F703-C459F103D619}"/>
              </a:ext>
            </a:extLst>
          </p:cNvPr>
          <p:cNvSpPr/>
          <p:nvPr/>
        </p:nvSpPr>
        <p:spPr>
          <a:xfrm>
            <a:off x="814054" y="3803923"/>
            <a:ext cx="1642851" cy="681551"/>
          </a:xfrm>
          <a:prstGeom prst="roundRect">
            <a:avLst/>
          </a:prstGeom>
          <a:solidFill>
            <a:srgbClr val="83CDB8"/>
          </a:solidFill>
          <a:ln w="25400" cap="flat" cmpd="sng" algn="ctr">
            <a:solidFill>
              <a:srgbClr val="83CDB8">
                <a:shade val="50000"/>
              </a:srgbClr>
            </a:solidFill>
            <a:prstDash val="solid"/>
          </a:ln>
          <a:effectLst/>
        </p:spPr>
        <p:txBody>
          <a:bodyPr lIns="36000" r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Franklin Gothic Book"/>
                <a:ea typeface="MS Mincho" panose="02020609040205080304" pitchFamily="49" charset="-128"/>
                <a:cs typeface="Times New Roman" panose="02020603050405020304" pitchFamily="18" charset="0"/>
              </a:rPr>
              <a:t>Accounting cost estimates*</a:t>
            </a:r>
            <a:endParaRPr kumimoji="0" lang="en-AU" b="0" i="0" u="none" strike="noStrike" kern="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sp>
        <p:nvSpPr>
          <p:cNvPr id="81" name="TextBox 40">
            <a:extLst>
              <a:ext uri="{FF2B5EF4-FFF2-40B4-BE49-F238E27FC236}">
                <a16:creationId xmlns:a16="http://schemas.microsoft.com/office/drawing/2014/main" id="{878C332F-4814-0AC0-0FC6-651C8FD93357}"/>
              </a:ext>
            </a:extLst>
          </p:cNvPr>
          <p:cNvSpPr txBox="1"/>
          <p:nvPr/>
        </p:nvSpPr>
        <p:spPr>
          <a:xfrm>
            <a:off x="1461814" y="4522666"/>
            <a:ext cx="380352" cy="304957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1" i="0" u="none" strike="noStrike" kern="1200" cap="none" spc="0" normalizeH="0" baseline="0" noProof="0" dirty="0">
                <a:ln>
                  <a:noFill/>
                </a:ln>
                <a:solidFill>
                  <a:srgbClr val="156F3C"/>
                </a:solidFill>
                <a:effectLst/>
                <a:uLnTx/>
                <a:uFillTx/>
                <a:latin typeface="Abadi" panose="020B0604020104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=</a:t>
            </a:r>
            <a:endParaRPr kumimoji="0" lang="en-AU" b="1" i="0" u="none" strike="noStrike" kern="0" cap="none" spc="0" normalizeH="0" baseline="0" noProof="0" dirty="0">
              <a:ln>
                <a:noFill/>
              </a:ln>
              <a:solidFill>
                <a:srgbClr val="156F3C"/>
              </a:solidFill>
              <a:effectLst/>
              <a:uLnTx/>
              <a:uFillTx/>
              <a:latin typeface="Abadi" panose="020B0604020104020204" pitchFamily="34" charset="0"/>
              <a:ea typeface="MS Mincho" panose="02020609040205080304" pitchFamily="49" charset="-128"/>
            </a:endParaRPr>
          </a:p>
        </p:txBody>
      </p:sp>
      <p:sp>
        <p:nvSpPr>
          <p:cNvPr id="69" name="Rounded Rectangle 54">
            <a:extLst>
              <a:ext uri="{FF2B5EF4-FFF2-40B4-BE49-F238E27FC236}">
                <a16:creationId xmlns:a16="http://schemas.microsoft.com/office/drawing/2014/main" id="{49B151BF-DA74-304D-1326-D682A1CBF878}"/>
              </a:ext>
            </a:extLst>
          </p:cNvPr>
          <p:cNvSpPr/>
          <p:nvPr/>
        </p:nvSpPr>
        <p:spPr>
          <a:xfrm>
            <a:off x="838200" y="4864816"/>
            <a:ext cx="1642851" cy="681551"/>
          </a:xfrm>
          <a:prstGeom prst="roundRect">
            <a:avLst/>
          </a:prstGeom>
          <a:solidFill>
            <a:srgbClr val="83CDB8"/>
          </a:solidFill>
          <a:ln w="25400" cap="flat" cmpd="sng" algn="ctr">
            <a:solidFill>
              <a:srgbClr val="83CDB8">
                <a:shade val="50000"/>
              </a:srgbClr>
            </a:solidFill>
            <a:prstDash val="solid"/>
          </a:ln>
          <a:effectLst/>
        </p:spPr>
        <p:txBody>
          <a:bodyPr lIns="36000" r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Franklin Gothic Book"/>
                <a:ea typeface="MS Mincho" panose="02020609040205080304" pitchFamily="49" charset="-128"/>
                <a:cs typeface="Times New Roman" panose="02020603050405020304" pitchFamily="18" charset="0"/>
              </a:rPr>
              <a:t>Comprehensive cost</a:t>
            </a:r>
            <a:endParaRPr kumimoji="0" lang="en-AU" b="0" i="0" u="none" strike="noStrike" kern="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16601041-CD59-8573-96AC-0C0B81920F53}"/>
              </a:ext>
            </a:extLst>
          </p:cNvPr>
          <p:cNvSpPr/>
          <p:nvPr/>
        </p:nvSpPr>
        <p:spPr>
          <a:xfrm>
            <a:off x="2730714" y="1414169"/>
            <a:ext cx="1277774" cy="295722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MS Mincho" panose="02020609040205080304" pitchFamily="49" charset="-128"/>
                <a:cs typeface="Times New Roman" panose="02020603050405020304" pitchFamily="18" charset="0"/>
              </a:rPr>
              <a:t>Method</a:t>
            </a:r>
            <a:endParaRPr kumimoji="0" lang="en-AU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  <a:cs typeface="+mn-cs"/>
            </a:endParaRPr>
          </a:p>
        </p:txBody>
      </p:sp>
      <p:sp>
        <p:nvSpPr>
          <p:cNvPr id="66" name="Rounded Rectangle 51">
            <a:extLst>
              <a:ext uri="{FF2B5EF4-FFF2-40B4-BE49-F238E27FC236}">
                <a16:creationId xmlns:a16="http://schemas.microsoft.com/office/drawing/2014/main" id="{0E5DF6EF-A576-CE39-14DC-8049C7C39388}"/>
              </a:ext>
            </a:extLst>
          </p:cNvPr>
          <p:cNvSpPr/>
          <p:nvPr/>
        </p:nvSpPr>
        <p:spPr>
          <a:xfrm>
            <a:off x="2736019" y="1793045"/>
            <a:ext cx="1277774" cy="681551"/>
          </a:xfrm>
          <a:prstGeom prst="roundRect">
            <a:avLst/>
          </a:prstGeom>
          <a:solidFill>
            <a:srgbClr val="3C789F"/>
          </a:solidFill>
          <a:ln w="25400" cap="flat" cmpd="sng" algn="ctr">
            <a:solidFill>
              <a:srgbClr val="3C789F">
                <a:shade val="50000"/>
              </a:srgbClr>
            </a:solidFill>
            <a:prstDash val="solid"/>
          </a:ln>
          <a:effectLst/>
        </p:spPr>
        <p:txBody>
          <a:bodyPr lIns="36000" r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MS Mincho" panose="02020609040205080304" pitchFamily="49" charset="-128"/>
                <a:cs typeface="Times New Roman" panose="02020603050405020304" pitchFamily="18" charset="0"/>
              </a:rPr>
              <a:t>Ascription</a:t>
            </a:r>
            <a:endParaRPr kumimoji="0" lang="en-AU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  <a:cs typeface="+mn-cs"/>
            </a:endParaRPr>
          </a:p>
        </p:txBody>
      </p:sp>
      <p:sp>
        <p:nvSpPr>
          <p:cNvPr id="67" name="Rounded Rectangle 52">
            <a:extLst>
              <a:ext uri="{FF2B5EF4-FFF2-40B4-BE49-F238E27FC236}">
                <a16:creationId xmlns:a16="http://schemas.microsoft.com/office/drawing/2014/main" id="{1A3D1606-1198-1D47-5E8B-70BAF76710F9}"/>
              </a:ext>
            </a:extLst>
          </p:cNvPr>
          <p:cNvSpPr/>
          <p:nvPr/>
        </p:nvSpPr>
        <p:spPr>
          <a:xfrm>
            <a:off x="2736019" y="2808422"/>
            <a:ext cx="1277774" cy="681551"/>
          </a:xfrm>
          <a:prstGeom prst="roundRect">
            <a:avLst/>
          </a:prstGeom>
          <a:solidFill>
            <a:srgbClr val="3C789F"/>
          </a:solidFill>
          <a:ln w="25400" cap="flat" cmpd="sng" algn="ctr">
            <a:solidFill>
              <a:srgbClr val="3C789F">
                <a:shade val="50000"/>
              </a:srgbClr>
            </a:solidFill>
            <a:prstDash val="solid"/>
          </a:ln>
          <a:effectLst/>
        </p:spPr>
        <p:txBody>
          <a:bodyPr lIns="36000" r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MS Mincho" panose="02020609040205080304" pitchFamily="49" charset="-128"/>
                <a:cs typeface="Times New Roman" panose="02020603050405020304" pitchFamily="18" charset="0"/>
              </a:rPr>
              <a:t>Allocation</a:t>
            </a:r>
            <a:endParaRPr kumimoji="0" lang="en-AU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  <a:cs typeface="+mn-cs"/>
            </a:endParaRPr>
          </a:p>
        </p:txBody>
      </p:sp>
      <p:sp>
        <p:nvSpPr>
          <p:cNvPr id="68" name="Rounded Rectangle 53">
            <a:extLst>
              <a:ext uri="{FF2B5EF4-FFF2-40B4-BE49-F238E27FC236}">
                <a16:creationId xmlns:a16="http://schemas.microsoft.com/office/drawing/2014/main" id="{555BFD8D-3D19-3841-C1E8-5D7A440428E0}"/>
              </a:ext>
            </a:extLst>
          </p:cNvPr>
          <p:cNvSpPr/>
          <p:nvPr/>
        </p:nvSpPr>
        <p:spPr>
          <a:xfrm>
            <a:off x="2736019" y="3803923"/>
            <a:ext cx="1277774" cy="681551"/>
          </a:xfrm>
          <a:prstGeom prst="roundRect">
            <a:avLst/>
          </a:prstGeom>
          <a:solidFill>
            <a:srgbClr val="3C789F"/>
          </a:solidFill>
          <a:ln w="25400" cap="flat" cmpd="sng" algn="ctr">
            <a:solidFill>
              <a:srgbClr val="3C789F">
                <a:shade val="50000"/>
              </a:srgbClr>
            </a:solidFill>
            <a:prstDash val="solid"/>
          </a:ln>
          <a:effectLst/>
        </p:spPr>
        <p:txBody>
          <a:bodyPr lIns="36000" r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MS Mincho" panose="02020609040205080304" pitchFamily="49" charset="-128"/>
                <a:cs typeface="Times New Roman" panose="02020603050405020304" pitchFamily="18" charset="0"/>
              </a:rPr>
              <a:t>Allocation</a:t>
            </a:r>
            <a:endParaRPr kumimoji="0" lang="en-AU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  <a:cs typeface="+mn-cs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43368429-87D3-64F2-F77A-58A8A76FE1E1}"/>
              </a:ext>
            </a:extLst>
          </p:cNvPr>
          <p:cNvSpPr/>
          <p:nvPr/>
        </p:nvSpPr>
        <p:spPr>
          <a:xfrm>
            <a:off x="4306442" y="1414169"/>
            <a:ext cx="6662674" cy="295722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MS Mincho" panose="02020609040205080304" pitchFamily="49" charset="-128"/>
                <a:cs typeface="Times New Roman" panose="02020603050405020304" pitchFamily="18" charset="0"/>
              </a:rPr>
              <a:t>Steps</a:t>
            </a:r>
            <a:endParaRPr kumimoji="0" lang="en-AU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  <a:cs typeface="+mn-cs"/>
            </a:endParaRPr>
          </a:p>
        </p:txBody>
      </p:sp>
      <p:sp>
        <p:nvSpPr>
          <p:cNvPr id="96" name="Rounded Rectangle 81">
            <a:extLst>
              <a:ext uri="{FF2B5EF4-FFF2-40B4-BE49-F238E27FC236}">
                <a16:creationId xmlns:a16="http://schemas.microsoft.com/office/drawing/2014/main" id="{0129C8C4-AE99-0CDB-58DC-00111D77453F}"/>
              </a:ext>
            </a:extLst>
          </p:cNvPr>
          <p:cNvSpPr/>
          <p:nvPr/>
        </p:nvSpPr>
        <p:spPr>
          <a:xfrm>
            <a:off x="4282296" y="1793045"/>
            <a:ext cx="1460312" cy="681551"/>
          </a:xfrm>
          <a:prstGeom prst="roundRect">
            <a:avLst/>
          </a:prstGeom>
          <a:solidFill>
            <a:srgbClr val="22418E"/>
          </a:solidFill>
          <a:ln w="25400" cap="flat" cmpd="sng" algn="ctr">
            <a:solidFill>
              <a:srgbClr val="22418E">
                <a:shade val="50000"/>
              </a:srgbClr>
            </a:solidFill>
            <a:prstDash val="solid"/>
          </a:ln>
          <a:effectLst/>
        </p:spPr>
        <p:txBody>
          <a:bodyPr lIns="36000" r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MS Mincho" panose="02020609040205080304" pitchFamily="49" charset="-128"/>
                <a:cs typeface="Times New Roman" panose="02020603050405020304" pitchFamily="18" charset="0"/>
              </a:rPr>
              <a:t>Identify unit cost</a:t>
            </a:r>
            <a:endParaRPr kumimoji="0" lang="en-AU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  <a:cs typeface="+mn-cs"/>
            </a:endParaRPr>
          </a:p>
        </p:txBody>
      </p:sp>
      <p:cxnSp>
        <p:nvCxnSpPr>
          <p:cNvPr id="97" name="Straight Arrow Connector 96" descr="Right pointing arrow">
            <a:extLst>
              <a:ext uri="{FF2B5EF4-FFF2-40B4-BE49-F238E27FC236}">
                <a16:creationId xmlns:a16="http://schemas.microsoft.com/office/drawing/2014/main" id="{B1FA318F-2820-CC4D-D164-4B659C095872}"/>
              </a:ext>
            </a:extLst>
          </p:cNvPr>
          <p:cNvCxnSpPr>
            <a:cxnSpLocks/>
          </p:cNvCxnSpPr>
          <p:nvPr/>
        </p:nvCxnSpPr>
        <p:spPr>
          <a:xfrm>
            <a:off x="5891314" y="2133820"/>
            <a:ext cx="1731739" cy="0"/>
          </a:xfrm>
          <a:prstGeom prst="straightConnector1">
            <a:avLst/>
          </a:prstGeom>
          <a:noFill/>
          <a:ln w="28575" cap="flat" cmpd="sng" algn="ctr">
            <a:solidFill>
              <a:srgbClr val="156F3C"/>
            </a:solidFill>
            <a:prstDash val="solid"/>
            <a:tailEnd type="arrow"/>
          </a:ln>
          <a:effectLst/>
        </p:spPr>
      </p:cxnSp>
      <p:sp>
        <p:nvSpPr>
          <p:cNvPr id="91" name="Rounded Rectangle 76">
            <a:extLst>
              <a:ext uri="{FF2B5EF4-FFF2-40B4-BE49-F238E27FC236}">
                <a16:creationId xmlns:a16="http://schemas.microsoft.com/office/drawing/2014/main" id="{800958F2-CF8B-529A-76E0-30EF5041BFAE}"/>
              </a:ext>
            </a:extLst>
          </p:cNvPr>
          <p:cNvSpPr/>
          <p:nvPr/>
        </p:nvSpPr>
        <p:spPr>
          <a:xfrm>
            <a:off x="7771759" y="1793045"/>
            <a:ext cx="1460312" cy="681551"/>
          </a:xfrm>
          <a:prstGeom prst="roundRect">
            <a:avLst/>
          </a:prstGeom>
          <a:solidFill>
            <a:srgbClr val="22418E"/>
          </a:solidFill>
          <a:ln w="25400" cap="flat" cmpd="sng" algn="ctr">
            <a:solidFill>
              <a:srgbClr val="22418E">
                <a:shade val="50000"/>
              </a:srgbClr>
            </a:solidFill>
            <a:prstDash val="solid"/>
          </a:ln>
          <a:effectLst/>
        </p:spPr>
        <p:txBody>
          <a:bodyPr lIns="36000" r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MS Mincho" panose="02020609040205080304" pitchFamily="49" charset="-128"/>
                <a:cs typeface="Times New Roman" panose="02020603050405020304" pitchFamily="18" charset="0"/>
              </a:rPr>
              <a:t>Determine usage</a:t>
            </a:r>
            <a:endParaRPr kumimoji="0" lang="en-AU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  <a:cs typeface="+mn-cs"/>
            </a:endParaRPr>
          </a:p>
        </p:txBody>
      </p:sp>
      <p:cxnSp>
        <p:nvCxnSpPr>
          <p:cNvPr id="92" name="Straight Arrow Connector 91" descr="Right pointing arrow">
            <a:extLst>
              <a:ext uri="{FF2B5EF4-FFF2-40B4-BE49-F238E27FC236}">
                <a16:creationId xmlns:a16="http://schemas.microsoft.com/office/drawing/2014/main" id="{70F8365A-139D-FC05-7B50-FB86744D7F61}"/>
              </a:ext>
            </a:extLst>
          </p:cNvPr>
          <p:cNvCxnSpPr>
            <a:cxnSpLocks/>
          </p:cNvCxnSpPr>
          <p:nvPr/>
        </p:nvCxnSpPr>
        <p:spPr>
          <a:xfrm>
            <a:off x="9263629" y="2133820"/>
            <a:ext cx="216000" cy="0"/>
          </a:xfrm>
          <a:prstGeom prst="straightConnector1">
            <a:avLst/>
          </a:prstGeom>
          <a:noFill/>
          <a:ln w="28575" cap="flat" cmpd="sng" algn="ctr">
            <a:solidFill>
              <a:srgbClr val="156F3C"/>
            </a:solidFill>
            <a:prstDash val="solid"/>
            <a:tailEnd type="arrow"/>
          </a:ln>
          <a:effectLst/>
        </p:spPr>
      </p:cxnSp>
      <p:sp>
        <p:nvSpPr>
          <p:cNvPr id="72" name="Rounded Rectangle 57">
            <a:extLst>
              <a:ext uri="{FF2B5EF4-FFF2-40B4-BE49-F238E27FC236}">
                <a16:creationId xmlns:a16="http://schemas.microsoft.com/office/drawing/2014/main" id="{04FA865D-276C-3E4B-150F-954B1420BEC5}"/>
              </a:ext>
            </a:extLst>
          </p:cNvPr>
          <p:cNvSpPr/>
          <p:nvPr/>
        </p:nvSpPr>
        <p:spPr>
          <a:xfrm>
            <a:off x="9511186" y="1793045"/>
            <a:ext cx="1460312" cy="681551"/>
          </a:xfrm>
          <a:prstGeom prst="roundRect">
            <a:avLst/>
          </a:prstGeom>
          <a:solidFill>
            <a:srgbClr val="22418E"/>
          </a:solidFill>
          <a:ln w="25400" cap="flat" cmpd="sng" algn="ctr">
            <a:solidFill>
              <a:srgbClr val="22418E">
                <a:shade val="50000"/>
              </a:srgbClr>
            </a:solidFill>
            <a:prstDash val="solid"/>
          </a:ln>
          <a:effectLst/>
        </p:spPr>
        <p:txBody>
          <a:bodyPr lIns="36000" r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MS Mincho" panose="02020609040205080304" pitchFamily="49" charset="-128"/>
                <a:cs typeface="Times New Roman" panose="02020603050405020304" pitchFamily="18" charset="0"/>
              </a:rPr>
              <a:t>Calculate consumption</a:t>
            </a:r>
            <a:endParaRPr kumimoji="0" lang="en-AU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  <a:cs typeface="+mn-cs"/>
            </a:endParaRPr>
          </a:p>
        </p:txBody>
      </p:sp>
      <p:sp>
        <p:nvSpPr>
          <p:cNvPr id="71" name="Rounded Rectangle 56">
            <a:extLst>
              <a:ext uri="{FF2B5EF4-FFF2-40B4-BE49-F238E27FC236}">
                <a16:creationId xmlns:a16="http://schemas.microsoft.com/office/drawing/2014/main" id="{3526A92F-A900-4FE1-6D64-E934D59FE719}"/>
              </a:ext>
            </a:extLst>
          </p:cNvPr>
          <p:cNvSpPr/>
          <p:nvPr/>
        </p:nvSpPr>
        <p:spPr>
          <a:xfrm>
            <a:off x="4282296" y="2798483"/>
            <a:ext cx="1460312" cy="681551"/>
          </a:xfrm>
          <a:prstGeom prst="roundRect">
            <a:avLst/>
          </a:prstGeom>
          <a:solidFill>
            <a:srgbClr val="22418E"/>
          </a:solidFill>
          <a:ln w="25400" cap="flat" cmpd="sng" algn="ctr">
            <a:solidFill>
              <a:srgbClr val="22418E">
                <a:shade val="50000"/>
              </a:srgbClr>
            </a:solidFill>
            <a:prstDash val="solid"/>
          </a:ln>
          <a:effectLst/>
        </p:spPr>
        <p:txBody>
          <a:bodyPr lIns="36000" r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MS Mincho" panose="02020609040205080304" pitchFamily="49" charset="-128"/>
                <a:cs typeface="Times New Roman" panose="02020603050405020304" pitchFamily="18" charset="0"/>
              </a:rPr>
              <a:t>Identify cost pool</a:t>
            </a:r>
            <a:endParaRPr kumimoji="0" lang="en-AU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  <a:cs typeface="+mn-cs"/>
            </a:endParaRPr>
          </a:p>
        </p:txBody>
      </p:sp>
      <p:cxnSp>
        <p:nvCxnSpPr>
          <p:cNvPr id="107" name="Straight Arrow Connector 106" descr="Right pointing arrow">
            <a:extLst>
              <a:ext uri="{FF2B5EF4-FFF2-40B4-BE49-F238E27FC236}">
                <a16:creationId xmlns:a16="http://schemas.microsoft.com/office/drawing/2014/main" id="{7B9B9E45-BDDD-DC7C-5DDD-F13F38054D3D}"/>
              </a:ext>
            </a:extLst>
          </p:cNvPr>
          <p:cNvCxnSpPr>
            <a:cxnSpLocks/>
          </p:cNvCxnSpPr>
          <p:nvPr/>
        </p:nvCxnSpPr>
        <p:spPr>
          <a:xfrm>
            <a:off x="5779470" y="3139258"/>
            <a:ext cx="216000" cy="0"/>
          </a:xfrm>
          <a:prstGeom prst="straightConnector1">
            <a:avLst/>
          </a:prstGeom>
          <a:noFill/>
          <a:ln w="28575" cap="flat" cmpd="sng" algn="ctr">
            <a:solidFill>
              <a:srgbClr val="156F3C"/>
            </a:solidFill>
            <a:prstDash val="solid"/>
            <a:tailEnd type="arrow"/>
          </a:ln>
          <a:effectLst/>
        </p:spPr>
      </p:cxnSp>
      <p:sp>
        <p:nvSpPr>
          <p:cNvPr id="70" name="Rounded Rectangle 55">
            <a:extLst>
              <a:ext uri="{FF2B5EF4-FFF2-40B4-BE49-F238E27FC236}">
                <a16:creationId xmlns:a16="http://schemas.microsoft.com/office/drawing/2014/main" id="{C13EBDDF-236C-5141-C4F2-D8D62A45CE06}"/>
              </a:ext>
            </a:extLst>
          </p:cNvPr>
          <p:cNvSpPr/>
          <p:nvPr/>
        </p:nvSpPr>
        <p:spPr>
          <a:xfrm>
            <a:off x="6032333" y="2798483"/>
            <a:ext cx="1460312" cy="681551"/>
          </a:xfrm>
          <a:prstGeom prst="roundRect">
            <a:avLst/>
          </a:prstGeom>
          <a:solidFill>
            <a:srgbClr val="22418E"/>
          </a:solidFill>
          <a:ln w="25400" cap="flat" cmpd="sng" algn="ctr">
            <a:solidFill>
              <a:srgbClr val="22418E">
                <a:shade val="50000"/>
              </a:srgbClr>
            </a:solidFill>
            <a:prstDash val="solid"/>
          </a:ln>
          <a:effectLst/>
        </p:spPr>
        <p:txBody>
          <a:bodyPr lIns="36000" r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MS Mincho" panose="02020609040205080304" pitchFamily="49" charset="-128"/>
                <a:cs typeface="Times New Roman" panose="02020603050405020304" pitchFamily="18" charset="0"/>
              </a:rPr>
              <a:t>Nominate appropriate cost driver</a:t>
            </a:r>
            <a:endParaRPr kumimoji="0" lang="en-AU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  <a:cs typeface="+mn-cs"/>
            </a:endParaRPr>
          </a:p>
        </p:txBody>
      </p:sp>
      <p:cxnSp>
        <p:nvCxnSpPr>
          <p:cNvPr id="105" name="Straight Arrow Connector 104" descr="Right pointing arrow">
            <a:extLst>
              <a:ext uri="{FF2B5EF4-FFF2-40B4-BE49-F238E27FC236}">
                <a16:creationId xmlns:a16="http://schemas.microsoft.com/office/drawing/2014/main" id="{CC9E96E8-D080-348F-B113-F828D698D592}"/>
              </a:ext>
            </a:extLst>
          </p:cNvPr>
          <p:cNvCxnSpPr>
            <a:cxnSpLocks/>
          </p:cNvCxnSpPr>
          <p:nvPr/>
        </p:nvCxnSpPr>
        <p:spPr>
          <a:xfrm>
            <a:off x="7524202" y="3139258"/>
            <a:ext cx="216000" cy="0"/>
          </a:xfrm>
          <a:prstGeom prst="straightConnector1">
            <a:avLst/>
          </a:prstGeom>
          <a:noFill/>
          <a:ln w="28575" cap="flat" cmpd="sng" algn="ctr">
            <a:solidFill>
              <a:srgbClr val="156F3C"/>
            </a:solidFill>
            <a:prstDash val="solid"/>
            <a:tailEnd type="arrow"/>
          </a:ln>
          <a:effectLst/>
        </p:spPr>
      </p:cxnSp>
      <p:sp>
        <p:nvSpPr>
          <p:cNvPr id="62" name="Rounded Rectangle 47">
            <a:extLst>
              <a:ext uri="{FF2B5EF4-FFF2-40B4-BE49-F238E27FC236}">
                <a16:creationId xmlns:a16="http://schemas.microsoft.com/office/drawing/2014/main" id="{99FF8E50-C167-4A1A-CB77-EE5A07DAA369}"/>
              </a:ext>
            </a:extLst>
          </p:cNvPr>
          <p:cNvSpPr/>
          <p:nvPr/>
        </p:nvSpPr>
        <p:spPr>
          <a:xfrm>
            <a:off x="7771759" y="2798483"/>
            <a:ext cx="1460312" cy="681551"/>
          </a:xfrm>
          <a:prstGeom prst="roundRect">
            <a:avLst/>
          </a:prstGeom>
          <a:solidFill>
            <a:srgbClr val="22418E"/>
          </a:solidFill>
          <a:ln w="25400" cap="flat" cmpd="sng" algn="ctr">
            <a:solidFill>
              <a:srgbClr val="22418E">
                <a:shade val="50000"/>
              </a:srgbClr>
            </a:solidFill>
            <a:prstDash val="solid"/>
          </a:ln>
          <a:effectLst/>
        </p:spPr>
        <p:txBody>
          <a:bodyPr lIns="36000" r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MS Mincho" panose="02020609040205080304" pitchFamily="49" charset="-128"/>
                <a:cs typeface="Times New Roman" panose="02020603050405020304" pitchFamily="18" charset="0"/>
              </a:rPr>
              <a:t>Determine usage</a:t>
            </a:r>
            <a:endParaRPr kumimoji="0" lang="en-AU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  <a:cs typeface="+mn-cs"/>
            </a:endParaRPr>
          </a:p>
        </p:txBody>
      </p:sp>
      <p:cxnSp>
        <p:nvCxnSpPr>
          <p:cNvPr id="103" name="Straight Arrow Connector 102" descr="Right pointing arrow">
            <a:extLst>
              <a:ext uri="{FF2B5EF4-FFF2-40B4-BE49-F238E27FC236}">
                <a16:creationId xmlns:a16="http://schemas.microsoft.com/office/drawing/2014/main" id="{0BA92208-FDA4-120D-DE87-763BAB2E766E}"/>
              </a:ext>
            </a:extLst>
          </p:cNvPr>
          <p:cNvCxnSpPr>
            <a:cxnSpLocks/>
          </p:cNvCxnSpPr>
          <p:nvPr/>
        </p:nvCxnSpPr>
        <p:spPr>
          <a:xfrm>
            <a:off x="9263629" y="3139258"/>
            <a:ext cx="216000" cy="0"/>
          </a:xfrm>
          <a:prstGeom prst="straightConnector1">
            <a:avLst/>
          </a:prstGeom>
          <a:noFill/>
          <a:ln w="28575" cap="flat" cmpd="sng" algn="ctr">
            <a:solidFill>
              <a:srgbClr val="156F3C"/>
            </a:solidFill>
            <a:prstDash val="solid"/>
            <a:tailEnd type="arrow"/>
          </a:ln>
          <a:effectLst/>
        </p:spPr>
      </p:cxnSp>
      <p:sp>
        <p:nvSpPr>
          <p:cNvPr id="87" name="Rounded Rectangle 72">
            <a:extLst>
              <a:ext uri="{FF2B5EF4-FFF2-40B4-BE49-F238E27FC236}">
                <a16:creationId xmlns:a16="http://schemas.microsoft.com/office/drawing/2014/main" id="{58455B7A-8AA4-B006-DE2A-24E94EB036AB}"/>
              </a:ext>
            </a:extLst>
          </p:cNvPr>
          <p:cNvSpPr/>
          <p:nvPr/>
        </p:nvSpPr>
        <p:spPr>
          <a:xfrm>
            <a:off x="9511186" y="2798483"/>
            <a:ext cx="1460312" cy="681551"/>
          </a:xfrm>
          <a:prstGeom prst="roundRect">
            <a:avLst/>
          </a:prstGeom>
          <a:solidFill>
            <a:srgbClr val="22418E"/>
          </a:solidFill>
          <a:ln w="25400" cap="flat" cmpd="sng" algn="ctr">
            <a:solidFill>
              <a:srgbClr val="22418E">
                <a:shade val="50000"/>
              </a:srgbClr>
            </a:solidFill>
            <a:prstDash val="solid"/>
          </a:ln>
          <a:effectLst/>
        </p:spPr>
        <p:txBody>
          <a:bodyPr lIns="36000" r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MS Mincho" panose="02020609040205080304" pitchFamily="49" charset="-128"/>
                <a:cs typeface="Times New Roman" panose="02020603050405020304" pitchFamily="18" charset="0"/>
              </a:rPr>
              <a:t>Calculate consumption</a:t>
            </a:r>
            <a:endParaRPr kumimoji="0" lang="en-AU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  <a:cs typeface="+mn-cs"/>
            </a:endParaRPr>
          </a:p>
        </p:txBody>
      </p:sp>
      <p:sp>
        <p:nvSpPr>
          <p:cNvPr id="75" name="Rounded Rectangle 60">
            <a:extLst>
              <a:ext uri="{FF2B5EF4-FFF2-40B4-BE49-F238E27FC236}">
                <a16:creationId xmlns:a16="http://schemas.microsoft.com/office/drawing/2014/main" id="{1DA17B97-F2FE-E122-8E8A-85582D27141B}"/>
              </a:ext>
            </a:extLst>
          </p:cNvPr>
          <p:cNvSpPr/>
          <p:nvPr/>
        </p:nvSpPr>
        <p:spPr>
          <a:xfrm>
            <a:off x="4282296" y="3803923"/>
            <a:ext cx="1460312" cy="681551"/>
          </a:xfrm>
          <a:prstGeom prst="roundRect">
            <a:avLst/>
          </a:prstGeom>
          <a:solidFill>
            <a:srgbClr val="22418E"/>
          </a:solidFill>
          <a:ln w="25400" cap="flat" cmpd="sng" algn="ctr">
            <a:solidFill>
              <a:srgbClr val="22418E">
                <a:shade val="50000"/>
              </a:srgbClr>
            </a:solidFill>
            <a:prstDash val="solid"/>
          </a:ln>
          <a:effectLst/>
        </p:spPr>
        <p:txBody>
          <a:bodyPr lIns="36000" r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MS Mincho" panose="02020609040205080304" pitchFamily="49" charset="-128"/>
                <a:cs typeface="Times New Roman" panose="02020603050405020304" pitchFamily="18" charset="0"/>
              </a:rPr>
              <a:t>Calculate cost estimate</a:t>
            </a:r>
            <a:endParaRPr kumimoji="0" lang="en-AU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  <a:cs typeface="+mn-cs"/>
            </a:endParaRPr>
          </a:p>
        </p:txBody>
      </p:sp>
      <p:cxnSp>
        <p:nvCxnSpPr>
          <p:cNvPr id="108" name="Straight Arrow Connector 107" descr="Right pointing arrow">
            <a:extLst>
              <a:ext uri="{FF2B5EF4-FFF2-40B4-BE49-F238E27FC236}">
                <a16:creationId xmlns:a16="http://schemas.microsoft.com/office/drawing/2014/main" id="{4FADD2DB-9724-2F64-5C5C-EC61DBE13C3D}"/>
              </a:ext>
            </a:extLst>
          </p:cNvPr>
          <p:cNvCxnSpPr>
            <a:cxnSpLocks/>
          </p:cNvCxnSpPr>
          <p:nvPr/>
        </p:nvCxnSpPr>
        <p:spPr>
          <a:xfrm>
            <a:off x="5779470" y="4144698"/>
            <a:ext cx="216000" cy="0"/>
          </a:xfrm>
          <a:prstGeom prst="straightConnector1">
            <a:avLst/>
          </a:prstGeom>
          <a:noFill/>
          <a:ln w="28575" cap="flat" cmpd="sng" algn="ctr">
            <a:solidFill>
              <a:srgbClr val="156F3C"/>
            </a:solidFill>
            <a:prstDash val="solid"/>
            <a:tailEnd type="arrow"/>
          </a:ln>
          <a:effectLst/>
        </p:spPr>
      </p:cxnSp>
      <p:sp>
        <p:nvSpPr>
          <p:cNvPr id="74" name="Rounded Rectangle 59">
            <a:extLst>
              <a:ext uri="{FF2B5EF4-FFF2-40B4-BE49-F238E27FC236}">
                <a16:creationId xmlns:a16="http://schemas.microsoft.com/office/drawing/2014/main" id="{969DE10A-3AD9-9E83-2DF4-E5D9EDD82DD9}"/>
              </a:ext>
            </a:extLst>
          </p:cNvPr>
          <p:cNvSpPr/>
          <p:nvPr/>
        </p:nvSpPr>
        <p:spPr>
          <a:xfrm>
            <a:off x="6032333" y="3803923"/>
            <a:ext cx="1460312" cy="681551"/>
          </a:xfrm>
          <a:prstGeom prst="roundRect">
            <a:avLst/>
          </a:prstGeom>
          <a:solidFill>
            <a:srgbClr val="22418E"/>
          </a:solidFill>
          <a:ln w="25400" cap="flat" cmpd="sng" algn="ctr">
            <a:solidFill>
              <a:srgbClr val="22418E">
                <a:shade val="50000"/>
              </a:srgbClr>
            </a:solidFill>
            <a:prstDash val="solid"/>
          </a:ln>
          <a:effectLst/>
        </p:spPr>
        <p:txBody>
          <a:bodyPr lIns="36000" r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MS Mincho" panose="02020609040205080304" pitchFamily="49" charset="-128"/>
                <a:cs typeface="Times New Roman" panose="02020603050405020304" pitchFamily="18" charset="0"/>
              </a:rPr>
              <a:t>Nominate appropriate cost driver</a:t>
            </a:r>
            <a:endParaRPr kumimoji="0" lang="en-AU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  <a:cs typeface="+mn-cs"/>
            </a:endParaRPr>
          </a:p>
        </p:txBody>
      </p:sp>
      <p:cxnSp>
        <p:nvCxnSpPr>
          <p:cNvPr id="106" name="Straight Arrow Connector 105" descr="Right pointing arrow">
            <a:extLst>
              <a:ext uri="{FF2B5EF4-FFF2-40B4-BE49-F238E27FC236}">
                <a16:creationId xmlns:a16="http://schemas.microsoft.com/office/drawing/2014/main" id="{6218C4D7-C2B2-FAC4-F82A-28B628A94178}"/>
              </a:ext>
            </a:extLst>
          </p:cNvPr>
          <p:cNvCxnSpPr>
            <a:cxnSpLocks/>
          </p:cNvCxnSpPr>
          <p:nvPr/>
        </p:nvCxnSpPr>
        <p:spPr>
          <a:xfrm>
            <a:off x="7524202" y="4144698"/>
            <a:ext cx="216000" cy="0"/>
          </a:xfrm>
          <a:prstGeom prst="straightConnector1">
            <a:avLst/>
          </a:prstGeom>
          <a:noFill/>
          <a:ln w="28575" cap="flat" cmpd="sng" algn="ctr">
            <a:solidFill>
              <a:srgbClr val="156F3C"/>
            </a:solidFill>
            <a:prstDash val="solid"/>
            <a:tailEnd type="arrow"/>
          </a:ln>
          <a:effectLst/>
        </p:spPr>
      </p:cxnSp>
      <p:sp>
        <p:nvSpPr>
          <p:cNvPr id="73" name="Rounded Rectangle 58">
            <a:extLst>
              <a:ext uri="{FF2B5EF4-FFF2-40B4-BE49-F238E27FC236}">
                <a16:creationId xmlns:a16="http://schemas.microsoft.com/office/drawing/2014/main" id="{BA17C2DB-687A-63BA-042C-16ABDF3DE284}"/>
              </a:ext>
            </a:extLst>
          </p:cNvPr>
          <p:cNvSpPr/>
          <p:nvPr/>
        </p:nvSpPr>
        <p:spPr>
          <a:xfrm>
            <a:off x="7771759" y="3803923"/>
            <a:ext cx="1460312" cy="681551"/>
          </a:xfrm>
          <a:prstGeom prst="roundRect">
            <a:avLst/>
          </a:prstGeom>
          <a:solidFill>
            <a:srgbClr val="22418E"/>
          </a:solidFill>
          <a:ln w="25400" cap="flat" cmpd="sng" algn="ctr">
            <a:solidFill>
              <a:srgbClr val="22418E">
                <a:shade val="50000"/>
              </a:srgbClr>
            </a:solidFill>
            <a:prstDash val="solid"/>
          </a:ln>
          <a:effectLst/>
        </p:spPr>
        <p:txBody>
          <a:bodyPr lIns="36000" r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MS Mincho" panose="02020609040205080304" pitchFamily="49" charset="-128"/>
                <a:cs typeface="Times New Roman" panose="02020603050405020304" pitchFamily="18" charset="0"/>
              </a:rPr>
              <a:t>Determine usage</a:t>
            </a:r>
            <a:endParaRPr kumimoji="0" lang="en-AU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  <a:cs typeface="+mn-cs"/>
            </a:endParaRPr>
          </a:p>
        </p:txBody>
      </p:sp>
      <p:cxnSp>
        <p:nvCxnSpPr>
          <p:cNvPr id="104" name="Straight Arrow Connector 103" descr="Right pointing arrow">
            <a:extLst>
              <a:ext uri="{FF2B5EF4-FFF2-40B4-BE49-F238E27FC236}">
                <a16:creationId xmlns:a16="http://schemas.microsoft.com/office/drawing/2014/main" id="{93EF8739-A211-BF26-BFBB-C2F72FC72DE6}"/>
              </a:ext>
            </a:extLst>
          </p:cNvPr>
          <p:cNvCxnSpPr>
            <a:cxnSpLocks/>
          </p:cNvCxnSpPr>
          <p:nvPr/>
        </p:nvCxnSpPr>
        <p:spPr>
          <a:xfrm>
            <a:off x="9263629" y="4144698"/>
            <a:ext cx="216000" cy="0"/>
          </a:xfrm>
          <a:prstGeom prst="straightConnector1">
            <a:avLst/>
          </a:prstGeom>
          <a:noFill/>
          <a:ln w="28575" cap="flat" cmpd="sng" algn="ctr">
            <a:solidFill>
              <a:srgbClr val="156F3C"/>
            </a:solidFill>
            <a:prstDash val="solid"/>
            <a:tailEnd type="arrow"/>
          </a:ln>
          <a:effectLst/>
        </p:spPr>
      </p:cxnSp>
      <p:sp>
        <p:nvSpPr>
          <p:cNvPr id="86" name="Rounded Rectangle 71">
            <a:extLst>
              <a:ext uri="{FF2B5EF4-FFF2-40B4-BE49-F238E27FC236}">
                <a16:creationId xmlns:a16="http://schemas.microsoft.com/office/drawing/2014/main" id="{1600FD17-9BF5-F72F-6D24-0E08A2FF1E47}"/>
              </a:ext>
            </a:extLst>
          </p:cNvPr>
          <p:cNvSpPr/>
          <p:nvPr/>
        </p:nvSpPr>
        <p:spPr>
          <a:xfrm>
            <a:off x="9511186" y="3803923"/>
            <a:ext cx="1460312" cy="681551"/>
          </a:xfrm>
          <a:prstGeom prst="roundRect">
            <a:avLst/>
          </a:prstGeom>
          <a:solidFill>
            <a:srgbClr val="22418E"/>
          </a:solidFill>
          <a:ln w="25400" cap="flat" cmpd="sng" algn="ctr">
            <a:solidFill>
              <a:srgbClr val="22418E">
                <a:shade val="50000"/>
              </a:srgbClr>
            </a:solidFill>
            <a:prstDash val="solid"/>
          </a:ln>
          <a:effectLst/>
        </p:spPr>
        <p:txBody>
          <a:bodyPr lIns="36000" r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MS Mincho" panose="02020609040205080304" pitchFamily="49" charset="-128"/>
                <a:cs typeface="Times New Roman" panose="02020603050405020304" pitchFamily="18" charset="0"/>
              </a:rPr>
              <a:t>Calculate consumption</a:t>
            </a:r>
            <a:endParaRPr kumimoji="0" lang="en-AU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  <a:cs typeface="+mn-cs"/>
            </a:endParaRPr>
          </a:p>
        </p:txBody>
      </p:sp>
      <p:sp>
        <p:nvSpPr>
          <p:cNvPr id="90" name="Rectangle 89" descr="Two text boxes titled &quot;Determine Usage&quot;">
            <a:extLst>
              <a:ext uri="{FF2B5EF4-FFF2-40B4-BE49-F238E27FC236}">
                <a16:creationId xmlns:a16="http://schemas.microsoft.com/office/drawing/2014/main" id="{4B4D078B-DFC3-F24A-4C57-5A57F44E5FC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665033" y="2716334"/>
            <a:ext cx="1679070" cy="1906701"/>
          </a:xfrm>
          <a:prstGeom prst="rect">
            <a:avLst/>
          </a:prstGeom>
          <a:noFill/>
          <a:ln w="6350" cap="flat" cmpd="sng" algn="ctr">
            <a:solidFill>
              <a:srgbClr val="000000"/>
            </a:solidFill>
            <a:prstDash val="dash"/>
          </a:ln>
          <a:effectLst/>
        </p:spPr>
        <p:txBody>
          <a:bodyPr rtlCol="0" anchor="ctr"/>
          <a:lstStyle/>
          <a:p>
            <a:pPr marL="0" marR="36195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75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Times New Roman" panose="02020603050405020304" pitchFamily="18" charset="0"/>
                <a:cs typeface="Tahoma (Body)"/>
              </a:rPr>
              <a:t> </a:t>
            </a:r>
            <a:endParaRPr kumimoji="0" lang="en-AU" sz="16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Franklin Gothic Book" panose="020B0503020102020204" pitchFamily="34" charset="0"/>
              <a:cs typeface="Tahoma (Body)"/>
            </a:endParaRPr>
          </a:p>
        </p:txBody>
      </p:sp>
      <p:cxnSp>
        <p:nvCxnSpPr>
          <p:cNvPr id="95" name="Straight Connector 94" descr="Connecting line">
            <a:extLst>
              <a:ext uri="{FF2B5EF4-FFF2-40B4-BE49-F238E27FC236}">
                <a16:creationId xmlns:a16="http://schemas.microsoft.com/office/drawing/2014/main" id="{88FAFC6E-B0C7-D296-5AF7-6CD5A9AA5C3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/>
          <p:nvPr/>
        </p:nvCxnSpPr>
        <p:spPr>
          <a:xfrm flipH="1" flipV="1">
            <a:off x="8510875" y="4623914"/>
            <a:ext cx="267773" cy="305110"/>
          </a:xfrm>
          <a:prstGeom prst="line">
            <a:avLst/>
          </a:prstGeom>
          <a:noFill/>
          <a:ln w="9525" cap="flat" cmpd="sng" algn="ctr">
            <a:solidFill>
              <a:srgbClr val="22418E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94" name="TextBox 37">
            <a:extLst>
              <a:ext uri="{FF2B5EF4-FFF2-40B4-BE49-F238E27FC236}">
                <a16:creationId xmlns:a16="http://schemas.microsoft.com/office/drawing/2014/main" id="{A64E1089-8153-B49A-206B-0398D0CB0EA8}"/>
              </a:ext>
            </a:extLst>
          </p:cNvPr>
          <p:cNvSpPr txBox="1"/>
          <p:nvPr/>
        </p:nvSpPr>
        <p:spPr>
          <a:xfrm>
            <a:off x="8777774" y="4920558"/>
            <a:ext cx="1927606" cy="575566"/>
          </a:xfrm>
          <a:prstGeom prst="rect">
            <a:avLst/>
          </a:prstGeom>
          <a:noFill/>
          <a:ln>
            <a:solidFill>
              <a:srgbClr val="FFFFFF">
                <a:lumMod val="65000"/>
              </a:srgbClr>
            </a:solidFill>
          </a:ln>
        </p:spPr>
        <p:txBody>
          <a:bodyPr wrap="square" rtlCol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ranklin Gothic Book" panose="020B05030201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Policy:  Base usage on actual or budget</a:t>
            </a:r>
            <a:endParaRPr kumimoji="0" lang="en-AU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sp>
        <p:nvSpPr>
          <p:cNvPr id="93" name="TextBox 62">
            <a:extLst>
              <a:ext uri="{FF2B5EF4-FFF2-40B4-BE49-F238E27FC236}">
                <a16:creationId xmlns:a16="http://schemas.microsoft.com/office/drawing/2014/main" id="{F8A9ADE7-E607-9929-D861-369DDC04F3A0}"/>
              </a:ext>
            </a:extLst>
          </p:cNvPr>
          <p:cNvSpPr txBox="1"/>
          <p:nvPr/>
        </p:nvSpPr>
        <p:spPr>
          <a:xfrm>
            <a:off x="838200" y="5585485"/>
            <a:ext cx="9513193" cy="3489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36195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75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 pitchFamily="34" charset="0"/>
                <a:ea typeface="Times New Roman" panose="02020603050405020304" pitchFamily="18" charset="0"/>
                <a:cs typeface="Franklin Gothic Book" panose="020B0503020102020204" pitchFamily="34" charset="0"/>
              </a:rPr>
              <a:t>* Where all cost types include everything that is consumed in providing a service, including the exhaustion of volunteer time and donated goods and services.</a:t>
            </a:r>
          </a:p>
        </p:txBody>
      </p:sp>
    </p:spTree>
    <p:extLst>
      <p:ext uri="{BB962C8B-B14F-4D97-AF65-F5344CB8AC3E}">
        <p14:creationId xmlns:p14="http://schemas.microsoft.com/office/powerpoint/2010/main" val="2564445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64" grpId="0" animBg="1"/>
      <p:bldP spid="82" grpId="0"/>
      <p:bldP spid="63" grpId="0" animBg="1"/>
      <p:bldP spid="81" grpId="0"/>
      <p:bldP spid="69" grpId="0" animBg="1"/>
      <p:bldP spid="85" grpId="0" animBg="1"/>
      <p:bldP spid="66" grpId="0" animBg="1"/>
      <p:bldP spid="67" grpId="0" animBg="1"/>
      <p:bldP spid="68" grpId="0" animBg="1"/>
      <p:bldP spid="83" grpId="0" animBg="1"/>
      <p:bldP spid="96" grpId="0" animBg="1"/>
      <p:bldP spid="91" grpId="0" animBg="1"/>
      <p:bldP spid="72" grpId="0" animBg="1"/>
      <p:bldP spid="71" grpId="0" animBg="1"/>
      <p:bldP spid="70" grpId="0" animBg="1"/>
      <p:bldP spid="62" grpId="0" animBg="1"/>
      <p:bldP spid="87" grpId="0" animBg="1"/>
      <p:bldP spid="75" grpId="0" animBg="1"/>
      <p:bldP spid="74" grpId="0" animBg="1"/>
      <p:bldP spid="73" grpId="0" animBg="1"/>
      <p:bldP spid="86" grpId="0" animBg="1"/>
      <p:bldP spid="90" grpId="0" animBg="1"/>
      <p:bldP spid="9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856644" cy="421232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What are the activities we want to cost? (e.g. bed days, hour of personal care, physio service, </a:t>
            </a:r>
            <a:r>
              <a:rPr lang="en-AU" sz="2000">
                <a:latin typeface="Franklin Gothic Book" panose="020B0503020102020204" pitchFamily="34" charset="0"/>
                <a:cs typeface="Times New Roman" panose="02020603050405020304" pitchFamily="18" charset="0"/>
              </a:rPr>
              <a:t>transport trip)</a:t>
            </a:r>
            <a:endParaRPr lang="en-AU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en-AU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How many of each activity will be deliver over the costing period? (Volume)</a:t>
            </a:r>
          </a:p>
          <a:p>
            <a:pPr>
              <a:lnSpc>
                <a:spcPct val="100000"/>
              </a:lnSpc>
            </a:pPr>
            <a:endParaRPr lang="en-AU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How will we categorise specific costs? (direct costs, indirect costs, overheads)</a:t>
            </a:r>
          </a:p>
          <a:p>
            <a:pPr>
              <a:lnSpc>
                <a:spcPct val="100000"/>
              </a:lnSpc>
            </a:pPr>
            <a:endParaRPr lang="en-AU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What will be the basis of allocation for each cost? (e.g. service hour, day occupancy, trip)</a:t>
            </a:r>
          </a:p>
          <a:p>
            <a:endParaRPr lang="en-AU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63BB9BD-B65B-E404-AFBD-385F1D6CD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EAADF5F2-2C03-449C-18C0-AFCBD51EA3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12F95731-D256-53E3-7601-742269037F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F4457D9A-0DBC-6895-91B8-0A12FA6CC949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99945387-2E05-A9EE-B9EE-6D77451EDAB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741F2FB9-EB8E-CB55-7748-326AF3ABD06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F81A45E4-645B-4EE2-32C6-A2E334E5FCE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545D57DF-7AA2-2EBE-7EE8-9445289CE1B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220CCAA1-3D35-1E7A-7922-69AC6447791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35EAA967-F4EF-B0B3-EF4A-3BC88EE2DC7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77C3C601-DB57-F9F6-88BD-4B5560256D18}"/>
              </a:ext>
            </a:extLst>
          </p:cNvPr>
          <p:cNvSpPr txBox="1"/>
          <p:nvPr/>
        </p:nvSpPr>
        <p:spPr>
          <a:xfrm>
            <a:off x="10581927" y="563402"/>
            <a:ext cx="900000" cy="369332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FW 32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F14B0534-49B7-FC0C-1756-C5310F4A8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Initial Questions to Ask</a:t>
            </a:r>
          </a:p>
        </p:txBody>
      </p:sp>
    </p:spTree>
    <p:extLst>
      <p:ext uri="{BB962C8B-B14F-4D97-AF65-F5344CB8AC3E}">
        <p14:creationId xmlns:p14="http://schemas.microsoft.com/office/powerpoint/2010/main" val="1315274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856644" cy="421232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How will the organisation report the cost outcomes and actual activity over time and to whom?</a:t>
            </a:r>
          </a:p>
          <a:p>
            <a:pPr>
              <a:lnSpc>
                <a:spcPct val="100000"/>
              </a:lnSpc>
            </a:pPr>
            <a:endParaRPr lang="en-AU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What does history tell us about:</a:t>
            </a:r>
          </a:p>
          <a:p>
            <a:pPr lvl="1">
              <a:lnSpc>
                <a:spcPct val="10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the number of clients we can expect? </a:t>
            </a:r>
          </a:p>
          <a:p>
            <a:pPr lvl="1">
              <a:lnSpc>
                <a:spcPct val="10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when can we expect them? </a:t>
            </a:r>
          </a:p>
          <a:p>
            <a:pPr lvl="1">
              <a:lnSpc>
                <a:spcPct val="10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what do they want?</a:t>
            </a:r>
          </a:p>
          <a:p>
            <a:pPr lvl="1">
              <a:lnSpc>
                <a:spcPct val="10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are they reliable (will they show)?</a:t>
            </a:r>
          </a:p>
          <a:p>
            <a:pPr lvl="1">
              <a:lnSpc>
                <a:spcPct val="10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will the service complexity/volume/type be likely to remain the same in future?</a:t>
            </a:r>
          </a:p>
          <a:p>
            <a:endParaRPr lang="en-AU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63BB9BD-B65B-E404-AFBD-385F1D6CD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EAADF5F2-2C03-449C-18C0-AFCBD51EA3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12F95731-D256-53E3-7601-742269037F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F4457D9A-0DBC-6895-91B8-0A12FA6CC949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99945387-2E05-A9EE-B9EE-6D77451EDAB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741F2FB9-EB8E-CB55-7748-326AF3ABD06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F81A45E4-645B-4EE2-32C6-A2E334E5FCE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545D57DF-7AA2-2EBE-7EE8-9445289CE1B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220CCAA1-3D35-1E7A-7922-69AC6447791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35EAA967-F4EF-B0B3-EF4A-3BC88EE2DC7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77C3C601-DB57-F9F6-88BD-4B5560256D18}"/>
              </a:ext>
            </a:extLst>
          </p:cNvPr>
          <p:cNvSpPr txBox="1"/>
          <p:nvPr/>
        </p:nvSpPr>
        <p:spPr>
          <a:xfrm>
            <a:off x="10581927" y="563402"/>
            <a:ext cx="900000" cy="369332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FW 32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F14B0534-49B7-FC0C-1756-C5310F4A8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Initial Questions to Ask (cont.)</a:t>
            </a:r>
          </a:p>
        </p:txBody>
      </p:sp>
    </p:spTree>
    <p:extLst>
      <p:ext uri="{BB962C8B-B14F-4D97-AF65-F5344CB8AC3E}">
        <p14:creationId xmlns:p14="http://schemas.microsoft.com/office/powerpoint/2010/main" val="3277975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6042EDB0-D474-5FCB-FF54-6620DFC8E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3C1049-172A-62EC-EB82-24430C9D9117}"/>
              </a:ext>
            </a:extLst>
          </p:cNvPr>
          <p:cNvSpPr txBox="1"/>
          <p:nvPr/>
        </p:nvSpPr>
        <p:spPr>
          <a:xfrm>
            <a:off x="838200" y="1690688"/>
            <a:ext cx="10896600" cy="370870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Professor David Gilchrist	</a:t>
            </a: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  <a:hlinkClick r:id="rId2"/>
              </a:rPr>
              <a:t>david.gilchrist@uwa.edu.au</a:t>
            </a:r>
            <a:endParaRPr lang="en-GB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800"/>
              </a:spcAft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Professor Paul Flatau	</a:t>
            </a: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  <a:hlinkClick r:id="rId3"/>
              </a:rPr>
              <a:t>paul.flatau@uwa.edu.au</a:t>
            </a:r>
            <a:endParaRPr lang="en-GB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800"/>
              </a:spcAft>
            </a:pPr>
            <a:endParaRPr lang="en-GB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800"/>
              </a:spcAft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UWA Centre for Public Value Website:</a:t>
            </a:r>
            <a:b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</a:b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  <a:hlinkClick r:id="rId4"/>
              </a:rPr>
              <a:t>https://www.uwa.edu.au/schools/Research/Centre-for-Public-Value</a:t>
            </a:r>
            <a:endParaRPr lang="en-GB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800"/>
              </a:spcAft>
            </a:pPr>
            <a:endParaRPr lang="en-GB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800"/>
              </a:spcAft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Centre for Social Impact UWA Website: </a:t>
            </a:r>
            <a:b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</a:b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  <a:hlinkClick r:id="rId5"/>
              </a:rPr>
              <a:t>https://www.uwa.edu.au/schools/research/UWA-Centre-for-Social-Impact</a:t>
            </a:r>
            <a:endParaRPr lang="en-GB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4F4A7C7-D5BB-2EF7-0A1A-37F79AAC0F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7DD876D7-8033-BC2D-6728-9FEA0F6024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F004959-070C-22F6-0246-B4185736EB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5148AB6B-24F5-13D6-7BD4-FEF1C7EC706F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2E7C679D-B847-C82A-0620-B920E0A62A1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DD98F8A3-9802-4883-9BD1-843E0715F24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52A7D277-E6B5-2B15-98B4-409D5C11775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6AC7CF35-9AE9-0DA0-5DE5-AD76453DCCB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AD50EC5A-4A1A-18B1-8BB8-D461089F222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0FF72739-7A72-E644-29D3-97DCA95B4F1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102547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3C1049-172A-62EC-EB82-24430C9D9117}"/>
              </a:ext>
            </a:extLst>
          </p:cNvPr>
          <p:cNvSpPr txBox="1"/>
          <p:nvPr/>
        </p:nvSpPr>
        <p:spPr>
          <a:xfrm>
            <a:off x="838200" y="1690688"/>
            <a:ext cx="10515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Video 1 – Introduction</a:t>
            </a:r>
          </a:p>
          <a:p>
            <a:pPr>
              <a:spcAft>
                <a:spcPts val="1800"/>
              </a:spcAft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Video 2 – Costing &amp; Pricing Governance</a:t>
            </a:r>
          </a:p>
          <a:p>
            <a:pPr>
              <a:spcAft>
                <a:spcPts val="1800"/>
              </a:spcAft>
            </a:pPr>
            <a:r>
              <a:rPr lang="en-GB" sz="2000" b="1" dirty="0">
                <a:solidFill>
                  <a:schemeClr val="accent5">
                    <a:lumMod val="50000"/>
                  </a:schemeClr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Video 3 – Costing &amp; Pricing Principles</a:t>
            </a:r>
          </a:p>
          <a:p>
            <a:pPr>
              <a:spcAft>
                <a:spcPts val="1800"/>
              </a:spcAft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Video 4 – The MS Excel Costing Models</a:t>
            </a:r>
          </a:p>
          <a:p>
            <a:pPr>
              <a:spcAft>
                <a:spcPts val="1800"/>
              </a:spcAft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Video 5 – Costing &amp; Government Procurement Training Video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3940576-329E-8B24-7ADF-07DC64A4AB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1B2A7F2A-D924-6CCF-5DA3-3461AB9D0B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4ED9D228-89EA-E0B5-2C4F-5B7E21676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BE3AA749-D871-7AB4-1F06-DAF7EF0F1605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6F47247F-D17E-7FA7-03E3-DAB1AF056B4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D37C74D4-8CCF-8138-483E-1E18CA956BD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8FBCAD7A-32E9-433C-94FA-6172445A562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2537EA55-64D6-8258-6254-1D8039EDE80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774ABE88-AFA0-8A2E-17F4-58AB9C49357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4F0C4A72-B6FF-6B06-C290-792DA6FD271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7" name="Title 1">
            <a:extLst>
              <a:ext uri="{FF2B5EF4-FFF2-40B4-BE49-F238E27FC236}">
                <a16:creationId xmlns:a16="http://schemas.microsoft.com/office/drawing/2014/main" id="{3606930D-49AA-E78C-09A7-37291FEE5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Training Videos</a:t>
            </a:r>
          </a:p>
        </p:txBody>
      </p:sp>
      <p:pic>
        <p:nvPicPr>
          <p:cNvPr id="2" name="Picture 1" descr="Front page of Handbook">
            <a:extLst>
              <a:ext uri="{FF2B5EF4-FFF2-40B4-BE49-F238E27FC236}">
                <a16:creationId xmlns:a16="http://schemas.microsoft.com/office/drawing/2014/main" id="{EE7A5C47-7ABD-E6F7-BBCA-4F645556CD8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38758" y="1411435"/>
            <a:ext cx="2059339" cy="2447283"/>
          </a:xfrm>
          <a:prstGeom prst="rect">
            <a:avLst/>
          </a:prstGeom>
        </p:spPr>
      </p:pic>
      <p:pic>
        <p:nvPicPr>
          <p:cNvPr id="4" name="Picture 3" descr="Front page of Framework">
            <a:extLst>
              <a:ext uri="{FF2B5EF4-FFF2-40B4-BE49-F238E27FC236}">
                <a16:creationId xmlns:a16="http://schemas.microsoft.com/office/drawing/2014/main" id="{6FD9668A-3691-969D-6180-F65BBFFBB43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10817" y="1405861"/>
            <a:ext cx="2059340" cy="2501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784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3C1049-172A-62EC-EB82-24430C9D9117}"/>
              </a:ext>
            </a:extLst>
          </p:cNvPr>
          <p:cNvSpPr txBox="1"/>
          <p:nvPr/>
        </p:nvSpPr>
        <p:spPr>
          <a:xfrm>
            <a:off x="838200" y="1690688"/>
            <a:ext cx="108966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+mj-lt"/>
              <a:buAutoNum type="arabicPeriod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Start at the very beginning &amp; watch in order</a:t>
            </a:r>
          </a:p>
          <a:p>
            <a:pPr marL="342900" indent="-342900">
              <a:spcAft>
                <a:spcPts val="1800"/>
              </a:spcAft>
              <a:buFont typeface="+mj-lt"/>
              <a:buAutoNum type="arabicPeriod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Read the Framework document prior to watching videos 3 &amp; 4</a:t>
            </a:r>
          </a:p>
          <a:p>
            <a:pPr marL="342900" indent="-342900">
              <a:spcAft>
                <a:spcPts val="1800"/>
              </a:spcAft>
              <a:buFont typeface="+mj-lt"/>
              <a:buAutoNum type="arabicPeriod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The videos include navigation markers to help connect the training with the outputs:</a:t>
            </a:r>
          </a:p>
          <a:p>
            <a:pPr marL="342900" indent="-342900">
              <a:spcAft>
                <a:spcPts val="1800"/>
              </a:spcAft>
              <a:buFont typeface="+mj-lt"/>
              <a:buAutoNum type="arabicPeriod"/>
            </a:pPr>
            <a:endParaRPr lang="en-AU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800"/>
              </a:spcAft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		Reference to Framework page 20</a:t>
            </a:r>
          </a:p>
          <a:p>
            <a:pPr>
              <a:spcAft>
                <a:spcPts val="1800"/>
              </a:spcAft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		Reference to Handbook page 20</a:t>
            </a:r>
          </a:p>
          <a:p>
            <a:pPr>
              <a:spcAft>
                <a:spcPts val="1800"/>
              </a:spcAft>
            </a:pPr>
            <a:r>
              <a:rPr lang="en-A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49AC76-FFD1-A3C4-16EE-96EB86A45AD7}"/>
              </a:ext>
            </a:extLst>
          </p:cNvPr>
          <p:cNvSpPr txBox="1"/>
          <p:nvPr/>
        </p:nvSpPr>
        <p:spPr>
          <a:xfrm>
            <a:off x="6519418" y="3817090"/>
            <a:ext cx="900000" cy="369332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FW 20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87CFE52-9D07-9489-36C1-1A8C6C68E12E}"/>
              </a:ext>
            </a:extLst>
          </p:cNvPr>
          <p:cNvSpPr txBox="1"/>
          <p:nvPr/>
        </p:nvSpPr>
        <p:spPr>
          <a:xfrm>
            <a:off x="6519418" y="4405854"/>
            <a:ext cx="900000" cy="369332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HB 20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0C1E40B-73D8-E87E-DE77-C42807880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3C289DB6-CF22-56B7-C5B0-5FC7213254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80D1B10-B014-D1D8-6C52-2A6DD6D44B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B04C1325-844C-63F2-04A5-6CA4F8EA60E9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E3F0A2B6-E186-B32B-60F5-A7A94648456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2727FEE3-941C-A60E-71EF-E08DA374F9F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B652A91E-930B-8EA4-B23C-F1D73CD4FC8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1558E322-BD6F-55C2-F6CB-7BC6E5C929A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405DC1E5-5FD8-A9A3-6450-1513BB29F50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8BF02102-8371-02CC-4AE2-D3EA22ABF55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9" name="Title 1">
            <a:extLst>
              <a:ext uri="{FF2B5EF4-FFF2-40B4-BE49-F238E27FC236}">
                <a16:creationId xmlns:a16="http://schemas.microsoft.com/office/drawing/2014/main" id="{B9AC6164-7304-DE33-CC7B-6CD38F9DE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Navigating the Videos</a:t>
            </a:r>
          </a:p>
        </p:txBody>
      </p:sp>
    </p:spTree>
    <p:extLst>
      <p:ext uri="{BB962C8B-B14F-4D97-AF65-F5344CB8AC3E}">
        <p14:creationId xmlns:p14="http://schemas.microsoft.com/office/powerpoint/2010/main" val="2454966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971498" cy="46672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General Principles</a:t>
            </a:r>
          </a:p>
          <a:p>
            <a:pPr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Our Approach</a:t>
            </a:r>
          </a:p>
          <a:p>
            <a:pPr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Specific Costing Practice</a:t>
            </a:r>
          </a:p>
          <a:p>
            <a:pPr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Types of Costs</a:t>
            </a:r>
          </a:p>
          <a:p>
            <a:pPr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Initial Questions to Ask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7A116D6-4C33-1CC4-CD06-175FFA14D0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D651C9D8-FDB5-736A-AA0D-38EE91FA53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3A1B35FF-A6A2-6A6B-4587-EB0FCDF067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931225A7-44E9-4E4A-43E2-6272A5E6AC00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D4BF7AD8-A6F3-EFA3-8C05-0FDFC2C471B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EC9B4880-21CC-FE45-1924-43FFA4BFF67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DC28746B-EADA-DB35-23A3-E37B6B35994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FA045640-3497-7A65-65DC-AE204A9C869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D55534C9-DC6A-EA1D-A247-31F438D9BCD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F560883-401A-B107-847B-1CCB96DD264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17152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1566"/>
            <a:ext cx="9809859" cy="3501902"/>
          </a:xfrm>
        </p:spPr>
        <p:txBody>
          <a:bodyPr>
            <a:normAutofit/>
          </a:bodyPr>
          <a:lstStyle/>
          <a:p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Poor financial outcomes impede an organisation in achieving its mission</a:t>
            </a:r>
          </a:p>
          <a:p>
            <a:endParaRPr lang="en-AU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Funders do not calculate their funding offering based on your costs</a:t>
            </a:r>
          </a:p>
          <a:p>
            <a:endParaRPr lang="en-AU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Costing is intended to assist organisations to determine their Target Price Gap</a:t>
            </a:r>
          </a:p>
          <a:p>
            <a:endParaRPr lang="en-AU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Need to cost based on the adopted theory of change – how you are going to achieve your mission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C0CAA33-93F0-6156-D86B-082A972FAE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DBBE35E3-7F0D-14D7-F1BB-CE764874EC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B5B318A-3696-AB3D-6D6F-9CF8D5E8CE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AC3A4AB-89DD-86A2-2E38-4666D2F43B19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053E9603-D965-B3FD-96BE-733CBC60333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F8EA28F3-106C-17BE-FC2B-C0EB8FC7734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6D4FA447-D99C-61BC-7CF2-2E85FB8D6CF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01E79EBD-66E5-649E-9A2E-F188334EF88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A11BBD69-9E84-1C26-4255-974FD6659B1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628A9143-B074-B912-A93B-F4D346FBF87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FBAA3A3A-3BE5-453F-6570-7DCABDEC8C99}"/>
              </a:ext>
            </a:extLst>
          </p:cNvPr>
          <p:cNvSpPr txBox="1"/>
          <p:nvPr/>
        </p:nvSpPr>
        <p:spPr>
          <a:xfrm>
            <a:off x="10581927" y="563402"/>
            <a:ext cx="900000" cy="646331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FW 27</a:t>
            </a:r>
          </a:p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HB 18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7183535C-4852-0685-C775-6E86FE886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General Principles</a:t>
            </a:r>
          </a:p>
        </p:txBody>
      </p:sp>
    </p:spTree>
    <p:extLst>
      <p:ext uri="{BB962C8B-B14F-4D97-AF65-F5344CB8AC3E}">
        <p14:creationId xmlns:p14="http://schemas.microsoft.com/office/powerpoint/2010/main" val="2920271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85008"/>
            <a:ext cx="10839552" cy="441330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To arrive at a comprehensive cost, the organisation must predict:</a:t>
            </a:r>
          </a:p>
          <a:p>
            <a:pPr lvl="1"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Volume Level: how many services of each type</a:t>
            </a:r>
          </a:p>
          <a:p>
            <a:pPr lvl="1"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Timing of Service: in the year, month, day</a:t>
            </a:r>
          </a:p>
          <a:p>
            <a:pPr lvl="1"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Cost Levels: types of costs and how much they are likely to be </a:t>
            </a:r>
          </a:p>
          <a:p>
            <a:pPr lvl="1"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Cost Timing: when will costs be incurred? Paid?</a:t>
            </a:r>
          </a:p>
          <a:p>
            <a:pPr lvl="1">
              <a:lnSpc>
                <a:spcPct val="150000"/>
              </a:lnSpc>
            </a:pPr>
            <a:endParaRPr lang="en-AU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It is not the funder’s responsibility to ensure organisational sustainability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650F54-CC4D-F72F-2D10-162938514788}"/>
              </a:ext>
            </a:extLst>
          </p:cNvPr>
          <p:cNvSpPr txBox="1"/>
          <p:nvPr/>
        </p:nvSpPr>
        <p:spPr>
          <a:xfrm>
            <a:off x="10581927" y="563402"/>
            <a:ext cx="900000" cy="923330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FW 27</a:t>
            </a:r>
          </a:p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FW 30</a:t>
            </a:r>
          </a:p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HB 18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3461CE1-4015-19D5-E5DE-6CF9B8939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General Principles (cont.)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84BF8CA-FAED-2143-06BC-C5360A9297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C6F9DE67-9000-C3D4-C38C-77FC945375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33B776E0-B6AB-9E97-814E-78D235BA49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A4E98895-AF7E-0377-4F5C-99B8FD3A3681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8" name="Picture 17">
                <a:extLst>
                  <a:ext uri="{FF2B5EF4-FFF2-40B4-BE49-F238E27FC236}">
                    <a16:creationId xmlns:a16="http://schemas.microsoft.com/office/drawing/2014/main" id="{0C4DF559-125D-6BC8-A338-BD901AB3B3B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9" name="Picture 18">
                <a:extLst>
                  <a:ext uri="{FF2B5EF4-FFF2-40B4-BE49-F238E27FC236}">
                    <a16:creationId xmlns:a16="http://schemas.microsoft.com/office/drawing/2014/main" id="{ED592768-23ED-1AA7-3DE9-FC00B849243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" name="Picture 19">
                <a:extLst>
                  <a:ext uri="{FF2B5EF4-FFF2-40B4-BE49-F238E27FC236}">
                    <a16:creationId xmlns:a16="http://schemas.microsoft.com/office/drawing/2014/main" id="{6B4C608D-F347-7902-9EAA-412157A4A15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21" name="Picture 20">
                <a:extLst>
                  <a:ext uri="{FF2B5EF4-FFF2-40B4-BE49-F238E27FC236}">
                    <a16:creationId xmlns:a16="http://schemas.microsoft.com/office/drawing/2014/main" id="{5C31556D-D24B-A5D7-C82C-C196AB91418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22" name="Picture 21">
                <a:extLst>
                  <a:ext uri="{FF2B5EF4-FFF2-40B4-BE49-F238E27FC236}">
                    <a16:creationId xmlns:a16="http://schemas.microsoft.com/office/drawing/2014/main" id="{A459FDB6-B8F5-ECA6-E55E-F5AA2F475D5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7FA7162E-E5D5-7482-C2CF-67E38E5466A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675174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6731"/>
            <a:ext cx="10445151" cy="416225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We focus on costing and pricing because we need to be able to calculate the Target Price Gap</a:t>
            </a:r>
          </a:p>
          <a:p>
            <a:pPr>
              <a:lnSpc>
                <a:spcPct val="100000"/>
              </a:lnSpc>
            </a:pPr>
            <a:endParaRPr lang="en-AU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There are many ways to cost and price</a:t>
            </a:r>
          </a:p>
          <a:p>
            <a:pPr>
              <a:lnSpc>
                <a:spcPct val="100000"/>
              </a:lnSpc>
            </a:pPr>
            <a:endParaRPr lang="en-AU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We utilise Activity Based Costing as the primary focus of most for-purpose organisations relates to the provision of a particular service or support that can be identified and that is generally funded specifically</a:t>
            </a:r>
          </a:p>
          <a:p>
            <a:pPr>
              <a:lnSpc>
                <a:spcPct val="100000"/>
              </a:lnSpc>
            </a:pPr>
            <a:endParaRPr lang="en-AU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Individual organisations must determine whether or not this type of costing practice and the materials in this set of resources are relevant to them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488421B-CAB9-C7DE-EF76-76FB67D264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CDF31CE3-2CB7-9859-9C08-B253D5D1D9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9C36AB14-EC1F-07FB-F29B-E38BC175BC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E0D0E1CF-87B1-6911-CE05-5DA3B23B360C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0BFFB529-89CA-0884-E73F-19A058BE827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130BD9BA-922B-3217-98C4-11A491BFABF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53A58445-5692-4140-1A68-05BCBBE9887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F482F706-1464-EE0A-8355-E58744BBB79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8328C79C-02DF-0F52-6CCA-AC83809AAAA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0211DDDC-FC12-DD52-3F79-088E2CE0D75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9" name="Title 1">
            <a:extLst>
              <a:ext uri="{FF2B5EF4-FFF2-40B4-BE49-F238E27FC236}">
                <a16:creationId xmlns:a16="http://schemas.microsoft.com/office/drawing/2014/main" id="{E36E5371-96AA-90C1-AD89-7E59270E1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Our Approach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113A792-E595-F90A-5D63-6BC87EFC402B}"/>
              </a:ext>
            </a:extLst>
          </p:cNvPr>
          <p:cNvSpPr txBox="1"/>
          <p:nvPr/>
        </p:nvSpPr>
        <p:spPr>
          <a:xfrm>
            <a:off x="10581927" y="563402"/>
            <a:ext cx="900000" cy="923330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FW 27</a:t>
            </a:r>
          </a:p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FW 30</a:t>
            </a:r>
          </a:p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HB 18</a:t>
            </a:r>
          </a:p>
        </p:txBody>
      </p:sp>
    </p:spTree>
    <p:extLst>
      <p:ext uri="{BB962C8B-B14F-4D97-AF65-F5344CB8AC3E}">
        <p14:creationId xmlns:p14="http://schemas.microsoft.com/office/powerpoint/2010/main" val="627167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856644" cy="421232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Costing is iterative: NOT set and forget</a:t>
            </a:r>
          </a:p>
          <a:p>
            <a:pPr>
              <a:lnSpc>
                <a:spcPct val="10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Costing can be contentious: funders, managers responsible for program budgets</a:t>
            </a:r>
          </a:p>
          <a:p>
            <a:pPr>
              <a:lnSpc>
                <a:spcPct val="10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Costs can be ascribed to activities – relationship to the activity is more obvious</a:t>
            </a:r>
          </a:p>
          <a:p>
            <a:pPr>
              <a:lnSpc>
                <a:spcPct val="10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Costs can be allocated to activities – relationship to the activities is less obvious/clear</a:t>
            </a:r>
          </a:p>
          <a:p>
            <a:pPr>
              <a:lnSpc>
                <a:spcPct val="10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Activities must be defined clearly – what you are costing</a:t>
            </a:r>
          </a:p>
          <a:p>
            <a:endParaRPr lang="en-AU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2910656-7C35-692B-FC47-F4D709952D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4CD28731-B60E-ADD8-E5A7-8FE7AC37DF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7EB3FD67-D458-39C7-96D9-DB2BFBF4A8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2A759689-37A4-3D38-113C-E24EF03C5ADC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E5F6C4E3-CAD0-14B9-FD39-48162DDE143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87506291-F393-E216-56CE-41042218339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D3C7221B-157C-35B1-BA9B-02BA5865A33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1C533342-D471-F29E-42F3-EE8FDDCAED2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F7777993-88A8-BBD6-C428-1062BFEA5DB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8C2BC011-672C-B18C-5F52-B89F7FB963C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619AD2AB-9D5E-5D30-7158-9C6ED446CA49}"/>
              </a:ext>
            </a:extLst>
          </p:cNvPr>
          <p:cNvSpPr txBox="1"/>
          <p:nvPr/>
        </p:nvSpPr>
        <p:spPr>
          <a:xfrm>
            <a:off x="10581927" y="563402"/>
            <a:ext cx="900000" cy="646331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FW 30</a:t>
            </a:r>
          </a:p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HB 18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42E464D3-8B95-7631-C921-565ECF49F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Specific Costing Practice</a:t>
            </a:r>
          </a:p>
        </p:txBody>
      </p:sp>
    </p:spTree>
    <p:extLst>
      <p:ext uri="{BB962C8B-B14F-4D97-AF65-F5344CB8AC3E}">
        <p14:creationId xmlns:p14="http://schemas.microsoft.com/office/powerpoint/2010/main" val="4261863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856644" cy="421232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We want to calculate the comprehensive cost of each service type/iteration (e.g. bed day, hour of personal care, transport trip). </a:t>
            </a:r>
          </a:p>
          <a:p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The comprehensive cost will include cash outflows (e.g. employee salaries) and non-cash consumptions (e.g. depreciation; employee leave entitlements).</a:t>
            </a:r>
          </a:p>
          <a:p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The comprehensive cost is calculated by estimating ALL costs incurred.</a:t>
            </a:r>
          </a:p>
          <a:p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In-Kind contributions should also be costed as they are consumed (e.g. volunteer time and peppercorn rents)</a:t>
            </a:r>
          </a:p>
          <a:p>
            <a:endParaRPr lang="en-AU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18D86B3-0DE2-FA1D-9FFE-3B2F1D9FA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Specific Costing Practice (cont.)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CC464EC-167A-33F7-B58D-309B1CC871C5}"/>
              </a:ext>
            </a:extLst>
          </p:cNvPr>
          <p:cNvSpPr txBox="1"/>
          <p:nvPr/>
        </p:nvSpPr>
        <p:spPr>
          <a:xfrm>
            <a:off x="3139421" y="3796851"/>
            <a:ext cx="900000" cy="369332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FW 34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1B17668-E7CB-8FD0-BDFA-C77F64A51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856F81A-0FFF-09D5-9943-926A170EC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AA16A9EF-5498-D4CE-029E-3370355C2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C5D6D967-A549-0CB3-0F8B-830236466E16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01E5EF4F-5521-B8B7-D280-6462E505A67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8" name="Picture 17">
                <a:extLst>
                  <a:ext uri="{FF2B5EF4-FFF2-40B4-BE49-F238E27FC236}">
                    <a16:creationId xmlns:a16="http://schemas.microsoft.com/office/drawing/2014/main" id="{4CBBA2F9-6E6E-E5CC-F5C5-F86208AC98A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9" name="Picture 18">
                <a:extLst>
                  <a:ext uri="{FF2B5EF4-FFF2-40B4-BE49-F238E27FC236}">
                    <a16:creationId xmlns:a16="http://schemas.microsoft.com/office/drawing/2014/main" id="{1469A8FF-B633-37D4-7A75-76506BC5BCD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20" name="Picture 19">
                <a:extLst>
                  <a:ext uri="{FF2B5EF4-FFF2-40B4-BE49-F238E27FC236}">
                    <a16:creationId xmlns:a16="http://schemas.microsoft.com/office/drawing/2014/main" id="{853C4B6A-BF11-9996-EA3C-C8A5ADE5AA2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21" name="Picture 20">
                <a:extLst>
                  <a:ext uri="{FF2B5EF4-FFF2-40B4-BE49-F238E27FC236}">
                    <a16:creationId xmlns:a16="http://schemas.microsoft.com/office/drawing/2014/main" id="{5A8FA23B-A50C-917E-9036-B7C3AFD11E8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E3B97F40-3220-AAF3-23F9-F25E29B2E90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2EBA1131-FD98-1B15-0375-BDC146478A6A}"/>
              </a:ext>
            </a:extLst>
          </p:cNvPr>
          <p:cNvSpPr txBox="1"/>
          <p:nvPr/>
        </p:nvSpPr>
        <p:spPr>
          <a:xfrm>
            <a:off x="10581927" y="563402"/>
            <a:ext cx="900000" cy="646331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FW 30</a:t>
            </a:r>
          </a:p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HB 18</a:t>
            </a:r>
          </a:p>
        </p:txBody>
      </p:sp>
    </p:spTree>
    <p:extLst>
      <p:ext uri="{BB962C8B-B14F-4D97-AF65-F5344CB8AC3E}">
        <p14:creationId xmlns:p14="http://schemas.microsoft.com/office/powerpoint/2010/main" val="2093128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d110f0c-021f-49e2-9fef-1f78ec1fb85f">
      <Terms xmlns="http://schemas.microsoft.com/office/infopath/2007/PartnerControls"/>
    </lcf76f155ced4ddcb4097134ff3c332f>
    <TaxCatchAll xmlns="b483a505-253e-4255-bdb3-0580ddb5656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D4E1D43A3927F419155D26B5392B62A" ma:contentTypeVersion="18" ma:contentTypeDescription="Create a new document." ma:contentTypeScope="" ma:versionID="d4c8e3bcf63593e7889032071a972478">
  <xsd:schema xmlns:xsd="http://www.w3.org/2001/XMLSchema" xmlns:xs="http://www.w3.org/2001/XMLSchema" xmlns:p="http://schemas.microsoft.com/office/2006/metadata/properties" xmlns:ns2="ad110f0c-021f-49e2-9fef-1f78ec1fb85f" xmlns:ns3="b483a505-253e-4255-bdb3-0580ddb56560" targetNamespace="http://schemas.microsoft.com/office/2006/metadata/properties" ma:root="true" ma:fieldsID="29d616e3deaad49544324b4684a42e61" ns2:_="" ns3:_="">
    <xsd:import namespace="ad110f0c-021f-49e2-9fef-1f78ec1fb85f"/>
    <xsd:import namespace="b483a505-253e-4255-bdb3-0580ddb565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110f0c-021f-49e2-9fef-1f78ec1fb8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d85113c5-7036-4ae5-b6c9-3bc4b8da47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83a505-253e-4255-bdb3-0580ddb5656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2d39c0e8-6d59-4be9-8c4e-2e04a1dba9fe}" ma:internalName="TaxCatchAll" ma:showField="CatchAllData" ma:web="b483a505-253e-4255-bdb3-0580ddb565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088DB57-BDF6-4A0B-AB41-8263C64BD7D8}">
  <ds:schemaRefs>
    <ds:schemaRef ds:uri="http://schemas.microsoft.com/office/2006/metadata/properties"/>
    <ds:schemaRef ds:uri="http://schemas.microsoft.com/office/infopath/2007/PartnerControls"/>
    <ds:schemaRef ds:uri="ad110f0c-021f-49e2-9fef-1f78ec1fb85f"/>
    <ds:schemaRef ds:uri="b483a505-253e-4255-bdb3-0580ddb56560"/>
  </ds:schemaRefs>
</ds:datastoreItem>
</file>

<file path=customXml/itemProps2.xml><?xml version="1.0" encoding="utf-8"?>
<ds:datastoreItem xmlns:ds="http://schemas.openxmlformats.org/officeDocument/2006/customXml" ds:itemID="{0C88B4D1-C42D-4CC2-A47D-450FC8A562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110f0c-021f-49e2-9fef-1f78ec1fb85f"/>
    <ds:schemaRef ds:uri="b483a505-253e-4255-bdb3-0580ddb565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24C305C-6558-40F1-B307-B5805794FA2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4780</TotalTime>
  <Words>937</Words>
  <Application>Microsoft Office PowerPoint</Application>
  <PresentationFormat>Widescreen</PresentationFormat>
  <Paragraphs>138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Abadi</vt:lpstr>
      <vt:lpstr>Arial</vt:lpstr>
      <vt:lpstr>Calibri</vt:lpstr>
      <vt:lpstr>Calibri Light</vt:lpstr>
      <vt:lpstr>Franklin Gothic Book</vt:lpstr>
      <vt:lpstr>Tahoma</vt:lpstr>
      <vt:lpstr>Times New Roman</vt:lpstr>
      <vt:lpstr>Office Theme</vt:lpstr>
      <vt:lpstr>THE HUMAN SERVICES  COSTING &amp; PRICING  RESOURCE PACKAGE  Training Video 3: The Nature of Costing</vt:lpstr>
      <vt:lpstr>The Training Videos</vt:lpstr>
      <vt:lpstr>Navigating the Videos</vt:lpstr>
      <vt:lpstr>Agenda</vt:lpstr>
      <vt:lpstr>General Principles</vt:lpstr>
      <vt:lpstr>General Principles (cont.)</vt:lpstr>
      <vt:lpstr>Our Approach</vt:lpstr>
      <vt:lpstr>Specific Costing Practice</vt:lpstr>
      <vt:lpstr>Specific Costing Practice (cont.)</vt:lpstr>
      <vt:lpstr>Specific Costing Practice (cont..)</vt:lpstr>
      <vt:lpstr>Types of Costs</vt:lpstr>
      <vt:lpstr>Initial Questions to Ask</vt:lpstr>
      <vt:lpstr>Initial Questions to Ask (cont.)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 Gilchrist</dc:creator>
  <cp:lastModifiedBy>Dorrington, Jared</cp:lastModifiedBy>
  <cp:revision>157</cp:revision>
  <dcterms:created xsi:type="dcterms:W3CDTF">2019-04-22T09:24:07Z</dcterms:created>
  <dcterms:modified xsi:type="dcterms:W3CDTF">2026-04-05T22:50:54Z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0x0101003D4E1D43A3927F419155D26B5392B62A</vt:lpwstr>
  </property>
  <property fmtid="{D5CDD505-2E9C-101B-9397-08002B2CF9AE}" pid="3" name="MediaServiceImageTags">
    <vt:lpwstr/>
  </property>
  <property fmtid="{D5CDD505-2E9C-101B-9397-08002B2CF9AE}" pid="4" name="MSIP_Label_69af8531-eb46-4968-8cb3-105d2f5ea87e_Enabled">
    <vt:lpwstr>true</vt:lpwstr>
  </property>
  <property fmtid="{D5CDD505-2E9C-101B-9397-08002B2CF9AE}" pid="5" name="MSIP_Label_69af8531-eb46-4968-8cb3-105d2f5ea87e_SetDate">
    <vt:lpwstr>2026-04-05T22:49:12Z</vt:lpwstr>
  </property>
  <property fmtid="{D5CDD505-2E9C-101B-9397-08002B2CF9AE}" pid="6" name="MSIP_Label_69af8531-eb46-4968-8cb3-105d2f5ea87e_Method">
    <vt:lpwstr>Standard</vt:lpwstr>
  </property>
  <property fmtid="{D5CDD505-2E9C-101B-9397-08002B2CF9AE}" pid="7" name="MSIP_Label_69af8531-eb46-4968-8cb3-105d2f5ea87e_Name">
    <vt:lpwstr>Official - No Marking</vt:lpwstr>
  </property>
  <property fmtid="{D5CDD505-2E9C-101B-9397-08002B2CF9AE}" pid="8" name="MSIP_Label_69af8531-eb46-4968-8cb3-105d2f5ea87e_SiteId">
    <vt:lpwstr>b46c1908-0334-4236-b978-585ee88e4199</vt:lpwstr>
  </property>
  <property fmtid="{D5CDD505-2E9C-101B-9397-08002B2CF9AE}" pid="9" name="MSIP_Label_69af8531-eb46-4968-8cb3-105d2f5ea87e_ActionId">
    <vt:lpwstr>c526c0bd-d31c-49bb-a46d-00ca7db1c817</vt:lpwstr>
  </property>
  <property fmtid="{D5CDD505-2E9C-101B-9397-08002B2CF9AE}" pid="10" name="MSIP_Label_69af8531-eb46-4968-8cb3-105d2f5ea87e_ContentBits">
    <vt:lpwstr>0</vt:lpwstr>
  </property>
  <property fmtid="{D5CDD505-2E9C-101B-9397-08002B2CF9AE}" pid="11" name="MSIP_Label_69af8531-eb46-4968-8cb3-105d2f5ea87e_Tag">
    <vt:lpwstr>10, 3, 0, 1</vt:lpwstr>
  </property>
</Properties>
</file>