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4"/>
    <p:sldMasterId id="2147483683" r:id="rId5"/>
    <p:sldMasterId id="2147483690" r:id="rId6"/>
  </p:sldMasterIdLst>
  <p:notesMasterIdLst>
    <p:notesMasterId r:id="rId63"/>
  </p:notesMasterIdLst>
  <p:sldIdLst>
    <p:sldId id="346" r:id="rId7"/>
    <p:sldId id="352" r:id="rId8"/>
    <p:sldId id="297" r:id="rId9"/>
    <p:sldId id="299" r:id="rId10"/>
    <p:sldId id="347" r:id="rId11"/>
    <p:sldId id="340" r:id="rId12"/>
    <p:sldId id="343" r:id="rId13"/>
    <p:sldId id="348" r:id="rId14"/>
    <p:sldId id="349" r:id="rId15"/>
    <p:sldId id="350" r:id="rId16"/>
    <p:sldId id="351" r:id="rId17"/>
    <p:sldId id="290" r:id="rId18"/>
    <p:sldId id="293" r:id="rId19"/>
    <p:sldId id="262" r:id="rId20"/>
    <p:sldId id="267" r:id="rId21"/>
    <p:sldId id="263" r:id="rId22"/>
    <p:sldId id="357" r:id="rId23"/>
    <p:sldId id="354" r:id="rId24"/>
    <p:sldId id="356" r:id="rId25"/>
    <p:sldId id="359" r:id="rId26"/>
    <p:sldId id="360" r:id="rId27"/>
    <p:sldId id="361" r:id="rId28"/>
    <p:sldId id="362" r:id="rId29"/>
    <p:sldId id="363" r:id="rId30"/>
    <p:sldId id="364" r:id="rId31"/>
    <p:sldId id="365" r:id="rId32"/>
    <p:sldId id="353" r:id="rId33"/>
    <p:sldId id="302" r:id="rId34"/>
    <p:sldId id="303" r:id="rId35"/>
    <p:sldId id="366" r:id="rId36"/>
    <p:sldId id="304" r:id="rId37"/>
    <p:sldId id="369" r:id="rId38"/>
    <p:sldId id="370" r:id="rId39"/>
    <p:sldId id="307" r:id="rId40"/>
    <p:sldId id="308" r:id="rId41"/>
    <p:sldId id="309" r:id="rId42"/>
    <p:sldId id="310" r:id="rId43"/>
    <p:sldId id="311" r:id="rId44"/>
    <p:sldId id="312" r:id="rId45"/>
    <p:sldId id="313" r:id="rId46"/>
    <p:sldId id="314" r:id="rId47"/>
    <p:sldId id="315" r:id="rId48"/>
    <p:sldId id="316" r:id="rId49"/>
    <p:sldId id="317" r:id="rId50"/>
    <p:sldId id="318" r:id="rId51"/>
    <p:sldId id="319" r:id="rId52"/>
    <p:sldId id="320" r:id="rId53"/>
    <p:sldId id="332" r:id="rId54"/>
    <p:sldId id="333" r:id="rId55"/>
    <p:sldId id="334" r:id="rId56"/>
    <p:sldId id="321" r:id="rId57"/>
    <p:sldId id="335" r:id="rId58"/>
    <p:sldId id="336" r:id="rId59"/>
    <p:sldId id="322" r:id="rId60"/>
    <p:sldId id="331" r:id="rId61"/>
    <p:sldId id="291"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29BA91C-F749-EBF0-C83C-F59EBA95A570}" name="Turner, Skye" initials="ST" userId="S::Skye.Turner@act.gov.au::69e7e520-2993-47f4-811c-b886f6d9bb46" providerId="AD"/>
  <p188:author id="{273619B0-D7D6-03B6-924C-BBB29F97963E}" name="Elodie Auvray" initials="EA" userId="S::Elodie.Auvray@act.gov.au::ec969821-6367-4f5f-bd96-95226fa6a43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notesMaster" Target="notesMasters/notesMaster1.xml"/><Relationship Id="rId68"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oleObject" Target="https://actgovernment-my.sharepoint.com/personal/andre_diezdeaux_act_gov_au/Documents/Data%20&amp;%20Systems/Workbook%202026.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actgovernment-my.sharepoint.com/personal/andre_diezdeaux_act_gov_au/Documents/Data%20&amp;%20Systems/Workbook%202025.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oleObject" Target="https://actgovernment-my.sharepoint.com/personal/andre_diezdeaux_act_gov_au/Documents/Data%20&amp;%20Systems/Workbook%202026.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actgovernment-my.sharepoint.com/personal/andre_diezdeaux_act_gov_au/Documents/Data%20&amp;%20Systems/Workbook%202026.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actgovernment-my.sharepoint.com/personal/andre_diezdeaux_act_gov_au/Documents/Data%20&amp;%20Systems/Workbook%202026.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actgovernment-my.sharepoint.com/personal/andre_diezdeaux_act_gov_au/Documents/Data%20&amp;%20Systems/Workbook%202025.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actgovernment-my.sharepoint.com/personal/andre_diezdeaux_act_gov_au/Documents/Data%20&amp;%20Systems/Workbook%202025.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actgovernment-my.sharepoint.com/personal/andre_diezdeaux_act_gov_au/Documents/Data%20&amp;%20Systems/Vocstats%20download-20260107.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actgovernment-my.sharepoint.com/personal/andre_diezdeaux_act_gov_au/Documents/Data%20&amp;%20Systems/Vocstats%20download-20260107.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actgovernment-my.sharepoint.com/personal/andre_diezdeaux_act_gov_au/Documents/Data%20&amp;%20Systems/Workbook%202025.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a:t>Government</a:t>
            </a:r>
            <a:r>
              <a:rPr lang="en-AU" baseline="0"/>
              <a:t>-funded VET students by gender</a:t>
            </a:r>
            <a:endParaRPr lang="en-AU"/>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AU"/>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CDC-4AB4-8C11-B0388C3B03E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CDC-4AB4-8C11-B0388C3B03E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CDC-4AB4-8C11-B0388C3B03EB}"/>
              </c:ext>
            </c:extLst>
          </c:dPt>
          <c:cat>
            <c:strRef>
              <c:f>'Learner characteristics'!$B$3:$B$5</c:f>
              <c:strCache>
                <c:ptCount val="3"/>
                <c:pt idx="0">
                  <c:v>Male</c:v>
                </c:pt>
                <c:pt idx="1">
                  <c:v>Female</c:v>
                </c:pt>
                <c:pt idx="2">
                  <c:v>Other</c:v>
                </c:pt>
              </c:strCache>
            </c:strRef>
          </c:cat>
          <c:val>
            <c:numRef>
              <c:f>'Learner characteristics'!$C$3:$C$5</c:f>
              <c:numCache>
                <c:formatCode>General</c:formatCode>
                <c:ptCount val="3"/>
                <c:pt idx="0">
                  <c:v>6985</c:v>
                </c:pt>
                <c:pt idx="1">
                  <c:v>6855</c:v>
                </c:pt>
                <c:pt idx="2">
                  <c:v>195</c:v>
                </c:pt>
              </c:numCache>
            </c:numRef>
          </c:val>
          <c:extLst>
            <c:ext xmlns:c16="http://schemas.microsoft.com/office/drawing/2014/chart" uri="{C3380CC4-5D6E-409C-BE32-E72D297353CC}">
              <c16:uniqueId val="{00000006-FCDC-4AB4-8C11-B0388C3B03EB}"/>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sz="1200" b="0" i="0" u="none" strike="noStrike" kern="1200" spc="0" baseline="0">
                <a:solidFill>
                  <a:sysClr val="windowText" lastClr="000000">
                    <a:lumMod val="65000"/>
                    <a:lumOff val="35000"/>
                  </a:sysClr>
                </a:solidFill>
              </a:rPr>
              <a:t>Apprentices as proportion of govt-funded VET students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'As and Ts in training'!$L$2</c:f>
              <c:strCache>
                <c:ptCount val="1"/>
                <c:pt idx="0">
                  <c:v>Apprentices</c:v>
                </c:pt>
              </c:strCache>
            </c:strRef>
          </c:tx>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BDB2-4353-B3D5-929736AC494F}"/>
              </c:ext>
            </c:extLst>
          </c:dPt>
          <c:cat>
            <c:strRef>
              <c:f>'As and Ts in training'!$M$1:$U$1</c:f>
              <c:strCache>
                <c:ptCount val="9"/>
                <c:pt idx="0">
                  <c:v>ACT</c:v>
                </c:pt>
                <c:pt idx="1">
                  <c:v>NSW</c:v>
                </c:pt>
                <c:pt idx="2">
                  <c:v>VIC</c:v>
                </c:pt>
                <c:pt idx="3">
                  <c:v>QLD</c:v>
                </c:pt>
                <c:pt idx="4">
                  <c:v>SA</c:v>
                </c:pt>
                <c:pt idx="5">
                  <c:v>WA</c:v>
                </c:pt>
                <c:pt idx="6">
                  <c:v>TAS</c:v>
                </c:pt>
                <c:pt idx="7">
                  <c:v>NT</c:v>
                </c:pt>
                <c:pt idx="8">
                  <c:v>AUSTRALIA</c:v>
                </c:pt>
              </c:strCache>
            </c:strRef>
          </c:cat>
          <c:val>
            <c:numRef>
              <c:f>'As and Ts in training'!$M$2:$U$2</c:f>
              <c:numCache>
                <c:formatCode>General</c:formatCode>
                <c:ptCount val="9"/>
                <c:pt idx="0">
                  <c:v>35</c:v>
                </c:pt>
                <c:pt idx="1">
                  <c:v>23</c:v>
                </c:pt>
                <c:pt idx="2">
                  <c:v>20</c:v>
                </c:pt>
                <c:pt idx="3">
                  <c:v>28</c:v>
                </c:pt>
                <c:pt idx="4">
                  <c:v>26</c:v>
                </c:pt>
                <c:pt idx="5">
                  <c:v>22</c:v>
                </c:pt>
                <c:pt idx="6">
                  <c:v>50</c:v>
                </c:pt>
                <c:pt idx="7">
                  <c:v>28</c:v>
                </c:pt>
                <c:pt idx="8">
                  <c:v>24</c:v>
                </c:pt>
              </c:numCache>
            </c:numRef>
          </c:val>
          <c:extLst>
            <c:ext xmlns:c16="http://schemas.microsoft.com/office/drawing/2014/chart" uri="{C3380CC4-5D6E-409C-BE32-E72D297353CC}">
              <c16:uniqueId val="{00000002-BDB2-4353-B3D5-929736AC494F}"/>
            </c:ext>
          </c:extLst>
        </c:ser>
        <c:dLbls>
          <c:showLegendKey val="0"/>
          <c:showVal val="0"/>
          <c:showCatName val="0"/>
          <c:showSerName val="0"/>
          <c:showPercent val="0"/>
          <c:showBubbleSize val="0"/>
        </c:dLbls>
        <c:gapWidth val="219"/>
        <c:overlap val="-27"/>
        <c:axId val="1434622912"/>
        <c:axId val="1434620992"/>
      </c:barChart>
      <c:catAx>
        <c:axId val="1434622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4620992"/>
        <c:crosses val="autoZero"/>
        <c:auto val="1"/>
        <c:lblAlgn val="ctr"/>
        <c:lblOffset val="100"/>
        <c:noMultiLvlLbl val="0"/>
      </c:catAx>
      <c:valAx>
        <c:axId val="14346209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46229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a:t>Government-funde VET by labour market status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cked"/>
        <c:varyColors val="0"/>
        <c:ser>
          <c:idx val="0"/>
          <c:order val="0"/>
          <c:tx>
            <c:strRef>
              <c:f>'Learner characteristics'!$B$25</c:f>
              <c:strCache>
                <c:ptCount val="1"/>
                <c:pt idx="0">
                  <c:v>Employed</c:v>
                </c:pt>
              </c:strCache>
            </c:strRef>
          </c:tx>
          <c:spPr>
            <a:solidFill>
              <a:schemeClr val="accent1"/>
            </a:solidFill>
            <a:ln>
              <a:noFill/>
            </a:ln>
            <a:effectLst/>
          </c:spPr>
          <c:cat>
            <c:numRef>
              <c:f>'Learner characteristics'!$C$24:$H$24</c:f>
              <c:numCache>
                <c:formatCode>General</c:formatCode>
                <c:ptCount val="6"/>
                <c:pt idx="0">
                  <c:v>2019</c:v>
                </c:pt>
                <c:pt idx="1">
                  <c:v>2020</c:v>
                </c:pt>
                <c:pt idx="2">
                  <c:v>2021</c:v>
                </c:pt>
                <c:pt idx="3">
                  <c:v>2022</c:v>
                </c:pt>
                <c:pt idx="4">
                  <c:v>2023</c:v>
                </c:pt>
                <c:pt idx="5">
                  <c:v>2024</c:v>
                </c:pt>
              </c:numCache>
            </c:numRef>
          </c:cat>
          <c:val>
            <c:numRef>
              <c:f>'Learner characteristics'!$C$25:$H$25</c:f>
              <c:numCache>
                <c:formatCode>General</c:formatCode>
                <c:ptCount val="6"/>
                <c:pt idx="0">
                  <c:v>16870</c:v>
                </c:pt>
                <c:pt idx="1">
                  <c:v>15635</c:v>
                </c:pt>
                <c:pt idx="2">
                  <c:v>16140</c:v>
                </c:pt>
                <c:pt idx="3">
                  <c:v>15485</c:v>
                </c:pt>
                <c:pt idx="4">
                  <c:v>12800</c:v>
                </c:pt>
                <c:pt idx="5">
                  <c:v>9985</c:v>
                </c:pt>
              </c:numCache>
            </c:numRef>
          </c:val>
          <c:extLst>
            <c:ext xmlns:c16="http://schemas.microsoft.com/office/drawing/2014/chart" uri="{C3380CC4-5D6E-409C-BE32-E72D297353CC}">
              <c16:uniqueId val="{00000000-E7B4-4863-B2DC-95916488871D}"/>
            </c:ext>
          </c:extLst>
        </c:ser>
        <c:ser>
          <c:idx val="1"/>
          <c:order val="1"/>
          <c:tx>
            <c:strRef>
              <c:f>'Learner characteristics'!$B$26</c:f>
              <c:strCache>
                <c:ptCount val="1"/>
                <c:pt idx="0">
                  <c:v>Unemployed</c:v>
                </c:pt>
              </c:strCache>
            </c:strRef>
          </c:tx>
          <c:spPr>
            <a:solidFill>
              <a:schemeClr val="accent2"/>
            </a:solidFill>
            <a:ln>
              <a:noFill/>
            </a:ln>
            <a:effectLst/>
          </c:spPr>
          <c:cat>
            <c:numRef>
              <c:f>'Learner characteristics'!$C$24:$H$24</c:f>
              <c:numCache>
                <c:formatCode>General</c:formatCode>
                <c:ptCount val="6"/>
                <c:pt idx="0">
                  <c:v>2019</c:v>
                </c:pt>
                <c:pt idx="1">
                  <c:v>2020</c:v>
                </c:pt>
                <c:pt idx="2">
                  <c:v>2021</c:v>
                </c:pt>
                <c:pt idx="3">
                  <c:v>2022</c:v>
                </c:pt>
                <c:pt idx="4">
                  <c:v>2023</c:v>
                </c:pt>
                <c:pt idx="5">
                  <c:v>2024</c:v>
                </c:pt>
              </c:numCache>
            </c:numRef>
          </c:cat>
          <c:val>
            <c:numRef>
              <c:f>'Learner characteristics'!$C$26:$H$26</c:f>
              <c:numCache>
                <c:formatCode>General</c:formatCode>
                <c:ptCount val="6"/>
                <c:pt idx="0">
                  <c:v>2785</c:v>
                </c:pt>
                <c:pt idx="1">
                  <c:v>2580</c:v>
                </c:pt>
                <c:pt idx="2">
                  <c:v>2765</c:v>
                </c:pt>
                <c:pt idx="3">
                  <c:v>2285</c:v>
                </c:pt>
                <c:pt idx="4">
                  <c:v>2230</c:v>
                </c:pt>
                <c:pt idx="5">
                  <c:v>2095</c:v>
                </c:pt>
              </c:numCache>
            </c:numRef>
          </c:val>
          <c:extLst>
            <c:ext xmlns:c16="http://schemas.microsoft.com/office/drawing/2014/chart" uri="{C3380CC4-5D6E-409C-BE32-E72D297353CC}">
              <c16:uniqueId val="{00000001-E7B4-4863-B2DC-95916488871D}"/>
            </c:ext>
          </c:extLst>
        </c:ser>
        <c:ser>
          <c:idx val="2"/>
          <c:order val="2"/>
          <c:tx>
            <c:strRef>
              <c:f>'Learner characteristics'!$B$27</c:f>
              <c:strCache>
                <c:ptCount val="1"/>
                <c:pt idx="0">
                  <c:v>Not in labour force</c:v>
                </c:pt>
              </c:strCache>
            </c:strRef>
          </c:tx>
          <c:spPr>
            <a:solidFill>
              <a:schemeClr val="accent3"/>
            </a:solidFill>
            <a:ln>
              <a:noFill/>
            </a:ln>
            <a:effectLst/>
          </c:spPr>
          <c:cat>
            <c:numRef>
              <c:f>'Learner characteristics'!$C$24:$H$24</c:f>
              <c:numCache>
                <c:formatCode>General</c:formatCode>
                <c:ptCount val="6"/>
                <c:pt idx="0">
                  <c:v>2019</c:v>
                </c:pt>
                <c:pt idx="1">
                  <c:v>2020</c:v>
                </c:pt>
                <c:pt idx="2">
                  <c:v>2021</c:v>
                </c:pt>
                <c:pt idx="3">
                  <c:v>2022</c:v>
                </c:pt>
                <c:pt idx="4">
                  <c:v>2023</c:v>
                </c:pt>
                <c:pt idx="5">
                  <c:v>2024</c:v>
                </c:pt>
              </c:numCache>
            </c:numRef>
          </c:cat>
          <c:val>
            <c:numRef>
              <c:f>'Learner characteristics'!$C$27:$H$27</c:f>
              <c:numCache>
                <c:formatCode>General</c:formatCode>
                <c:ptCount val="6"/>
                <c:pt idx="0">
                  <c:v>1145</c:v>
                </c:pt>
                <c:pt idx="1">
                  <c:v>870</c:v>
                </c:pt>
                <c:pt idx="2">
                  <c:v>905</c:v>
                </c:pt>
                <c:pt idx="3">
                  <c:v>810</c:v>
                </c:pt>
                <c:pt idx="4">
                  <c:v>740</c:v>
                </c:pt>
                <c:pt idx="5">
                  <c:v>640</c:v>
                </c:pt>
              </c:numCache>
            </c:numRef>
          </c:val>
          <c:extLst>
            <c:ext xmlns:c16="http://schemas.microsoft.com/office/drawing/2014/chart" uri="{C3380CC4-5D6E-409C-BE32-E72D297353CC}">
              <c16:uniqueId val="{00000002-E7B4-4863-B2DC-95916488871D}"/>
            </c:ext>
          </c:extLst>
        </c:ser>
        <c:ser>
          <c:idx val="3"/>
          <c:order val="3"/>
          <c:tx>
            <c:strRef>
              <c:f>'Learner characteristics'!$B$28</c:f>
              <c:strCache>
                <c:ptCount val="1"/>
                <c:pt idx="0">
                  <c:v>Unknown</c:v>
                </c:pt>
              </c:strCache>
            </c:strRef>
          </c:tx>
          <c:spPr>
            <a:solidFill>
              <a:schemeClr val="accent4"/>
            </a:solidFill>
            <a:ln>
              <a:noFill/>
            </a:ln>
            <a:effectLst/>
          </c:spPr>
          <c:cat>
            <c:numRef>
              <c:f>'Learner characteristics'!$C$24:$H$24</c:f>
              <c:numCache>
                <c:formatCode>General</c:formatCode>
                <c:ptCount val="6"/>
                <c:pt idx="0">
                  <c:v>2019</c:v>
                </c:pt>
                <c:pt idx="1">
                  <c:v>2020</c:v>
                </c:pt>
                <c:pt idx="2">
                  <c:v>2021</c:v>
                </c:pt>
                <c:pt idx="3">
                  <c:v>2022</c:v>
                </c:pt>
                <c:pt idx="4">
                  <c:v>2023</c:v>
                </c:pt>
                <c:pt idx="5">
                  <c:v>2024</c:v>
                </c:pt>
              </c:numCache>
            </c:numRef>
          </c:cat>
          <c:val>
            <c:numRef>
              <c:f>'Learner characteristics'!$C$28:$H$28</c:f>
              <c:numCache>
                <c:formatCode>General</c:formatCode>
                <c:ptCount val="6"/>
                <c:pt idx="0">
                  <c:v>1645</c:v>
                </c:pt>
                <c:pt idx="1">
                  <c:v>1465</c:v>
                </c:pt>
                <c:pt idx="2">
                  <c:v>2060</c:v>
                </c:pt>
                <c:pt idx="3">
                  <c:v>2065</c:v>
                </c:pt>
                <c:pt idx="4">
                  <c:v>1585</c:v>
                </c:pt>
                <c:pt idx="5">
                  <c:v>1310</c:v>
                </c:pt>
              </c:numCache>
            </c:numRef>
          </c:val>
          <c:extLst>
            <c:ext xmlns:c16="http://schemas.microsoft.com/office/drawing/2014/chart" uri="{C3380CC4-5D6E-409C-BE32-E72D297353CC}">
              <c16:uniqueId val="{00000003-E7B4-4863-B2DC-95916488871D}"/>
            </c:ext>
          </c:extLst>
        </c:ser>
        <c:dLbls>
          <c:showLegendKey val="0"/>
          <c:showVal val="0"/>
          <c:showCatName val="0"/>
          <c:showSerName val="0"/>
          <c:showPercent val="0"/>
          <c:showBubbleSize val="0"/>
        </c:dLbls>
        <c:axId val="1302982096"/>
        <c:axId val="1302978736"/>
      </c:areaChart>
      <c:catAx>
        <c:axId val="130298209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2978736"/>
        <c:crosses val="autoZero"/>
        <c:auto val="1"/>
        <c:lblAlgn val="ctr"/>
        <c:lblOffset val="100"/>
        <c:noMultiLvlLbl val="0"/>
      </c:catAx>
      <c:valAx>
        <c:axId val="1302978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298209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a:t>Government-funded</a:t>
            </a:r>
            <a:r>
              <a:rPr lang="en-AU" baseline="0"/>
              <a:t> VET students by age group</a:t>
            </a:r>
            <a:endParaRPr lang="en-AU"/>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AU"/>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80A-47BC-B12F-C4429DF1B43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80A-47BC-B12F-C4429DF1B43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80A-47BC-B12F-C4429DF1B43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80A-47BC-B12F-C4429DF1B43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80A-47BC-B12F-C4429DF1B43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80A-47BC-B12F-C4429DF1B43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80A-47BC-B12F-C4429DF1B43F}"/>
              </c:ext>
            </c:extLst>
          </c:dPt>
          <c:cat>
            <c:strRef>
              <c:f>'Learner characteristics'!$B$8:$B$14</c:f>
              <c:strCache>
                <c:ptCount val="7"/>
                <c:pt idx="0">
                  <c:v>15 to 19</c:v>
                </c:pt>
                <c:pt idx="1">
                  <c:v>20 to 24</c:v>
                </c:pt>
                <c:pt idx="2">
                  <c:v>25 to 29</c:v>
                </c:pt>
                <c:pt idx="3">
                  <c:v>30 to 39</c:v>
                </c:pt>
                <c:pt idx="4">
                  <c:v>40 to 49</c:v>
                </c:pt>
                <c:pt idx="5">
                  <c:v>50 to 59</c:v>
                </c:pt>
                <c:pt idx="6">
                  <c:v>60 to 64</c:v>
                </c:pt>
              </c:strCache>
            </c:strRef>
          </c:cat>
          <c:val>
            <c:numRef>
              <c:f>'Learner characteristics'!$H$8:$H$14</c:f>
              <c:numCache>
                <c:formatCode>General</c:formatCode>
                <c:ptCount val="7"/>
                <c:pt idx="0">
                  <c:v>3045</c:v>
                </c:pt>
                <c:pt idx="1">
                  <c:v>3330</c:v>
                </c:pt>
                <c:pt idx="2">
                  <c:v>1725</c:v>
                </c:pt>
                <c:pt idx="3">
                  <c:v>2945</c:v>
                </c:pt>
                <c:pt idx="4">
                  <c:v>1855</c:v>
                </c:pt>
                <c:pt idx="5">
                  <c:v>840</c:v>
                </c:pt>
                <c:pt idx="6">
                  <c:v>165</c:v>
                </c:pt>
              </c:numCache>
            </c:numRef>
          </c:val>
          <c:extLst>
            <c:ext xmlns:c16="http://schemas.microsoft.com/office/drawing/2014/chart" uri="{C3380CC4-5D6E-409C-BE32-E72D297353CC}">
              <c16:uniqueId val="{0000000E-480A-47BC-B12F-C4429DF1B43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a:t>Part- vs full-time government-funded</a:t>
            </a:r>
            <a:r>
              <a:rPr lang="en-AU" baseline="0"/>
              <a:t> learners (excluding apprentices and trainees)</a:t>
            </a:r>
            <a:endParaRPr lang="en-AU"/>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AU"/>
        </a:p>
      </c:txPr>
    </c:title>
    <c:autoTitleDeleted val="0"/>
    <c:plotArea>
      <c:layout/>
      <c:areaChart>
        <c:grouping val="stacked"/>
        <c:varyColors val="0"/>
        <c:ser>
          <c:idx val="0"/>
          <c:order val="0"/>
          <c:tx>
            <c:strRef>
              <c:f>'Learner characteristics'!$B$31</c:f>
              <c:strCache>
                <c:ptCount val="1"/>
                <c:pt idx="0">
                  <c:v>Full-time</c:v>
                </c:pt>
              </c:strCache>
            </c:strRef>
          </c:tx>
          <c:spPr>
            <a:solidFill>
              <a:schemeClr val="accent1"/>
            </a:solidFill>
            <a:ln>
              <a:noFill/>
            </a:ln>
            <a:effectLst/>
          </c:spPr>
          <c:cat>
            <c:numRef>
              <c:f>'Learner characteristics'!$C$30:$H$30</c:f>
              <c:numCache>
                <c:formatCode>General</c:formatCode>
                <c:ptCount val="6"/>
                <c:pt idx="0">
                  <c:v>2019</c:v>
                </c:pt>
                <c:pt idx="1">
                  <c:v>2020</c:v>
                </c:pt>
                <c:pt idx="2">
                  <c:v>2021</c:v>
                </c:pt>
                <c:pt idx="3">
                  <c:v>2022</c:v>
                </c:pt>
                <c:pt idx="4">
                  <c:v>2023</c:v>
                </c:pt>
                <c:pt idx="5">
                  <c:v>2024</c:v>
                </c:pt>
              </c:numCache>
            </c:numRef>
          </c:cat>
          <c:val>
            <c:numRef>
              <c:f>'Learner characteristics'!$C$31:$H$31</c:f>
              <c:numCache>
                <c:formatCode>General</c:formatCode>
                <c:ptCount val="6"/>
                <c:pt idx="0">
                  <c:v>3895</c:v>
                </c:pt>
                <c:pt idx="1">
                  <c:v>2650</c:v>
                </c:pt>
                <c:pt idx="2">
                  <c:v>3325</c:v>
                </c:pt>
                <c:pt idx="3">
                  <c:v>3145</c:v>
                </c:pt>
                <c:pt idx="4">
                  <c:v>2665</c:v>
                </c:pt>
                <c:pt idx="5">
                  <c:v>2280</c:v>
                </c:pt>
              </c:numCache>
            </c:numRef>
          </c:val>
          <c:extLst>
            <c:ext xmlns:c16="http://schemas.microsoft.com/office/drawing/2014/chart" uri="{C3380CC4-5D6E-409C-BE32-E72D297353CC}">
              <c16:uniqueId val="{00000000-FD26-4669-9D52-68DAB800A07B}"/>
            </c:ext>
          </c:extLst>
        </c:ser>
        <c:ser>
          <c:idx val="1"/>
          <c:order val="1"/>
          <c:tx>
            <c:strRef>
              <c:f>'Learner characteristics'!$B$32</c:f>
              <c:strCache>
                <c:ptCount val="1"/>
                <c:pt idx="0">
                  <c:v>Part-time</c:v>
                </c:pt>
              </c:strCache>
            </c:strRef>
          </c:tx>
          <c:spPr>
            <a:solidFill>
              <a:schemeClr val="accent2"/>
            </a:solidFill>
            <a:ln>
              <a:noFill/>
            </a:ln>
            <a:effectLst/>
          </c:spPr>
          <c:cat>
            <c:numRef>
              <c:f>'Learner characteristics'!$C$30:$H$30</c:f>
              <c:numCache>
                <c:formatCode>General</c:formatCode>
                <c:ptCount val="6"/>
                <c:pt idx="0">
                  <c:v>2019</c:v>
                </c:pt>
                <c:pt idx="1">
                  <c:v>2020</c:v>
                </c:pt>
                <c:pt idx="2">
                  <c:v>2021</c:v>
                </c:pt>
                <c:pt idx="3">
                  <c:v>2022</c:v>
                </c:pt>
                <c:pt idx="4">
                  <c:v>2023</c:v>
                </c:pt>
                <c:pt idx="5">
                  <c:v>2024</c:v>
                </c:pt>
              </c:numCache>
            </c:numRef>
          </c:cat>
          <c:val>
            <c:numRef>
              <c:f>'Learner characteristics'!$C$32:$H$32</c:f>
              <c:numCache>
                <c:formatCode>General</c:formatCode>
                <c:ptCount val="6"/>
                <c:pt idx="0">
                  <c:v>11440</c:v>
                </c:pt>
                <c:pt idx="1">
                  <c:v>11095</c:v>
                </c:pt>
                <c:pt idx="2">
                  <c:v>11250</c:v>
                </c:pt>
                <c:pt idx="3">
                  <c:v>10765</c:v>
                </c:pt>
                <c:pt idx="4">
                  <c:v>8520</c:v>
                </c:pt>
                <c:pt idx="5">
                  <c:v>6185</c:v>
                </c:pt>
              </c:numCache>
            </c:numRef>
          </c:val>
          <c:extLst>
            <c:ext xmlns:c16="http://schemas.microsoft.com/office/drawing/2014/chart" uri="{C3380CC4-5D6E-409C-BE32-E72D297353CC}">
              <c16:uniqueId val="{00000001-FD26-4669-9D52-68DAB800A07B}"/>
            </c:ext>
          </c:extLst>
        </c:ser>
        <c:dLbls>
          <c:showLegendKey val="0"/>
          <c:showVal val="0"/>
          <c:showCatName val="0"/>
          <c:showSerName val="0"/>
          <c:showPercent val="0"/>
          <c:showBubbleSize val="0"/>
        </c:dLbls>
        <c:axId val="1500523456"/>
        <c:axId val="1500520576"/>
      </c:areaChart>
      <c:catAx>
        <c:axId val="15005234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00520576"/>
        <c:crosses val="autoZero"/>
        <c:auto val="1"/>
        <c:lblAlgn val="ctr"/>
        <c:lblOffset val="100"/>
        <c:noMultiLvlLbl val="0"/>
      </c:catAx>
      <c:valAx>
        <c:axId val="1500520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0052345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a:t>Government-funded apprentices and trainees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cked"/>
        <c:varyColors val="0"/>
        <c:ser>
          <c:idx val="0"/>
          <c:order val="0"/>
          <c:tx>
            <c:strRef>
              <c:f>'Govt funded 24'!$A$35</c:f>
              <c:strCache>
                <c:ptCount val="1"/>
                <c:pt idx="0">
                  <c:v>Private enrolments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'Govt funded 24'!$B$34:$G$34</c:f>
              <c:numCache>
                <c:formatCode>General</c:formatCode>
                <c:ptCount val="6"/>
                <c:pt idx="0">
                  <c:v>2019</c:v>
                </c:pt>
                <c:pt idx="1">
                  <c:v>2020</c:v>
                </c:pt>
                <c:pt idx="2">
                  <c:v>2021</c:v>
                </c:pt>
                <c:pt idx="3">
                  <c:v>2022</c:v>
                </c:pt>
                <c:pt idx="4">
                  <c:v>2023</c:v>
                </c:pt>
                <c:pt idx="5">
                  <c:v>2024</c:v>
                </c:pt>
              </c:numCache>
            </c:numRef>
          </c:cat>
          <c:val>
            <c:numRef>
              <c:f>'Govt funded 24'!$B$35:$G$35</c:f>
              <c:numCache>
                <c:formatCode>General</c:formatCode>
                <c:ptCount val="6"/>
                <c:pt idx="0">
                  <c:v>3070</c:v>
                </c:pt>
                <c:pt idx="1">
                  <c:v>3020</c:v>
                </c:pt>
                <c:pt idx="2">
                  <c:v>3525</c:v>
                </c:pt>
                <c:pt idx="3">
                  <c:v>3130</c:v>
                </c:pt>
                <c:pt idx="4">
                  <c:v>2815</c:v>
                </c:pt>
                <c:pt idx="5">
                  <c:v>2235</c:v>
                </c:pt>
              </c:numCache>
            </c:numRef>
          </c:val>
          <c:smooth val="0"/>
          <c:extLst>
            <c:ext xmlns:c16="http://schemas.microsoft.com/office/drawing/2014/chart" uri="{C3380CC4-5D6E-409C-BE32-E72D297353CC}">
              <c16:uniqueId val="{00000000-70DC-4FF0-BE65-A4D9C4097BC6}"/>
            </c:ext>
          </c:extLst>
        </c:ser>
        <c:ser>
          <c:idx val="1"/>
          <c:order val="1"/>
          <c:tx>
            <c:strRef>
              <c:f>'Govt funded 24'!$A$36</c:f>
              <c:strCache>
                <c:ptCount val="1"/>
                <c:pt idx="0">
                  <c:v>CIT enrolments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'Govt funded 24'!$B$34:$G$34</c:f>
              <c:numCache>
                <c:formatCode>General</c:formatCode>
                <c:ptCount val="6"/>
                <c:pt idx="0">
                  <c:v>2019</c:v>
                </c:pt>
                <c:pt idx="1">
                  <c:v>2020</c:v>
                </c:pt>
                <c:pt idx="2">
                  <c:v>2021</c:v>
                </c:pt>
                <c:pt idx="3">
                  <c:v>2022</c:v>
                </c:pt>
                <c:pt idx="4">
                  <c:v>2023</c:v>
                </c:pt>
                <c:pt idx="5">
                  <c:v>2024</c:v>
                </c:pt>
              </c:numCache>
            </c:numRef>
          </c:cat>
          <c:val>
            <c:numRef>
              <c:f>'Govt funded 24'!$B$36:$G$36</c:f>
              <c:numCache>
                <c:formatCode>General</c:formatCode>
                <c:ptCount val="6"/>
                <c:pt idx="0">
                  <c:v>3165</c:v>
                </c:pt>
                <c:pt idx="1">
                  <c:v>2865</c:v>
                </c:pt>
                <c:pt idx="2">
                  <c:v>2925</c:v>
                </c:pt>
                <c:pt idx="3">
                  <c:v>2670</c:v>
                </c:pt>
                <c:pt idx="4">
                  <c:v>2425</c:v>
                </c:pt>
                <c:pt idx="5">
                  <c:v>2420</c:v>
                </c:pt>
              </c:numCache>
            </c:numRef>
          </c:val>
          <c:smooth val="0"/>
          <c:extLst>
            <c:ext xmlns:c16="http://schemas.microsoft.com/office/drawing/2014/chart" uri="{C3380CC4-5D6E-409C-BE32-E72D297353CC}">
              <c16:uniqueId val="{00000001-70DC-4FF0-BE65-A4D9C4097BC6}"/>
            </c:ext>
          </c:extLst>
        </c:ser>
        <c:dLbls>
          <c:showLegendKey val="0"/>
          <c:showVal val="0"/>
          <c:showCatName val="0"/>
          <c:showSerName val="0"/>
          <c:showPercent val="0"/>
          <c:showBubbleSize val="0"/>
        </c:dLbls>
        <c:marker val="1"/>
        <c:smooth val="0"/>
        <c:axId val="212980064"/>
        <c:axId val="212975744"/>
      </c:lineChart>
      <c:catAx>
        <c:axId val="212980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975744"/>
        <c:crosses val="autoZero"/>
        <c:auto val="1"/>
        <c:lblAlgn val="ctr"/>
        <c:lblOffset val="100"/>
        <c:noMultiLvlLbl val="0"/>
      </c:catAx>
      <c:valAx>
        <c:axId val="2129757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980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a:t>Government</a:t>
            </a:r>
            <a:r>
              <a:rPr lang="en-AU" baseline="0"/>
              <a:t> funded VET: Not an apprentice or trainee</a:t>
            </a:r>
            <a:endParaRPr lang="en-AU"/>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AU"/>
        </a:p>
      </c:txPr>
    </c:title>
    <c:autoTitleDeleted val="0"/>
    <c:plotArea>
      <c:layout/>
      <c:lineChart>
        <c:grouping val="standard"/>
        <c:varyColors val="0"/>
        <c:ser>
          <c:idx val="0"/>
          <c:order val="0"/>
          <c:tx>
            <c:strRef>
              <c:f>'Govt funded 24'!$A$26</c:f>
              <c:strCache>
                <c:ptCount val="1"/>
                <c:pt idx="0">
                  <c:v>Private enrolments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'Govt funded 24'!$B$25:$G$25</c:f>
              <c:numCache>
                <c:formatCode>General</c:formatCode>
                <c:ptCount val="6"/>
                <c:pt idx="0">
                  <c:v>2019</c:v>
                </c:pt>
                <c:pt idx="1">
                  <c:v>2020</c:v>
                </c:pt>
                <c:pt idx="2">
                  <c:v>2021</c:v>
                </c:pt>
                <c:pt idx="3">
                  <c:v>2022</c:v>
                </c:pt>
                <c:pt idx="4">
                  <c:v>2023</c:v>
                </c:pt>
                <c:pt idx="5">
                  <c:v>2024</c:v>
                </c:pt>
              </c:numCache>
            </c:numRef>
          </c:cat>
          <c:val>
            <c:numRef>
              <c:f>'Govt funded 24'!$B$26:$G$26</c:f>
              <c:numCache>
                <c:formatCode>General</c:formatCode>
                <c:ptCount val="6"/>
                <c:pt idx="0">
                  <c:v>4960</c:v>
                </c:pt>
                <c:pt idx="1">
                  <c:v>5665</c:v>
                </c:pt>
                <c:pt idx="2">
                  <c:v>5355</c:v>
                </c:pt>
                <c:pt idx="3">
                  <c:v>4960</c:v>
                </c:pt>
                <c:pt idx="4">
                  <c:v>4010</c:v>
                </c:pt>
                <c:pt idx="5">
                  <c:v>3050</c:v>
                </c:pt>
              </c:numCache>
            </c:numRef>
          </c:val>
          <c:smooth val="0"/>
          <c:extLst>
            <c:ext xmlns:c16="http://schemas.microsoft.com/office/drawing/2014/chart" uri="{C3380CC4-5D6E-409C-BE32-E72D297353CC}">
              <c16:uniqueId val="{00000000-B986-4ED8-84E2-564023D44D6E}"/>
            </c:ext>
          </c:extLst>
        </c:ser>
        <c:ser>
          <c:idx val="1"/>
          <c:order val="1"/>
          <c:tx>
            <c:strRef>
              <c:f>'Govt funded 24'!$A$27</c:f>
              <c:strCache>
                <c:ptCount val="1"/>
                <c:pt idx="0">
                  <c:v>CIT enrolments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'Govt funded 24'!$B$25:$G$25</c:f>
              <c:numCache>
                <c:formatCode>General</c:formatCode>
                <c:ptCount val="6"/>
                <c:pt idx="0">
                  <c:v>2019</c:v>
                </c:pt>
                <c:pt idx="1">
                  <c:v>2020</c:v>
                </c:pt>
                <c:pt idx="2">
                  <c:v>2021</c:v>
                </c:pt>
                <c:pt idx="3">
                  <c:v>2022</c:v>
                </c:pt>
                <c:pt idx="4">
                  <c:v>2023</c:v>
                </c:pt>
                <c:pt idx="5">
                  <c:v>2024</c:v>
                </c:pt>
              </c:numCache>
            </c:numRef>
          </c:cat>
          <c:val>
            <c:numRef>
              <c:f>'Govt funded 24'!$B$27:$G$27</c:f>
              <c:numCache>
                <c:formatCode>General</c:formatCode>
                <c:ptCount val="6"/>
                <c:pt idx="0">
                  <c:v>16285</c:v>
                </c:pt>
                <c:pt idx="1">
                  <c:v>13595</c:v>
                </c:pt>
                <c:pt idx="2">
                  <c:v>15455</c:v>
                </c:pt>
                <c:pt idx="3">
                  <c:v>14520</c:v>
                </c:pt>
                <c:pt idx="4">
                  <c:v>12230</c:v>
                </c:pt>
                <c:pt idx="5">
                  <c:v>9940</c:v>
                </c:pt>
              </c:numCache>
            </c:numRef>
          </c:val>
          <c:smooth val="0"/>
          <c:extLst>
            <c:ext xmlns:c16="http://schemas.microsoft.com/office/drawing/2014/chart" uri="{C3380CC4-5D6E-409C-BE32-E72D297353CC}">
              <c16:uniqueId val="{00000001-B986-4ED8-84E2-564023D44D6E}"/>
            </c:ext>
          </c:extLst>
        </c:ser>
        <c:dLbls>
          <c:showLegendKey val="0"/>
          <c:showVal val="0"/>
          <c:showCatName val="0"/>
          <c:showSerName val="0"/>
          <c:showPercent val="0"/>
          <c:showBubbleSize val="0"/>
        </c:dLbls>
        <c:marker val="1"/>
        <c:smooth val="0"/>
        <c:axId val="1584390160"/>
        <c:axId val="1584392560"/>
      </c:lineChart>
      <c:catAx>
        <c:axId val="1584390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84392560"/>
        <c:crosses val="autoZero"/>
        <c:auto val="1"/>
        <c:lblAlgn val="ctr"/>
        <c:lblOffset val="100"/>
        <c:noMultiLvlLbl val="0"/>
      </c:catAx>
      <c:valAx>
        <c:axId val="15843925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84390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'8. Total, Apprentice or trainee'!$B$29</c:f>
              <c:strCache>
                <c:ptCount val="1"/>
                <c:pt idx="0">
                  <c:v>New South Wales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'8. Total, Apprentice or trainee'!$C$28:$X$28</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'8. Total, Apprentice or trainee'!$C$29:$X$29</c:f>
              <c:numCache>
                <c:formatCode>0.0</c:formatCode>
                <c:ptCount val="22"/>
                <c:pt idx="0" formatCode="General">
                  <c:v>100</c:v>
                </c:pt>
                <c:pt idx="1">
                  <c:v>83.623410155876456</c:v>
                </c:pt>
                <c:pt idx="2">
                  <c:v>160.33518217461989</c:v>
                </c:pt>
                <c:pt idx="3">
                  <c:v>180.30505881227887</c:v>
                </c:pt>
                <c:pt idx="4">
                  <c:v>187.5155398297791</c:v>
                </c:pt>
                <c:pt idx="5">
                  <c:v>201.35555130534573</c:v>
                </c:pt>
                <c:pt idx="6">
                  <c:v>195.8950941952759</c:v>
                </c:pt>
                <c:pt idx="7">
                  <c:v>197.46103088840013</c:v>
                </c:pt>
                <c:pt idx="8">
                  <c:v>196.77249689203407</c:v>
                </c:pt>
                <c:pt idx="9">
                  <c:v>190.06407191355075</c:v>
                </c:pt>
                <c:pt idx="10">
                  <c:v>190.58286315386823</c:v>
                </c:pt>
                <c:pt idx="11">
                  <c:v>171.19871856172901</c:v>
                </c:pt>
                <c:pt idx="12">
                  <c:v>148.58946160466675</c:v>
                </c:pt>
                <c:pt idx="13">
                  <c:v>171.42822989385101</c:v>
                </c:pt>
                <c:pt idx="14">
                  <c:v>198.3264798699436</c:v>
                </c:pt>
                <c:pt idx="15">
                  <c:v>200.96346944630392</c:v>
                </c:pt>
                <c:pt idx="16">
                  <c:v>201.53963851965193</c:v>
                </c:pt>
                <c:pt idx="17">
                  <c:v>192.59825953906474</c:v>
                </c:pt>
                <c:pt idx="18">
                  <c:v>223.7137802428995</c:v>
                </c:pt>
                <c:pt idx="19">
                  <c:v>276.64004972745533</c:v>
                </c:pt>
                <c:pt idx="20">
                  <c:v>248.17347231519557</c:v>
                </c:pt>
                <c:pt idx="21">
                  <c:v>241.21880080328967</c:v>
                </c:pt>
              </c:numCache>
            </c:numRef>
          </c:val>
          <c:smooth val="0"/>
          <c:extLst>
            <c:ext xmlns:c16="http://schemas.microsoft.com/office/drawing/2014/chart" uri="{C3380CC4-5D6E-409C-BE32-E72D297353CC}">
              <c16:uniqueId val="{00000000-66A2-4DE4-8486-88DB5C83C263}"/>
            </c:ext>
          </c:extLst>
        </c:ser>
        <c:ser>
          <c:idx val="1"/>
          <c:order val="1"/>
          <c:tx>
            <c:strRef>
              <c:f>'8. Total, Apprentice or trainee'!$B$30</c:f>
              <c:strCache>
                <c:ptCount val="1"/>
                <c:pt idx="0">
                  <c:v>Victoria</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'8. Total, Apprentice or trainee'!$C$28:$X$28</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'8. Total, Apprentice or trainee'!$C$30:$X$30</c:f>
              <c:numCache>
                <c:formatCode>0.0</c:formatCode>
                <c:ptCount val="22"/>
                <c:pt idx="0" formatCode="General">
                  <c:v>100</c:v>
                </c:pt>
                <c:pt idx="1">
                  <c:v>109.6319534776953</c:v>
                </c:pt>
                <c:pt idx="2">
                  <c:v>117.03573341495141</c:v>
                </c:pt>
                <c:pt idx="3">
                  <c:v>122.02004744050807</c:v>
                </c:pt>
                <c:pt idx="4">
                  <c:v>120.86464151809625</c:v>
                </c:pt>
                <c:pt idx="5">
                  <c:v>128.60050501186012</c:v>
                </c:pt>
                <c:pt idx="6">
                  <c:v>123.85339352666615</c:v>
                </c:pt>
                <c:pt idx="7">
                  <c:v>139.27155865024102</c:v>
                </c:pt>
                <c:pt idx="8">
                  <c:v>161.69714591782079</c:v>
                </c:pt>
                <c:pt idx="9">
                  <c:v>162.25112862499043</c:v>
                </c:pt>
                <c:pt idx="10">
                  <c:v>122.78980794245925</c:v>
                </c:pt>
                <c:pt idx="11">
                  <c:v>105.30568520927385</c:v>
                </c:pt>
                <c:pt idx="12">
                  <c:v>95.249827836865862</c:v>
                </c:pt>
                <c:pt idx="13">
                  <c:v>92.051419389394738</c:v>
                </c:pt>
                <c:pt idx="14">
                  <c:v>98.660953401178361</c:v>
                </c:pt>
                <c:pt idx="15">
                  <c:v>95.871145458719099</c:v>
                </c:pt>
                <c:pt idx="16">
                  <c:v>96.587344096717416</c:v>
                </c:pt>
                <c:pt idx="17">
                  <c:v>90.222664320146905</c:v>
                </c:pt>
                <c:pt idx="18">
                  <c:v>107.52008569898231</c:v>
                </c:pt>
                <c:pt idx="19">
                  <c:v>128.68008263830438</c:v>
                </c:pt>
                <c:pt idx="20">
                  <c:v>115.26666156553677</c:v>
                </c:pt>
                <c:pt idx="21">
                  <c:v>106.47180350447623</c:v>
                </c:pt>
              </c:numCache>
            </c:numRef>
          </c:val>
          <c:smooth val="0"/>
          <c:extLst>
            <c:ext xmlns:c16="http://schemas.microsoft.com/office/drawing/2014/chart" uri="{C3380CC4-5D6E-409C-BE32-E72D297353CC}">
              <c16:uniqueId val="{00000001-66A2-4DE4-8486-88DB5C83C263}"/>
            </c:ext>
          </c:extLst>
        </c:ser>
        <c:ser>
          <c:idx val="2"/>
          <c:order val="2"/>
          <c:tx>
            <c:strRef>
              <c:f>'8. Total, Apprentice or trainee'!$B$31</c:f>
              <c:strCache>
                <c:ptCount val="1"/>
                <c:pt idx="0">
                  <c:v>Queensland</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'8. Total, Apprentice or trainee'!$C$28:$X$28</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'8. Total, Apprentice or trainee'!$C$31:$X$31</c:f>
              <c:numCache>
                <c:formatCode>0.0</c:formatCode>
                <c:ptCount val="22"/>
                <c:pt idx="0" formatCode="General">
                  <c:v>100</c:v>
                </c:pt>
                <c:pt idx="1">
                  <c:v>92.202870813397126</c:v>
                </c:pt>
                <c:pt idx="2">
                  <c:v>107.888995215311</c:v>
                </c:pt>
                <c:pt idx="3">
                  <c:v>120.27368421052631</c:v>
                </c:pt>
                <c:pt idx="4">
                  <c:v>136.19330143540671</c:v>
                </c:pt>
                <c:pt idx="5">
                  <c:v>135.80478468899523</c:v>
                </c:pt>
                <c:pt idx="6">
                  <c:v>131.41435406698565</c:v>
                </c:pt>
                <c:pt idx="7">
                  <c:v>131.24976076555023</c:v>
                </c:pt>
                <c:pt idx="8">
                  <c:v>136.82679425837321</c:v>
                </c:pt>
                <c:pt idx="9">
                  <c:v>145.26124401913876</c:v>
                </c:pt>
                <c:pt idx="10">
                  <c:v>137.98468899521532</c:v>
                </c:pt>
                <c:pt idx="11">
                  <c:v>139.12727272727273</c:v>
                </c:pt>
                <c:pt idx="12">
                  <c:v>128.59138755980862</c:v>
                </c:pt>
                <c:pt idx="13">
                  <c:v>121.41052631578947</c:v>
                </c:pt>
                <c:pt idx="14">
                  <c:v>159.29952153110048</c:v>
                </c:pt>
                <c:pt idx="15">
                  <c:v>131.33397129186602</c:v>
                </c:pt>
                <c:pt idx="16">
                  <c:v>137.91196172248803</c:v>
                </c:pt>
                <c:pt idx="17">
                  <c:v>134.11866028708133</c:v>
                </c:pt>
                <c:pt idx="18">
                  <c:v>158.68708133971293</c:v>
                </c:pt>
                <c:pt idx="19">
                  <c:v>181.80861244019138</c:v>
                </c:pt>
                <c:pt idx="20">
                  <c:v>174.94162679425838</c:v>
                </c:pt>
                <c:pt idx="21">
                  <c:v>174.68516746411484</c:v>
                </c:pt>
              </c:numCache>
            </c:numRef>
          </c:val>
          <c:smooth val="0"/>
          <c:extLst>
            <c:ext xmlns:c16="http://schemas.microsoft.com/office/drawing/2014/chart" uri="{C3380CC4-5D6E-409C-BE32-E72D297353CC}">
              <c16:uniqueId val="{00000002-66A2-4DE4-8486-88DB5C83C263}"/>
            </c:ext>
          </c:extLst>
        </c:ser>
        <c:ser>
          <c:idx val="3"/>
          <c:order val="3"/>
          <c:tx>
            <c:strRef>
              <c:f>'8. Total, Apprentice or trainee'!$B$32</c:f>
              <c:strCache>
                <c:ptCount val="1"/>
                <c:pt idx="0">
                  <c:v>South Australia</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'8. Total, Apprentice or trainee'!$C$28:$X$28</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'8. Total, Apprentice or trainee'!$C$32:$X$32</c:f>
              <c:numCache>
                <c:formatCode>0.0</c:formatCode>
                <c:ptCount val="22"/>
                <c:pt idx="0" formatCode="General">
                  <c:v>100</c:v>
                </c:pt>
                <c:pt idx="1">
                  <c:v>115.00188940672629</c:v>
                </c:pt>
                <c:pt idx="2">
                  <c:v>116.14812948734098</c:v>
                </c:pt>
                <c:pt idx="3">
                  <c:v>109.12583448797078</c:v>
                </c:pt>
                <c:pt idx="4">
                  <c:v>120.54414913717093</c:v>
                </c:pt>
                <c:pt idx="5">
                  <c:v>129.65108955787883</c:v>
                </c:pt>
                <c:pt idx="6">
                  <c:v>116.28668598060209</c:v>
                </c:pt>
                <c:pt idx="7">
                  <c:v>122.99407985892429</c:v>
                </c:pt>
                <c:pt idx="8">
                  <c:v>116.55750094470336</c:v>
                </c:pt>
                <c:pt idx="9">
                  <c:v>109.93827938027459</c:v>
                </c:pt>
                <c:pt idx="10">
                  <c:v>61.153797707519836</c:v>
                </c:pt>
                <c:pt idx="11">
                  <c:v>42.801360372842929</c:v>
                </c:pt>
                <c:pt idx="12">
                  <c:v>78.5426376117899</c:v>
                </c:pt>
                <c:pt idx="13">
                  <c:v>67.489608263005422</c:v>
                </c:pt>
                <c:pt idx="14">
                  <c:v>67.57778057689886</c:v>
                </c:pt>
                <c:pt idx="15">
                  <c:v>74.430028970903138</c:v>
                </c:pt>
                <c:pt idx="16">
                  <c:v>80.060461015241216</c:v>
                </c:pt>
                <c:pt idx="17">
                  <c:v>85.766469328630805</c:v>
                </c:pt>
                <c:pt idx="18">
                  <c:v>109.56669605743797</c:v>
                </c:pt>
                <c:pt idx="19">
                  <c:v>121.31880589494898</c:v>
                </c:pt>
                <c:pt idx="20">
                  <c:v>120.67640760801109</c:v>
                </c:pt>
                <c:pt idx="21">
                  <c:v>115.34828063987908</c:v>
                </c:pt>
              </c:numCache>
            </c:numRef>
          </c:val>
          <c:smooth val="0"/>
          <c:extLst>
            <c:ext xmlns:c16="http://schemas.microsoft.com/office/drawing/2014/chart" uri="{C3380CC4-5D6E-409C-BE32-E72D297353CC}">
              <c16:uniqueId val="{00000003-66A2-4DE4-8486-88DB5C83C263}"/>
            </c:ext>
          </c:extLst>
        </c:ser>
        <c:ser>
          <c:idx val="4"/>
          <c:order val="4"/>
          <c:tx>
            <c:strRef>
              <c:f>'8. Total, Apprentice or trainee'!$B$33</c:f>
              <c:strCache>
                <c:ptCount val="1"/>
                <c:pt idx="0">
                  <c:v>Western Australia</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'8. Total, Apprentice or trainee'!$C$28:$X$28</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'8. Total, Apprentice or trainee'!$C$33:$X$33</c:f>
              <c:numCache>
                <c:formatCode>0.0</c:formatCode>
                <c:ptCount val="22"/>
                <c:pt idx="0" formatCode="General">
                  <c:v>100</c:v>
                </c:pt>
                <c:pt idx="1">
                  <c:v>119.67144563918757</c:v>
                </c:pt>
                <c:pt idx="2">
                  <c:v>138.37514934289126</c:v>
                </c:pt>
                <c:pt idx="3">
                  <c:v>156.66069295101553</c:v>
                </c:pt>
                <c:pt idx="4">
                  <c:v>170.72879330943846</c:v>
                </c:pt>
                <c:pt idx="5">
                  <c:v>181.70250896057348</c:v>
                </c:pt>
                <c:pt idx="6">
                  <c:v>180.8363201911589</c:v>
                </c:pt>
                <c:pt idx="7">
                  <c:v>192.10274790919951</c:v>
                </c:pt>
                <c:pt idx="8">
                  <c:v>208.62604540023895</c:v>
                </c:pt>
                <c:pt idx="9">
                  <c:v>225.46594982078852</c:v>
                </c:pt>
                <c:pt idx="10">
                  <c:v>234.65949820788529</c:v>
                </c:pt>
                <c:pt idx="11">
                  <c:v>226.80406212664278</c:v>
                </c:pt>
                <c:pt idx="12">
                  <c:v>212.78972520908005</c:v>
                </c:pt>
                <c:pt idx="13">
                  <c:v>187.89127837514934</c:v>
                </c:pt>
                <c:pt idx="14">
                  <c:v>172.04898446833931</c:v>
                </c:pt>
                <c:pt idx="15">
                  <c:v>153.142174432497</c:v>
                </c:pt>
                <c:pt idx="16">
                  <c:v>151.90561529271207</c:v>
                </c:pt>
                <c:pt idx="17">
                  <c:v>153.1242532855436</c:v>
                </c:pt>
                <c:pt idx="18">
                  <c:v>199.89247311827955</c:v>
                </c:pt>
                <c:pt idx="19">
                  <c:v>244.59976105137395</c:v>
                </c:pt>
                <c:pt idx="20">
                  <c:v>242.61051373954598</c:v>
                </c:pt>
                <c:pt idx="21">
                  <c:v>235.71087216248506</c:v>
                </c:pt>
              </c:numCache>
            </c:numRef>
          </c:val>
          <c:smooth val="0"/>
          <c:extLst>
            <c:ext xmlns:c16="http://schemas.microsoft.com/office/drawing/2014/chart" uri="{C3380CC4-5D6E-409C-BE32-E72D297353CC}">
              <c16:uniqueId val="{00000004-66A2-4DE4-8486-88DB5C83C263}"/>
            </c:ext>
          </c:extLst>
        </c:ser>
        <c:ser>
          <c:idx val="5"/>
          <c:order val="5"/>
          <c:tx>
            <c:strRef>
              <c:f>'8. Total, Apprentice or trainee'!$B$34</c:f>
              <c:strCache>
                <c:ptCount val="1"/>
                <c:pt idx="0">
                  <c:v>Tasmania</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'8. Total, Apprentice or trainee'!$C$28:$X$28</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'8. Total, Apprentice or trainee'!$C$34:$X$34</c:f>
              <c:numCache>
                <c:formatCode>0.0</c:formatCode>
                <c:ptCount val="22"/>
                <c:pt idx="0" formatCode="General">
                  <c:v>100</c:v>
                </c:pt>
                <c:pt idx="1">
                  <c:v>112.60481099656357</c:v>
                </c:pt>
                <c:pt idx="2">
                  <c:v>122.91408934707904</c:v>
                </c:pt>
                <c:pt idx="3">
                  <c:v>129.01718213058419</c:v>
                </c:pt>
                <c:pt idx="4">
                  <c:v>131.34020618556701</c:v>
                </c:pt>
                <c:pt idx="5">
                  <c:v>129.01718213058419</c:v>
                </c:pt>
                <c:pt idx="6">
                  <c:v>131.69759450171821</c:v>
                </c:pt>
                <c:pt idx="7">
                  <c:v>151.75257731958763</c:v>
                </c:pt>
                <c:pt idx="8">
                  <c:v>147.32646048109964</c:v>
                </c:pt>
                <c:pt idx="9">
                  <c:v>133.36082474226805</c:v>
                </c:pt>
                <c:pt idx="10">
                  <c:v>122.17182130584193</c:v>
                </c:pt>
                <c:pt idx="11">
                  <c:v>126.90034364261169</c:v>
                </c:pt>
                <c:pt idx="12">
                  <c:v>118.39175257731959</c:v>
                </c:pt>
                <c:pt idx="13">
                  <c:v>123.75257731958763</c:v>
                </c:pt>
                <c:pt idx="14">
                  <c:v>133.84192439862542</c:v>
                </c:pt>
                <c:pt idx="15">
                  <c:v>126.61168384879726</c:v>
                </c:pt>
                <c:pt idx="16">
                  <c:v>133.89690721649484</c:v>
                </c:pt>
                <c:pt idx="17">
                  <c:v>130.40549828178695</c:v>
                </c:pt>
                <c:pt idx="18">
                  <c:v>168.10996563573883</c:v>
                </c:pt>
                <c:pt idx="19">
                  <c:v>217.20962199312714</c:v>
                </c:pt>
                <c:pt idx="20">
                  <c:v>179.71134020618555</c:v>
                </c:pt>
                <c:pt idx="21">
                  <c:v>159.93127147766322</c:v>
                </c:pt>
              </c:numCache>
            </c:numRef>
          </c:val>
          <c:smooth val="0"/>
          <c:extLst>
            <c:ext xmlns:c16="http://schemas.microsoft.com/office/drawing/2014/chart" uri="{C3380CC4-5D6E-409C-BE32-E72D297353CC}">
              <c16:uniqueId val="{00000005-66A2-4DE4-8486-88DB5C83C263}"/>
            </c:ext>
          </c:extLst>
        </c:ser>
        <c:ser>
          <c:idx val="6"/>
          <c:order val="6"/>
          <c:tx>
            <c:strRef>
              <c:f>'8. Total, Apprentice or trainee'!$B$35</c:f>
              <c:strCache>
                <c:ptCount val="1"/>
                <c:pt idx="0">
                  <c:v>Northern Territory</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numRef>
              <c:f>'8. Total, Apprentice or trainee'!$C$28:$X$28</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'8. Total, Apprentice or trainee'!$C$35:$X$35</c:f>
              <c:numCache>
                <c:formatCode>0.0</c:formatCode>
                <c:ptCount val="22"/>
                <c:pt idx="0" formatCode="General">
                  <c:v>100</c:v>
                </c:pt>
                <c:pt idx="1">
                  <c:v>113.89007243289306</c:v>
                </c:pt>
                <c:pt idx="2">
                  <c:v>125.13847464848743</c:v>
                </c:pt>
                <c:pt idx="3">
                  <c:v>134.38432040903282</c:v>
                </c:pt>
                <c:pt idx="4">
                  <c:v>144.82317852577759</c:v>
                </c:pt>
                <c:pt idx="5">
                  <c:v>151.38474648487431</c:v>
                </c:pt>
                <c:pt idx="6">
                  <c:v>150.95867064337452</c:v>
                </c:pt>
                <c:pt idx="7">
                  <c:v>155.04899872177248</c:v>
                </c:pt>
                <c:pt idx="8">
                  <c:v>162.59054111631872</c:v>
                </c:pt>
                <c:pt idx="9">
                  <c:v>162.54793353216874</c:v>
                </c:pt>
                <c:pt idx="10">
                  <c:v>177.54580315296124</c:v>
                </c:pt>
                <c:pt idx="11">
                  <c:v>197.57136770345122</c:v>
                </c:pt>
                <c:pt idx="12">
                  <c:v>154.19684703877292</c:v>
                </c:pt>
                <c:pt idx="13">
                  <c:v>159.22454196847039</c:v>
                </c:pt>
                <c:pt idx="14">
                  <c:v>156.75330208777163</c:v>
                </c:pt>
                <c:pt idx="15">
                  <c:v>143.71538133787814</c:v>
                </c:pt>
                <c:pt idx="16">
                  <c:v>154.83596080102259</c:v>
                </c:pt>
                <c:pt idx="17">
                  <c:v>145.07882403067748</c:v>
                </c:pt>
                <c:pt idx="18">
                  <c:v>159.90626331487005</c:v>
                </c:pt>
                <c:pt idx="19">
                  <c:v>178.35534725181083</c:v>
                </c:pt>
                <c:pt idx="20">
                  <c:v>163.14443971026844</c:v>
                </c:pt>
                <c:pt idx="21">
                  <c:v>164.55048998721773</c:v>
                </c:pt>
              </c:numCache>
            </c:numRef>
          </c:val>
          <c:smooth val="0"/>
          <c:extLst>
            <c:ext xmlns:c16="http://schemas.microsoft.com/office/drawing/2014/chart" uri="{C3380CC4-5D6E-409C-BE32-E72D297353CC}">
              <c16:uniqueId val="{00000006-66A2-4DE4-8486-88DB5C83C263}"/>
            </c:ext>
          </c:extLst>
        </c:ser>
        <c:ser>
          <c:idx val="7"/>
          <c:order val="7"/>
          <c:tx>
            <c:strRef>
              <c:f>'8. Total, Apprentice or trainee'!$B$36</c:f>
              <c:strCache>
                <c:ptCount val="1"/>
                <c:pt idx="0">
                  <c:v>ACT</c:v>
                </c:pt>
              </c:strCache>
            </c:strRef>
          </c:tx>
          <c:spPr>
            <a:ln w="28575" cap="rnd">
              <a:solidFill>
                <a:srgbClr val="FFC000"/>
              </a:solidFill>
              <a:round/>
            </a:ln>
            <a:effectLst/>
          </c:spPr>
          <c:marker>
            <c:symbol val="circle"/>
            <c:size val="5"/>
            <c:spPr>
              <a:solidFill>
                <a:srgbClr val="FFC000"/>
              </a:solidFill>
              <a:ln w="9525">
                <a:solidFill>
                  <a:srgbClr val="FFC000"/>
                </a:solidFill>
              </a:ln>
              <a:effectLst/>
            </c:spPr>
          </c:marker>
          <c:cat>
            <c:numRef>
              <c:f>'8. Total, Apprentice or trainee'!$C$28:$X$28</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'8. Total, Apprentice or trainee'!$C$36:$X$36</c:f>
              <c:numCache>
                <c:formatCode>0.0</c:formatCode>
                <c:ptCount val="22"/>
                <c:pt idx="0" formatCode="General">
                  <c:v>100</c:v>
                </c:pt>
                <c:pt idx="1">
                  <c:v>113.83975026014569</c:v>
                </c:pt>
                <c:pt idx="2">
                  <c:v>110.440513354145</c:v>
                </c:pt>
                <c:pt idx="3">
                  <c:v>146.6874783211932</c:v>
                </c:pt>
                <c:pt idx="4">
                  <c:v>167.32570239334029</c:v>
                </c:pt>
                <c:pt idx="5">
                  <c:v>169.85778702740203</c:v>
                </c:pt>
                <c:pt idx="6">
                  <c:v>175.37287547693376</c:v>
                </c:pt>
                <c:pt idx="7">
                  <c:v>172.84079084287202</c:v>
                </c:pt>
                <c:pt idx="8">
                  <c:v>156.08740894901146</c:v>
                </c:pt>
                <c:pt idx="9">
                  <c:v>179.53520638224074</c:v>
                </c:pt>
                <c:pt idx="10">
                  <c:v>179.60457856399586</c:v>
                </c:pt>
                <c:pt idx="11">
                  <c:v>168.26222684703436</c:v>
                </c:pt>
                <c:pt idx="12">
                  <c:v>157.89108567464447</c:v>
                </c:pt>
                <c:pt idx="13">
                  <c:v>155.70586194935831</c:v>
                </c:pt>
                <c:pt idx="14">
                  <c:v>176.30939993062782</c:v>
                </c:pt>
                <c:pt idx="15">
                  <c:v>193.40964273326398</c:v>
                </c:pt>
                <c:pt idx="16">
                  <c:v>213.00728407908429</c:v>
                </c:pt>
                <c:pt idx="17">
                  <c:v>198.99410336455082</c:v>
                </c:pt>
                <c:pt idx="18">
                  <c:v>216.09434616718698</c:v>
                </c:pt>
                <c:pt idx="19">
                  <c:v>202.63614290669443</c:v>
                </c:pt>
                <c:pt idx="20">
                  <c:v>190.28789455428375</c:v>
                </c:pt>
                <c:pt idx="21">
                  <c:v>175.3381893860562</c:v>
                </c:pt>
              </c:numCache>
            </c:numRef>
          </c:val>
          <c:smooth val="0"/>
          <c:extLst>
            <c:ext xmlns:c16="http://schemas.microsoft.com/office/drawing/2014/chart" uri="{C3380CC4-5D6E-409C-BE32-E72D297353CC}">
              <c16:uniqueId val="{00000007-66A2-4DE4-8486-88DB5C83C263}"/>
            </c:ext>
          </c:extLst>
        </c:ser>
        <c:ser>
          <c:idx val="8"/>
          <c:order val="8"/>
          <c:tx>
            <c:strRef>
              <c:f>'8. Total, Apprentice or trainee'!$B$37</c:f>
              <c:strCache>
                <c:ptCount val="1"/>
                <c:pt idx="0">
                  <c:v>Total</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numRef>
              <c:f>'8. Total, Apprentice or trainee'!$C$28:$X$28</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'8. Total, Apprentice or trainee'!$C$37:$X$37</c:f>
              <c:numCache>
                <c:formatCode>0.0</c:formatCode>
                <c:ptCount val="22"/>
                <c:pt idx="0" formatCode="General">
                  <c:v>100</c:v>
                </c:pt>
                <c:pt idx="1">
                  <c:v>101.30819922172901</c:v>
                </c:pt>
                <c:pt idx="2">
                  <c:v>125.43166663407575</c:v>
                </c:pt>
                <c:pt idx="3">
                  <c:v>136.05565224192887</c:v>
                </c:pt>
                <c:pt idx="4">
                  <c:v>143.7596550577837</c:v>
                </c:pt>
                <c:pt idx="5">
                  <c:v>150.60081346917227</c:v>
                </c:pt>
                <c:pt idx="6">
                  <c:v>145.90234459023446</c:v>
                </c:pt>
                <c:pt idx="7">
                  <c:v>153.27196464537829</c:v>
                </c:pt>
                <c:pt idx="8">
                  <c:v>162.26950077240463</c:v>
                </c:pt>
                <c:pt idx="9">
                  <c:v>163.9252820743464</c:v>
                </c:pt>
                <c:pt idx="10">
                  <c:v>146.30614599425095</c:v>
                </c:pt>
                <c:pt idx="11">
                  <c:v>135.21969534015136</c:v>
                </c:pt>
                <c:pt idx="12">
                  <c:v>125.37153640079001</c:v>
                </c:pt>
                <c:pt idx="13">
                  <c:v>124.507225405268</c:v>
                </c:pt>
                <c:pt idx="14">
                  <c:v>141.12810184008291</c:v>
                </c:pt>
                <c:pt idx="15">
                  <c:v>132.45566006374781</c:v>
                </c:pt>
                <c:pt idx="16">
                  <c:v>135.48025968438961</c:v>
                </c:pt>
                <c:pt idx="17">
                  <c:v>130.75294784802207</c:v>
                </c:pt>
                <c:pt idx="18">
                  <c:v>156.34593949823031</c:v>
                </c:pt>
                <c:pt idx="19">
                  <c:v>186.17493498112987</c:v>
                </c:pt>
                <c:pt idx="20">
                  <c:v>172.42564383347349</c:v>
                </c:pt>
                <c:pt idx="21">
                  <c:v>166.24640685191341</c:v>
                </c:pt>
              </c:numCache>
            </c:numRef>
          </c:val>
          <c:smooth val="0"/>
          <c:extLst>
            <c:ext xmlns:c16="http://schemas.microsoft.com/office/drawing/2014/chart" uri="{C3380CC4-5D6E-409C-BE32-E72D297353CC}">
              <c16:uniqueId val="{00000008-66A2-4DE4-8486-88DB5C83C263}"/>
            </c:ext>
          </c:extLst>
        </c:ser>
        <c:dLbls>
          <c:showLegendKey val="0"/>
          <c:showVal val="0"/>
          <c:showCatName val="0"/>
          <c:showSerName val="0"/>
          <c:showPercent val="0"/>
          <c:showBubbleSize val="0"/>
        </c:dLbls>
        <c:marker val="1"/>
        <c:smooth val="0"/>
        <c:axId val="176004047"/>
        <c:axId val="176004527"/>
      </c:lineChart>
      <c:catAx>
        <c:axId val="176004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004527"/>
        <c:crosses val="autoZero"/>
        <c:auto val="1"/>
        <c:lblAlgn val="ctr"/>
        <c:lblOffset val="100"/>
        <c:noMultiLvlLbl val="0"/>
      </c:catAx>
      <c:valAx>
        <c:axId val="1760045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0040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'9. Total, Not an apprentice or '!$B$29</c:f>
              <c:strCache>
                <c:ptCount val="1"/>
                <c:pt idx="0">
                  <c:v>New South Wales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'9. Total, Not an apprentice or '!$C$28:$X$28</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'9. Total, Not an apprentice or '!$C$29:$X$29</c:f>
              <c:numCache>
                <c:formatCode>0.0</c:formatCode>
                <c:ptCount val="22"/>
                <c:pt idx="0" formatCode="General">
                  <c:v>100</c:v>
                </c:pt>
                <c:pt idx="1">
                  <c:v>103.16880039302951</c:v>
                </c:pt>
                <c:pt idx="2">
                  <c:v>87.939629511892036</c:v>
                </c:pt>
                <c:pt idx="3">
                  <c:v>120.12686761263475</c:v>
                </c:pt>
                <c:pt idx="4">
                  <c:v>118.64867208045546</c:v>
                </c:pt>
                <c:pt idx="5">
                  <c:v>121.44250498511691</c:v>
                </c:pt>
                <c:pt idx="6">
                  <c:v>134.120596480074</c:v>
                </c:pt>
                <c:pt idx="7">
                  <c:v>151.01653035863944</c:v>
                </c:pt>
                <c:pt idx="8">
                  <c:v>159.84668959338788</c:v>
                </c:pt>
                <c:pt idx="9">
                  <c:v>163.50027454266973</c:v>
                </c:pt>
                <c:pt idx="10">
                  <c:v>155.0566424876456</c:v>
                </c:pt>
                <c:pt idx="11">
                  <c:v>153.84720977949891</c:v>
                </c:pt>
                <c:pt idx="12">
                  <c:v>123.67930526254951</c:v>
                </c:pt>
                <c:pt idx="13">
                  <c:v>142.4551339479236</c:v>
                </c:pt>
                <c:pt idx="14">
                  <c:v>140.01531659104702</c:v>
                </c:pt>
                <c:pt idx="15">
                  <c:v>145.19839320290149</c:v>
                </c:pt>
                <c:pt idx="16">
                  <c:v>136.65289136780049</c:v>
                </c:pt>
                <c:pt idx="17">
                  <c:v>131.37589226367658</c:v>
                </c:pt>
                <c:pt idx="18">
                  <c:v>140.50515851226774</c:v>
                </c:pt>
                <c:pt idx="19">
                  <c:v>131.12230153454902</c:v>
                </c:pt>
                <c:pt idx="20">
                  <c:v>155.69098055081932</c:v>
                </c:pt>
                <c:pt idx="21">
                  <c:v>144.47519001242668</c:v>
                </c:pt>
              </c:numCache>
            </c:numRef>
          </c:val>
          <c:smooth val="0"/>
          <c:extLst>
            <c:ext xmlns:c16="http://schemas.microsoft.com/office/drawing/2014/chart" uri="{C3380CC4-5D6E-409C-BE32-E72D297353CC}">
              <c16:uniqueId val="{00000000-FF9D-41BB-A5F0-87C2F3AD89CB}"/>
            </c:ext>
          </c:extLst>
        </c:ser>
        <c:ser>
          <c:idx val="1"/>
          <c:order val="1"/>
          <c:tx>
            <c:strRef>
              <c:f>'9. Total, Not an apprentice or '!$B$30</c:f>
              <c:strCache>
                <c:ptCount val="1"/>
                <c:pt idx="0">
                  <c:v>Victoria</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'9. Total, Not an apprentice or '!$C$28:$X$28</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'9. Total, Not an apprentice or '!$C$30:$X$30</c:f>
              <c:numCache>
                <c:formatCode>0.0</c:formatCode>
                <c:ptCount val="22"/>
                <c:pt idx="0" formatCode="General">
                  <c:v>100</c:v>
                </c:pt>
                <c:pt idx="1">
                  <c:v>101.53677152109485</c:v>
                </c:pt>
                <c:pt idx="2">
                  <c:v>104.3196667849092</c:v>
                </c:pt>
                <c:pt idx="3">
                  <c:v>110.48734995594512</c:v>
                </c:pt>
                <c:pt idx="4">
                  <c:v>115.53935759975283</c:v>
                </c:pt>
                <c:pt idx="5">
                  <c:v>122.7094323214061</c:v>
                </c:pt>
                <c:pt idx="6">
                  <c:v>131.44374134636291</c:v>
                </c:pt>
                <c:pt idx="7">
                  <c:v>166.00565275600462</c:v>
                </c:pt>
                <c:pt idx="8">
                  <c:v>237.55306610520535</c:v>
                </c:pt>
                <c:pt idx="9">
                  <c:v>271.38950235150071</c:v>
                </c:pt>
                <c:pt idx="10">
                  <c:v>261.86334977285992</c:v>
                </c:pt>
                <c:pt idx="11">
                  <c:v>275.791557483036</c:v>
                </c:pt>
                <c:pt idx="12">
                  <c:v>227.6973601400602</c:v>
                </c:pt>
                <c:pt idx="13">
                  <c:v>186.66567495508693</c:v>
                </c:pt>
                <c:pt idx="14">
                  <c:v>166.07316542893435</c:v>
                </c:pt>
                <c:pt idx="15">
                  <c:v>143.22641919648476</c:v>
                </c:pt>
                <c:pt idx="16">
                  <c:v>158.30920804201807</c:v>
                </c:pt>
                <c:pt idx="17">
                  <c:v>140.68496755958853</c:v>
                </c:pt>
                <c:pt idx="18">
                  <c:v>150.33813550594456</c:v>
                </c:pt>
                <c:pt idx="19">
                  <c:v>135.01047018571708</c:v>
                </c:pt>
                <c:pt idx="20">
                  <c:v>133.87305328924032</c:v>
                </c:pt>
                <c:pt idx="21">
                  <c:v>135.30340652927649</c:v>
                </c:pt>
              </c:numCache>
            </c:numRef>
          </c:val>
          <c:smooth val="0"/>
          <c:extLst>
            <c:ext xmlns:c16="http://schemas.microsoft.com/office/drawing/2014/chart" uri="{C3380CC4-5D6E-409C-BE32-E72D297353CC}">
              <c16:uniqueId val="{00000001-FF9D-41BB-A5F0-87C2F3AD89CB}"/>
            </c:ext>
          </c:extLst>
        </c:ser>
        <c:ser>
          <c:idx val="2"/>
          <c:order val="2"/>
          <c:tx>
            <c:strRef>
              <c:f>'9. Total, Not an apprentice or '!$B$31</c:f>
              <c:strCache>
                <c:ptCount val="1"/>
                <c:pt idx="0">
                  <c:v>Queensland</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'9. Total, Not an apprentice or '!$C$28:$X$28</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'9. Total, Not an apprentice or '!$C$31:$X$31</c:f>
              <c:numCache>
                <c:formatCode>0.0</c:formatCode>
                <c:ptCount val="22"/>
                <c:pt idx="0" formatCode="General">
                  <c:v>100</c:v>
                </c:pt>
                <c:pt idx="1">
                  <c:v>106.96850647259612</c:v>
                </c:pt>
                <c:pt idx="2">
                  <c:v>106.8615959296709</c:v>
                </c:pt>
                <c:pt idx="3">
                  <c:v>117.01165711341534</c:v>
                </c:pt>
                <c:pt idx="4">
                  <c:v>119.19237457332389</c:v>
                </c:pt>
                <c:pt idx="5">
                  <c:v>119.9420364526309</c:v>
                </c:pt>
                <c:pt idx="6">
                  <c:v>129.17627358794357</c:v>
                </c:pt>
                <c:pt idx="7">
                  <c:v>152.06157016809428</c:v>
                </c:pt>
                <c:pt idx="8">
                  <c:v>174.23842339151156</c:v>
                </c:pt>
                <c:pt idx="9">
                  <c:v>154.31957235782829</c:v>
                </c:pt>
                <c:pt idx="10">
                  <c:v>126.3927352353964</c:v>
                </c:pt>
                <c:pt idx="11">
                  <c:v>136.43330971855477</c:v>
                </c:pt>
                <c:pt idx="12">
                  <c:v>144.5198686159593</c:v>
                </c:pt>
                <c:pt idx="13">
                  <c:v>146.73407612545887</c:v>
                </c:pt>
                <c:pt idx="14">
                  <c:v>161.67579055838218</c:v>
                </c:pt>
                <c:pt idx="15">
                  <c:v>145.61859985831131</c:v>
                </c:pt>
                <c:pt idx="16">
                  <c:v>158.33451407226121</c:v>
                </c:pt>
                <c:pt idx="17">
                  <c:v>168.07367810910029</c:v>
                </c:pt>
                <c:pt idx="18">
                  <c:v>168.62368776969149</c:v>
                </c:pt>
                <c:pt idx="19">
                  <c:v>154.98550911315772</c:v>
                </c:pt>
                <c:pt idx="20">
                  <c:v>169.53564758163199</c:v>
                </c:pt>
                <c:pt idx="21">
                  <c:v>171.10710375474977</c:v>
                </c:pt>
              </c:numCache>
            </c:numRef>
          </c:val>
          <c:smooth val="0"/>
          <c:extLst>
            <c:ext xmlns:c16="http://schemas.microsoft.com/office/drawing/2014/chart" uri="{C3380CC4-5D6E-409C-BE32-E72D297353CC}">
              <c16:uniqueId val="{00000002-FF9D-41BB-A5F0-87C2F3AD89CB}"/>
            </c:ext>
          </c:extLst>
        </c:ser>
        <c:ser>
          <c:idx val="3"/>
          <c:order val="3"/>
          <c:tx>
            <c:strRef>
              <c:f>'9. Total, Not an apprentice or '!$B$32</c:f>
              <c:strCache>
                <c:ptCount val="1"/>
                <c:pt idx="0">
                  <c:v>South Australia</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'9. Total, Not an apprentice or '!$C$28:$X$28</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'9. Total, Not an apprentice or '!$C$32:$X$32</c:f>
              <c:numCache>
                <c:formatCode>0.0</c:formatCode>
                <c:ptCount val="22"/>
                <c:pt idx="0" formatCode="General">
                  <c:v>100</c:v>
                </c:pt>
                <c:pt idx="1">
                  <c:v>90.594354230356927</c:v>
                </c:pt>
                <c:pt idx="2">
                  <c:v>94.286735220550284</c:v>
                </c:pt>
                <c:pt idx="3">
                  <c:v>91.031087465756144</c:v>
                </c:pt>
                <c:pt idx="4">
                  <c:v>106.63437487592806</c:v>
                </c:pt>
                <c:pt idx="5">
                  <c:v>114.20971135903442</c:v>
                </c:pt>
                <c:pt idx="6">
                  <c:v>138.26577202525112</c:v>
                </c:pt>
                <c:pt idx="7">
                  <c:v>153.79759399690317</c:v>
                </c:pt>
                <c:pt idx="8">
                  <c:v>175.15384920792471</c:v>
                </c:pt>
                <c:pt idx="9">
                  <c:v>258.96692738317387</c:v>
                </c:pt>
                <c:pt idx="10">
                  <c:v>377.5400007940604</c:v>
                </c:pt>
                <c:pt idx="11">
                  <c:v>255.8303886925795</c:v>
                </c:pt>
                <c:pt idx="12">
                  <c:v>156.14801286377894</c:v>
                </c:pt>
                <c:pt idx="13">
                  <c:v>124.445150275936</c:v>
                </c:pt>
                <c:pt idx="14">
                  <c:v>131.09937666256403</c:v>
                </c:pt>
                <c:pt idx="15">
                  <c:v>127.34347083813078</c:v>
                </c:pt>
                <c:pt idx="16">
                  <c:v>131.81800134990272</c:v>
                </c:pt>
                <c:pt idx="17">
                  <c:v>133.41009250803987</c:v>
                </c:pt>
                <c:pt idx="18">
                  <c:v>124.23472426251638</c:v>
                </c:pt>
                <c:pt idx="19">
                  <c:v>122.19795926470005</c:v>
                </c:pt>
                <c:pt idx="20">
                  <c:v>128.25664033032913</c:v>
                </c:pt>
                <c:pt idx="21">
                  <c:v>130.4403065073252</c:v>
                </c:pt>
              </c:numCache>
            </c:numRef>
          </c:val>
          <c:smooth val="0"/>
          <c:extLst>
            <c:ext xmlns:c16="http://schemas.microsoft.com/office/drawing/2014/chart" uri="{C3380CC4-5D6E-409C-BE32-E72D297353CC}">
              <c16:uniqueId val="{00000003-FF9D-41BB-A5F0-87C2F3AD89CB}"/>
            </c:ext>
          </c:extLst>
        </c:ser>
        <c:ser>
          <c:idx val="4"/>
          <c:order val="4"/>
          <c:tx>
            <c:strRef>
              <c:f>'9. Total, Not an apprentice or '!$B$33</c:f>
              <c:strCache>
                <c:ptCount val="1"/>
                <c:pt idx="0">
                  <c:v>Western Australia</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'9. Total, Not an apprentice or '!$C$28:$X$28</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'9. Total, Not an apprentice or '!$C$33:$X$33</c:f>
              <c:numCache>
                <c:formatCode>0.0</c:formatCode>
                <c:ptCount val="22"/>
                <c:pt idx="0" formatCode="General">
                  <c:v>100</c:v>
                </c:pt>
                <c:pt idx="1">
                  <c:v>106.13715783343041</c:v>
                </c:pt>
                <c:pt idx="2">
                  <c:v>113.41972432537372</c:v>
                </c:pt>
                <c:pt idx="3">
                  <c:v>114.70588235294117</c:v>
                </c:pt>
                <c:pt idx="4">
                  <c:v>131.82391768588624</c:v>
                </c:pt>
                <c:pt idx="5">
                  <c:v>138.69151621044458</c:v>
                </c:pt>
                <c:pt idx="6">
                  <c:v>154.02834401087168</c:v>
                </c:pt>
                <c:pt idx="7">
                  <c:v>170.95952242283053</c:v>
                </c:pt>
                <c:pt idx="8">
                  <c:v>169.13948747815959</c:v>
                </c:pt>
                <c:pt idx="9">
                  <c:v>170.44748592506309</c:v>
                </c:pt>
                <c:pt idx="10">
                  <c:v>158.71918074160357</c:v>
                </c:pt>
                <c:pt idx="11">
                  <c:v>144.99126383226559</c:v>
                </c:pt>
                <c:pt idx="12">
                  <c:v>139.15259172976121</c:v>
                </c:pt>
                <c:pt idx="13">
                  <c:v>136.50019413706076</c:v>
                </c:pt>
                <c:pt idx="14">
                  <c:v>133.34789361289072</c:v>
                </c:pt>
                <c:pt idx="15">
                  <c:v>116.87536400698895</c:v>
                </c:pt>
                <c:pt idx="16">
                  <c:v>113.75703746845274</c:v>
                </c:pt>
                <c:pt idx="17">
                  <c:v>115.1742380120365</c:v>
                </c:pt>
                <c:pt idx="18">
                  <c:v>121.69481654047758</c:v>
                </c:pt>
                <c:pt idx="19">
                  <c:v>102.19374878664337</c:v>
                </c:pt>
                <c:pt idx="20">
                  <c:v>112.23306154144827</c:v>
                </c:pt>
                <c:pt idx="21">
                  <c:v>122.11706464764124</c:v>
                </c:pt>
              </c:numCache>
            </c:numRef>
          </c:val>
          <c:smooth val="0"/>
          <c:extLst>
            <c:ext xmlns:c16="http://schemas.microsoft.com/office/drawing/2014/chart" uri="{C3380CC4-5D6E-409C-BE32-E72D297353CC}">
              <c16:uniqueId val="{00000004-FF9D-41BB-A5F0-87C2F3AD89CB}"/>
            </c:ext>
          </c:extLst>
        </c:ser>
        <c:ser>
          <c:idx val="5"/>
          <c:order val="5"/>
          <c:tx>
            <c:strRef>
              <c:f>'9. Total, Not an apprentice or '!$B$34</c:f>
              <c:strCache>
                <c:ptCount val="1"/>
                <c:pt idx="0">
                  <c:v>Tasmania</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'9. Total, Not an apprentice or '!$C$28:$X$28</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'9. Total, Not an apprentice or '!$C$34:$X$34</c:f>
              <c:numCache>
                <c:formatCode>0.0</c:formatCode>
                <c:ptCount val="22"/>
                <c:pt idx="0" formatCode="General">
                  <c:v>100</c:v>
                </c:pt>
                <c:pt idx="1">
                  <c:v>93.593476994758305</c:v>
                </c:pt>
                <c:pt idx="2">
                  <c:v>96.430651468508202</c:v>
                </c:pt>
                <c:pt idx="3">
                  <c:v>104.55112738164573</c:v>
                </c:pt>
                <c:pt idx="4">
                  <c:v>110.20051584990432</c:v>
                </c:pt>
                <c:pt idx="5">
                  <c:v>117.59713786504702</c:v>
                </c:pt>
                <c:pt idx="6">
                  <c:v>108.46992262251436</c:v>
                </c:pt>
                <c:pt idx="7">
                  <c:v>109.21873699975039</c:v>
                </c:pt>
                <c:pt idx="8">
                  <c:v>111.70646476412347</c:v>
                </c:pt>
                <c:pt idx="9">
                  <c:v>115.99134703386305</c:v>
                </c:pt>
                <c:pt idx="10">
                  <c:v>89.60812047591314</c:v>
                </c:pt>
                <c:pt idx="11">
                  <c:v>105.824111822947</c:v>
                </c:pt>
                <c:pt idx="12">
                  <c:v>83.284799068142107</c:v>
                </c:pt>
                <c:pt idx="13">
                  <c:v>77.4107662867127</c:v>
                </c:pt>
                <c:pt idx="14">
                  <c:v>69.182128296863297</c:v>
                </c:pt>
                <c:pt idx="15">
                  <c:v>64.190032448623015</c:v>
                </c:pt>
                <c:pt idx="16">
                  <c:v>54.422164905566191</c:v>
                </c:pt>
                <c:pt idx="17">
                  <c:v>47.225226724353107</c:v>
                </c:pt>
                <c:pt idx="18">
                  <c:v>51.493468674598553</c:v>
                </c:pt>
                <c:pt idx="19">
                  <c:v>46.792578417505617</c:v>
                </c:pt>
                <c:pt idx="20">
                  <c:v>45.061985190115649</c:v>
                </c:pt>
                <c:pt idx="21">
                  <c:v>42.640818703719113</c:v>
                </c:pt>
              </c:numCache>
            </c:numRef>
          </c:val>
          <c:smooth val="0"/>
          <c:extLst>
            <c:ext xmlns:c16="http://schemas.microsoft.com/office/drawing/2014/chart" uri="{C3380CC4-5D6E-409C-BE32-E72D297353CC}">
              <c16:uniqueId val="{00000005-FF9D-41BB-A5F0-87C2F3AD89CB}"/>
            </c:ext>
          </c:extLst>
        </c:ser>
        <c:ser>
          <c:idx val="6"/>
          <c:order val="6"/>
          <c:tx>
            <c:strRef>
              <c:f>'9. Total, Not an apprentice or '!$B$35</c:f>
              <c:strCache>
                <c:ptCount val="1"/>
                <c:pt idx="0">
                  <c:v>Northern Territory</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numRef>
              <c:f>'9. Total, Not an apprentice or '!$C$28:$X$28</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'9. Total, Not an apprentice or '!$C$35:$X$35</c:f>
              <c:numCache>
                <c:formatCode>0.0</c:formatCode>
                <c:ptCount val="22"/>
                <c:pt idx="0" formatCode="General">
                  <c:v>100</c:v>
                </c:pt>
                <c:pt idx="1">
                  <c:v>99.64951808737014</c:v>
                </c:pt>
                <c:pt idx="2">
                  <c:v>124.02052822631117</c:v>
                </c:pt>
                <c:pt idx="3">
                  <c:v>133.35836775566403</c:v>
                </c:pt>
                <c:pt idx="4">
                  <c:v>146.12592314432345</c:v>
                </c:pt>
                <c:pt idx="5">
                  <c:v>133.64626361246715</c:v>
                </c:pt>
                <c:pt idx="6">
                  <c:v>127.53786456377519</c:v>
                </c:pt>
                <c:pt idx="7">
                  <c:v>128.65189635749155</c:v>
                </c:pt>
                <c:pt idx="8">
                  <c:v>140.83114282137939</c:v>
                </c:pt>
                <c:pt idx="9">
                  <c:v>134.05933158092378</c:v>
                </c:pt>
                <c:pt idx="10">
                  <c:v>116.04706471398173</c:v>
                </c:pt>
                <c:pt idx="11">
                  <c:v>125.77293778946051</c:v>
                </c:pt>
                <c:pt idx="12">
                  <c:v>124.78407810739768</c:v>
                </c:pt>
                <c:pt idx="13">
                  <c:v>128.97734384779071</c:v>
                </c:pt>
                <c:pt idx="14">
                  <c:v>116.68544248341469</c:v>
                </c:pt>
                <c:pt idx="15">
                  <c:v>95.981975215921892</c:v>
                </c:pt>
                <c:pt idx="16">
                  <c:v>86.906997121041428</c:v>
                </c:pt>
                <c:pt idx="17">
                  <c:v>71.222931530854922</c:v>
                </c:pt>
                <c:pt idx="18">
                  <c:v>81.862561021404431</c:v>
                </c:pt>
                <c:pt idx="19">
                  <c:v>87.945925647765677</c:v>
                </c:pt>
                <c:pt idx="20">
                  <c:v>91.963950431843784</c:v>
                </c:pt>
                <c:pt idx="21">
                  <c:v>84.628864688947303</c:v>
                </c:pt>
              </c:numCache>
            </c:numRef>
          </c:val>
          <c:smooth val="0"/>
          <c:extLst>
            <c:ext xmlns:c16="http://schemas.microsoft.com/office/drawing/2014/chart" uri="{C3380CC4-5D6E-409C-BE32-E72D297353CC}">
              <c16:uniqueId val="{00000006-FF9D-41BB-A5F0-87C2F3AD89CB}"/>
            </c:ext>
          </c:extLst>
        </c:ser>
        <c:ser>
          <c:idx val="7"/>
          <c:order val="7"/>
          <c:tx>
            <c:strRef>
              <c:f>'9. Total, Not an apprentice or '!$B$36</c:f>
              <c:strCache>
                <c:ptCount val="1"/>
                <c:pt idx="0">
                  <c:v>ACT</c:v>
                </c:pt>
              </c:strCache>
            </c:strRef>
          </c:tx>
          <c:spPr>
            <a:ln w="28575" cap="rnd">
              <a:solidFill>
                <a:srgbClr val="FFC000"/>
              </a:solidFill>
              <a:round/>
            </a:ln>
            <a:effectLst/>
          </c:spPr>
          <c:marker>
            <c:symbol val="circle"/>
            <c:size val="5"/>
            <c:spPr>
              <a:solidFill>
                <a:srgbClr val="FFC000"/>
              </a:solidFill>
              <a:ln w="9525">
                <a:solidFill>
                  <a:srgbClr val="FFC000"/>
                </a:solidFill>
              </a:ln>
              <a:effectLst/>
            </c:spPr>
          </c:marker>
          <c:cat>
            <c:numRef>
              <c:f>'9. Total, Not an apprentice or '!$C$28:$X$28</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'9. Total, Not an apprentice or '!$C$36:$X$36</c:f>
              <c:numCache>
                <c:formatCode>0.0</c:formatCode>
                <c:ptCount val="22"/>
                <c:pt idx="0" formatCode="General">
                  <c:v>100</c:v>
                </c:pt>
                <c:pt idx="1">
                  <c:v>100.31887755102041</c:v>
                </c:pt>
                <c:pt idx="2">
                  <c:v>99.464285714285708</c:v>
                </c:pt>
                <c:pt idx="3">
                  <c:v>98.737244897959172</c:v>
                </c:pt>
                <c:pt idx="4">
                  <c:v>98.124999999999986</c:v>
                </c:pt>
                <c:pt idx="5">
                  <c:v>106.4158163265306</c:v>
                </c:pt>
                <c:pt idx="6">
                  <c:v>112.19387755102041</c:v>
                </c:pt>
                <c:pt idx="7">
                  <c:v>135.68877551020407</c:v>
                </c:pt>
                <c:pt idx="8">
                  <c:v>143.27806122448979</c:v>
                </c:pt>
                <c:pt idx="9">
                  <c:v>142.34693877551018</c:v>
                </c:pt>
                <c:pt idx="10">
                  <c:v>144.94897959183672</c:v>
                </c:pt>
                <c:pt idx="11">
                  <c:v>157.20663265306121</c:v>
                </c:pt>
                <c:pt idx="12">
                  <c:v>128.57142857142856</c:v>
                </c:pt>
                <c:pt idx="13">
                  <c:v>121.82397959183673</c:v>
                </c:pt>
                <c:pt idx="14">
                  <c:v>120.53571428571428</c:v>
                </c:pt>
                <c:pt idx="15">
                  <c:v>122.14285714285714</c:v>
                </c:pt>
                <c:pt idx="16">
                  <c:v>123.26530612244898</c:v>
                </c:pt>
                <c:pt idx="17">
                  <c:v>104.80867346938774</c:v>
                </c:pt>
                <c:pt idx="18">
                  <c:v>111.87499999999999</c:v>
                </c:pt>
                <c:pt idx="19">
                  <c:v>114.68112244897958</c:v>
                </c:pt>
                <c:pt idx="20">
                  <c:v>84.630102040816325</c:v>
                </c:pt>
                <c:pt idx="21">
                  <c:v>61.74744897959183</c:v>
                </c:pt>
              </c:numCache>
            </c:numRef>
          </c:val>
          <c:smooth val="0"/>
          <c:extLst>
            <c:ext xmlns:c16="http://schemas.microsoft.com/office/drawing/2014/chart" uri="{C3380CC4-5D6E-409C-BE32-E72D297353CC}">
              <c16:uniqueId val="{00000007-FF9D-41BB-A5F0-87C2F3AD89CB}"/>
            </c:ext>
          </c:extLst>
        </c:ser>
        <c:ser>
          <c:idx val="8"/>
          <c:order val="8"/>
          <c:tx>
            <c:strRef>
              <c:f>'9. Total, Not an apprentice or '!$B$37</c:f>
              <c:strCache>
                <c:ptCount val="1"/>
                <c:pt idx="0">
                  <c:v>Total</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numRef>
              <c:f>'9. Total, Not an apprentice or '!$C$28:$X$28</c:f>
              <c:numCache>
                <c:formatCode>General</c:formatCod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numCache>
            </c:numRef>
          </c:cat>
          <c:val>
            <c:numRef>
              <c:f>'9. Total, Not an apprentice or '!$C$37:$X$37</c:f>
              <c:numCache>
                <c:formatCode>0.0</c:formatCode>
                <c:ptCount val="22"/>
                <c:pt idx="0" formatCode="General">
                  <c:v>100</c:v>
                </c:pt>
                <c:pt idx="1">
                  <c:v>102.64634882317441</c:v>
                </c:pt>
                <c:pt idx="2">
                  <c:v>99.484258700462675</c:v>
                </c:pt>
                <c:pt idx="3">
                  <c:v>114.37009656004828</c:v>
                </c:pt>
                <c:pt idx="4">
                  <c:v>118.56618386642526</c:v>
                </c:pt>
                <c:pt idx="5">
                  <c:v>122.58951921142626</c:v>
                </c:pt>
                <c:pt idx="6">
                  <c:v>133.55084490042245</c:v>
                </c:pt>
                <c:pt idx="7">
                  <c:v>154.7420036210018</c:v>
                </c:pt>
                <c:pt idx="8">
                  <c:v>179.50060350030174</c:v>
                </c:pt>
                <c:pt idx="9">
                  <c:v>189.73999195332931</c:v>
                </c:pt>
                <c:pt idx="10">
                  <c:v>184.44075638704484</c:v>
                </c:pt>
                <c:pt idx="11">
                  <c:v>180.83961979480989</c:v>
                </c:pt>
                <c:pt idx="12">
                  <c:v>153.1628444980889</c:v>
                </c:pt>
                <c:pt idx="13">
                  <c:v>148.6089318044659</c:v>
                </c:pt>
                <c:pt idx="14">
                  <c:v>145.72420036210016</c:v>
                </c:pt>
                <c:pt idx="15">
                  <c:v>136.88945886139609</c:v>
                </c:pt>
                <c:pt idx="16">
                  <c:v>139.21821565077448</c:v>
                </c:pt>
                <c:pt idx="17">
                  <c:v>134.76262321464495</c:v>
                </c:pt>
                <c:pt idx="18">
                  <c:v>140.74507141420236</c:v>
                </c:pt>
                <c:pt idx="19">
                  <c:v>129.33438945886138</c:v>
                </c:pt>
                <c:pt idx="20">
                  <c:v>141.33599879299939</c:v>
                </c:pt>
                <c:pt idx="21">
                  <c:v>138.54405552202775</c:v>
                </c:pt>
              </c:numCache>
            </c:numRef>
          </c:val>
          <c:smooth val="0"/>
          <c:extLst>
            <c:ext xmlns:c16="http://schemas.microsoft.com/office/drawing/2014/chart" uri="{C3380CC4-5D6E-409C-BE32-E72D297353CC}">
              <c16:uniqueId val="{00000008-FF9D-41BB-A5F0-87C2F3AD89CB}"/>
            </c:ext>
          </c:extLst>
        </c:ser>
        <c:dLbls>
          <c:showLegendKey val="0"/>
          <c:showVal val="0"/>
          <c:showCatName val="0"/>
          <c:showSerName val="0"/>
          <c:showPercent val="0"/>
          <c:showBubbleSize val="0"/>
        </c:dLbls>
        <c:marker val="1"/>
        <c:smooth val="0"/>
        <c:axId val="912339567"/>
        <c:axId val="912332367"/>
      </c:lineChart>
      <c:catAx>
        <c:axId val="9123395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2332367"/>
        <c:crosses val="autoZero"/>
        <c:auto val="1"/>
        <c:lblAlgn val="ctr"/>
        <c:lblOffset val="100"/>
        <c:noMultiLvlLbl val="0"/>
      </c:catAx>
      <c:valAx>
        <c:axId val="9123323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23395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a:t>Apprentices</a:t>
            </a:r>
            <a:r>
              <a:rPr lang="en-AU" baseline="0"/>
              <a:t> vs Trainees in training</a:t>
            </a:r>
            <a:endParaRPr lang="en-AU"/>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AU"/>
        </a:p>
      </c:txPr>
    </c:title>
    <c:autoTitleDeleted val="0"/>
    <c:plotArea>
      <c:layout/>
      <c:areaChart>
        <c:grouping val="stacked"/>
        <c:varyColors val="0"/>
        <c:ser>
          <c:idx val="0"/>
          <c:order val="0"/>
          <c:tx>
            <c:strRef>
              <c:f>'As vs Ts'!$A$2</c:f>
              <c:strCache>
                <c:ptCount val="1"/>
                <c:pt idx="0">
                  <c:v>Apprentices</c:v>
                </c:pt>
              </c:strCache>
            </c:strRef>
          </c:tx>
          <c:spPr>
            <a:solidFill>
              <a:schemeClr val="accent1"/>
            </a:solidFill>
            <a:ln>
              <a:noFill/>
            </a:ln>
            <a:effectLst/>
          </c:spPr>
          <c:cat>
            <c:numRef>
              <c:f>'As vs Ts'!$B$1:$K$1</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'As vs Ts'!$B$2:$K$2</c:f>
              <c:numCache>
                <c:formatCode>General</c:formatCode>
                <c:ptCount val="10"/>
                <c:pt idx="0">
                  <c:v>2708</c:v>
                </c:pt>
                <c:pt idx="1">
                  <c:v>2887</c:v>
                </c:pt>
                <c:pt idx="2">
                  <c:v>3045</c:v>
                </c:pt>
                <c:pt idx="3">
                  <c:v>3139</c:v>
                </c:pt>
                <c:pt idx="4">
                  <c:v>3125</c:v>
                </c:pt>
                <c:pt idx="5">
                  <c:v>3419</c:v>
                </c:pt>
                <c:pt idx="6">
                  <c:v>3327</c:v>
                </c:pt>
                <c:pt idx="7">
                  <c:v>3130</c:v>
                </c:pt>
                <c:pt idx="8">
                  <c:v>3076</c:v>
                </c:pt>
                <c:pt idx="9">
                  <c:v>2966</c:v>
                </c:pt>
              </c:numCache>
            </c:numRef>
          </c:val>
          <c:extLst>
            <c:ext xmlns:c16="http://schemas.microsoft.com/office/drawing/2014/chart" uri="{C3380CC4-5D6E-409C-BE32-E72D297353CC}">
              <c16:uniqueId val="{00000000-94DA-43EC-AECD-406BD78B1C8F}"/>
            </c:ext>
          </c:extLst>
        </c:ser>
        <c:ser>
          <c:idx val="1"/>
          <c:order val="1"/>
          <c:tx>
            <c:strRef>
              <c:f>'As vs Ts'!$A$3</c:f>
              <c:strCache>
                <c:ptCount val="1"/>
                <c:pt idx="0">
                  <c:v>Trainees</c:v>
                </c:pt>
              </c:strCache>
            </c:strRef>
          </c:tx>
          <c:spPr>
            <a:solidFill>
              <a:schemeClr val="accent2"/>
            </a:solidFill>
            <a:ln>
              <a:noFill/>
            </a:ln>
            <a:effectLst/>
          </c:spPr>
          <c:cat>
            <c:numRef>
              <c:f>'As vs Ts'!$B$1:$K$1</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'As vs Ts'!$B$3:$K$3</c:f>
              <c:numCache>
                <c:formatCode>General</c:formatCode>
                <c:ptCount val="10"/>
                <c:pt idx="0">
                  <c:v>2122</c:v>
                </c:pt>
                <c:pt idx="1">
                  <c:v>2621</c:v>
                </c:pt>
                <c:pt idx="2">
                  <c:v>2951</c:v>
                </c:pt>
                <c:pt idx="3">
                  <c:v>3363</c:v>
                </c:pt>
                <c:pt idx="4">
                  <c:v>3132</c:v>
                </c:pt>
                <c:pt idx="5">
                  <c:v>3766</c:v>
                </c:pt>
                <c:pt idx="6">
                  <c:v>3393</c:v>
                </c:pt>
                <c:pt idx="7">
                  <c:v>2310</c:v>
                </c:pt>
                <c:pt idx="8">
                  <c:v>1819</c:v>
                </c:pt>
                <c:pt idx="9">
                  <c:v>1631</c:v>
                </c:pt>
              </c:numCache>
            </c:numRef>
          </c:val>
          <c:extLst>
            <c:ext xmlns:c16="http://schemas.microsoft.com/office/drawing/2014/chart" uri="{C3380CC4-5D6E-409C-BE32-E72D297353CC}">
              <c16:uniqueId val="{00000001-94DA-43EC-AECD-406BD78B1C8F}"/>
            </c:ext>
          </c:extLst>
        </c:ser>
        <c:dLbls>
          <c:showLegendKey val="0"/>
          <c:showVal val="0"/>
          <c:showCatName val="0"/>
          <c:showSerName val="0"/>
          <c:showPercent val="0"/>
          <c:showBubbleSize val="0"/>
        </c:dLbls>
        <c:axId val="446672719"/>
        <c:axId val="446671759"/>
      </c:areaChart>
      <c:catAx>
        <c:axId val="44667271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6671759"/>
        <c:crosses val="autoZero"/>
        <c:auto val="1"/>
        <c:lblAlgn val="ctr"/>
        <c:lblOffset val="100"/>
        <c:noMultiLvlLbl val="0"/>
      </c:catAx>
      <c:valAx>
        <c:axId val="4466717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6672719"/>
        <c:crosses val="autoZero"/>
        <c:crossBetween val="midCat"/>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74624D-67FB-4126-87E1-8F188BEA3C33}" type="doc">
      <dgm:prSet loTypeId="urn:microsoft.com/office/officeart/2016/7/layout/AccentHomeChevronProcess" loCatId="process" qsTypeId="urn:microsoft.com/office/officeart/2005/8/quickstyle/simple4" qsCatId="simple" csTypeId="urn:microsoft.com/office/officeart/2005/8/colors/accent3_2" csCatId="accent3" phldr="1"/>
      <dgm:spPr/>
      <dgm:t>
        <a:bodyPr/>
        <a:lstStyle/>
        <a:p>
          <a:endParaRPr lang="en-US"/>
        </a:p>
      </dgm:t>
    </dgm:pt>
    <dgm:pt modelId="{117E8E00-64A9-490F-8F5D-A8E08AC576B0}">
      <dgm:prSet/>
      <dgm:spPr/>
      <dgm:t>
        <a:bodyPr/>
        <a:lstStyle/>
        <a:p>
          <a:r>
            <a:rPr lang="en-US" dirty="0"/>
            <a:t>10:05 </a:t>
          </a:r>
          <a:br>
            <a:rPr lang="en-US" dirty="0"/>
          </a:br>
          <a:r>
            <a:rPr lang="en-US" dirty="0"/>
            <a:t>AM</a:t>
          </a:r>
        </a:p>
      </dgm:t>
    </dgm:pt>
    <dgm:pt modelId="{E39475F6-659D-485A-8D65-230EF04E7A52}" type="parTrans" cxnId="{2255B288-9AAF-4706-97C6-FE5F92E57587}">
      <dgm:prSet/>
      <dgm:spPr/>
      <dgm:t>
        <a:bodyPr/>
        <a:lstStyle/>
        <a:p>
          <a:endParaRPr lang="en-US"/>
        </a:p>
      </dgm:t>
    </dgm:pt>
    <dgm:pt modelId="{C634D4AF-9EA4-4367-8A03-3038FD6D96C8}" type="sibTrans" cxnId="{2255B288-9AAF-4706-97C6-FE5F92E57587}">
      <dgm:prSet/>
      <dgm:spPr/>
      <dgm:t>
        <a:bodyPr/>
        <a:lstStyle/>
        <a:p>
          <a:endParaRPr lang="en-US"/>
        </a:p>
      </dgm:t>
    </dgm:pt>
    <dgm:pt modelId="{8268E568-8AF3-4AF5-881E-0D25747AEF72}">
      <dgm:prSet/>
      <dgm:spPr/>
      <dgm:t>
        <a:bodyPr/>
        <a:lstStyle/>
        <a:p>
          <a:r>
            <a:rPr lang="en-US"/>
            <a:t>VET in the ACT – Trends and issues </a:t>
          </a:r>
        </a:p>
      </dgm:t>
    </dgm:pt>
    <dgm:pt modelId="{1A291E63-A13A-44ED-9EFB-820188B5A68F}" type="parTrans" cxnId="{971B3E47-F39F-4261-A5D1-FB4C3CBA135A}">
      <dgm:prSet/>
      <dgm:spPr/>
      <dgm:t>
        <a:bodyPr/>
        <a:lstStyle/>
        <a:p>
          <a:endParaRPr lang="en-US"/>
        </a:p>
      </dgm:t>
    </dgm:pt>
    <dgm:pt modelId="{A881C5E3-79E1-43F0-A6F7-604C3216FA82}" type="sibTrans" cxnId="{971B3E47-F39F-4261-A5D1-FB4C3CBA135A}">
      <dgm:prSet/>
      <dgm:spPr/>
      <dgm:t>
        <a:bodyPr/>
        <a:lstStyle/>
        <a:p>
          <a:endParaRPr lang="en-US"/>
        </a:p>
      </dgm:t>
    </dgm:pt>
    <dgm:pt modelId="{86C9D29A-ED83-42CF-9B69-526FB5BA78E9}">
      <dgm:prSet/>
      <dgm:spPr/>
      <dgm:t>
        <a:bodyPr/>
        <a:lstStyle/>
        <a:p>
          <a:r>
            <a:rPr lang="en-US"/>
            <a:t>10:20 AM</a:t>
          </a:r>
        </a:p>
      </dgm:t>
    </dgm:pt>
    <dgm:pt modelId="{71EE7A82-E7DF-47C7-90E5-A381E061CD50}" type="parTrans" cxnId="{A3C1429F-CA0F-460C-ABCD-8BC65E465C7F}">
      <dgm:prSet/>
      <dgm:spPr/>
      <dgm:t>
        <a:bodyPr/>
        <a:lstStyle/>
        <a:p>
          <a:endParaRPr lang="en-US"/>
        </a:p>
      </dgm:t>
    </dgm:pt>
    <dgm:pt modelId="{1147767C-1431-4BC2-8BD3-D8345534900B}" type="sibTrans" cxnId="{A3C1429F-CA0F-460C-ABCD-8BC65E465C7F}">
      <dgm:prSet/>
      <dgm:spPr/>
      <dgm:t>
        <a:bodyPr/>
        <a:lstStyle/>
        <a:p>
          <a:endParaRPr lang="en-US"/>
        </a:p>
      </dgm:t>
    </dgm:pt>
    <dgm:pt modelId="{96BAA162-7F3A-4442-99F7-9F47D340EA5F}">
      <dgm:prSet/>
      <dgm:spPr/>
      <dgm:t>
        <a:bodyPr/>
        <a:lstStyle/>
        <a:p>
          <a:r>
            <a:rPr lang="en-US"/>
            <a:t>The National agenda </a:t>
          </a:r>
        </a:p>
      </dgm:t>
    </dgm:pt>
    <dgm:pt modelId="{4E1CDE56-4518-44CE-BAA8-FA5F0A659FF0}" type="parTrans" cxnId="{0260F82D-1B24-4DCF-9AD3-5EB116F10D4A}">
      <dgm:prSet/>
      <dgm:spPr/>
      <dgm:t>
        <a:bodyPr/>
        <a:lstStyle/>
        <a:p>
          <a:endParaRPr lang="en-US"/>
        </a:p>
      </dgm:t>
    </dgm:pt>
    <dgm:pt modelId="{622702C9-C3C0-445D-ABCC-494A8E212741}" type="sibTrans" cxnId="{0260F82D-1B24-4DCF-9AD3-5EB116F10D4A}">
      <dgm:prSet/>
      <dgm:spPr/>
      <dgm:t>
        <a:bodyPr/>
        <a:lstStyle/>
        <a:p>
          <a:endParaRPr lang="en-US"/>
        </a:p>
      </dgm:t>
    </dgm:pt>
    <dgm:pt modelId="{BDEEC2FE-0AB3-48CC-937C-09F74D3CA39D}">
      <dgm:prSet/>
      <dgm:spPr/>
      <dgm:t>
        <a:bodyPr/>
        <a:lstStyle/>
        <a:p>
          <a:r>
            <a:rPr lang="en-US"/>
            <a:t>10:50 AM</a:t>
          </a:r>
        </a:p>
      </dgm:t>
    </dgm:pt>
    <dgm:pt modelId="{DF462803-9698-4D40-B7CF-45E00A030E8A}" type="parTrans" cxnId="{4C1D4C5F-A5AE-4CB3-B355-CA35BE322386}">
      <dgm:prSet/>
      <dgm:spPr/>
      <dgm:t>
        <a:bodyPr/>
        <a:lstStyle/>
        <a:p>
          <a:endParaRPr lang="en-US"/>
        </a:p>
      </dgm:t>
    </dgm:pt>
    <dgm:pt modelId="{14D3B3C7-46FB-432B-94A4-3D56E28A5B2B}" type="sibTrans" cxnId="{4C1D4C5F-A5AE-4CB3-B355-CA35BE322386}">
      <dgm:prSet/>
      <dgm:spPr/>
      <dgm:t>
        <a:bodyPr/>
        <a:lstStyle/>
        <a:p>
          <a:endParaRPr lang="en-US"/>
        </a:p>
      </dgm:t>
    </dgm:pt>
    <dgm:pt modelId="{070D219E-C954-422B-9CA8-5BF61D08E94C}">
      <dgm:prSet/>
      <dgm:spPr/>
      <dgm:t>
        <a:bodyPr/>
        <a:lstStyle/>
        <a:p>
          <a:r>
            <a:rPr lang="en-US"/>
            <a:t>Coffee &amp; Tea break</a:t>
          </a:r>
        </a:p>
      </dgm:t>
    </dgm:pt>
    <dgm:pt modelId="{FE2C4808-F4FE-4B6B-AE25-E7053E65B20B}" type="parTrans" cxnId="{B6A9D4F1-8C52-4CEC-B362-82A0AE030649}">
      <dgm:prSet/>
      <dgm:spPr/>
      <dgm:t>
        <a:bodyPr/>
        <a:lstStyle/>
        <a:p>
          <a:endParaRPr lang="en-US"/>
        </a:p>
      </dgm:t>
    </dgm:pt>
    <dgm:pt modelId="{7BFFFFF1-EA76-44CD-A312-C57E2BBA9D6C}" type="sibTrans" cxnId="{B6A9D4F1-8C52-4CEC-B362-82A0AE030649}">
      <dgm:prSet/>
      <dgm:spPr/>
      <dgm:t>
        <a:bodyPr/>
        <a:lstStyle/>
        <a:p>
          <a:endParaRPr lang="en-US"/>
        </a:p>
      </dgm:t>
    </dgm:pt>
    <dgm:pt modelId="{A6147A86-C0FC-422F-B4B5-1FD510CF5A33}">
      <dgm:prSet/>
      <dgm:spPr/>
      <dgm:t>
        <a:bodyPr/>
        <a:lstStyle/>
        <a:p>
          <a:r>
            <a:rPr lang="en-US"/>
            <a:t>11:00 AM</a:t>
          </a:r>
        </a:p>
      </dgm:t>
    </dgm:pt>
    <dgm:pt modelId="{37D7BE0C-F243-414F-BE5F-FFF5A577046D}" type="parTrans" cxnId="{BD326C96-DCCE-4FB2-A28A-116D79837417}">
      <dgm:prSet/>
      <dgm:spPr/>
      <dgm:t>
        <a:bodyPr/>
        <a:lstStyle/>
        <a:p>
          <a:endParaRPr lang="en-US"/>
        </a:p>
      </dgm:t>
    </dgm:pt>
    <dgm:pt modelId="{4AA89146-9B94-49DD-9759-99B974658698}" type="sibTrans" cxnId="{BD326C96-DCCE-4FB2-A28A-116D79837417}">
      <dgm:prSet/>
      <dgm:spPr/>
      <dgm:t>
        <a:bodyPr/>
        <a:lstStyle/>
        <a:p>
          <a:endParaRPr lang="en-US"/>
        </a:p>
      </dgm:t>
    </dgm:pt>
    <dgm:pt modelId="{2B133F1E-D854-4ED0-813C-C64BEB7EB8EA}">
      <dgm:prSet/>
      <dgm:spPr/>
      <dgm:t>
        <a:bodyPr/>
        <a:lstStyle/>
        <a:p>
          <a:r>
            <a:rPr lang="en-US" dirty="0"/>
            <a:t>Training Awards </a:t>
          </a:r>
        </a:p>
      </dgm:t>
    </dgm:pt>
    <dgm:pt modelId="{FD075C63-BEF5-4A36-9615-61D2A3C5708E}" type="parTrans" cxnId="{ADC27571-CED1-4BCD-A22C-0D037CE0D3E3}">
      <dgm:prSet/>
      <dgm:spPr/>
      <dgm:t>
        <a:bodyPr/>
        <a:lstStyle/>
        <a:p>
          <a:endParaRPr lang="en-US"/>
        </a:p>
      </dgm:t>
    </dgm:pt>
    <dgm:pt modelId="{F7D3C6C0-2F17-497E-8E07-D85F6B178252}" type="sibTrans" cxnId="{ADC27571-CED1-4BCD-A22C-0D037CE0D3E3}">
      <dgm:prSet/>
      <dgm:spPr/>
      <dgm:t>
        <a:bodyPr/>
        <a:lstStyle/>
        <a:p>
          <a:endParaRPr lang="en-US"/>
        </a:p>
      </dgm:t>
    </dgm:pt>
    <dgm:pt modelId="{A9A51335-42B7-4E44-8B70-5BB978500F7E}">
      <dgm:prSet/>
      <dgm:spPr/>
      <dgm:t>
        <a:bodyPr/>
        <a:lstStyle/>
        <a:p>
          <a:r>
            <a:rPr lang="en-US" dirty="0"/>
            <a:t>11:15 AM</a:t>
          </a:r>
        </a:p>
      </dgm:t>
    </dgm:pt>
    <dgm:pt modelId="{CC4A1614-E054-48F9-8B91-682AE6C7C976}" type="parTrans" cxnId="{2AE2B016-7E3D-40E0-9176-76E1B8A67964}">
      <dgm:prSet/>
      <dgm:spPr/>
      <dgm:t>
        <a:bodyPr/>
        <a:lstStyle/>
        <a:p>
          <a:endParaRPr lang="en-US"/>
        </a:p>
      </dgm:t>
    </dgm:pt>
    <dgm:pt modelId="{536B67E0-7456-4736-A904-981910080FBB}" type="sibTrans" cxnId="{2AE2B016-7E3D-40E0-9176-76E1B8A67964}">
      <dgm:prSet/>
      <dgm:spPr/>
      <dgm:t>
        <a:bodyPr/>
        <a:lstStyle/>
        <a:p>
          <a:endParaRPr lang="en-US"/>
        </a:p>
      </dgm:t>
    </dgm:pt>
    <dgm:pt modelId="{4F308036-422E-4BD6-99ED-C1C0DC6A3840}">
      <dgm:prSet/>
      <dgm:spPr/>
      <dgm:t>
        <a:bodyPr/>
        <a:lstStyle/>
        <a:p>
          <a:r>
            <a:rPr lang="en-US"/>
            <a:t>Paperwork, Payments and Pitfalls </a:t>
          </a:r>
        </a:p>
      </dgm:t>
    </dgm:pt>
    <dgm:pt modelId="{3F6D16E9-A0DD-4373-AC9C-FD0095C7A001}" type="parTrans" cxnId="{4A4A713E-7CB7-461B-A959-C9312A7C2918}">
      <dgm:prSet/>
      <dgm:spPr/>
      <dgm:t>
        <a:bodyPr/>
        <a:lstStyle/>
        <a:p>
          <a:endParaRPr lang="en-US"/>
        </a:p>
      </dgm:t>
    </dgm:pt>
    <dgm:pt modelId="{A9178A00-420F-41D1-AAC1-7F927B8AB32A}" type="sibTrans" cxnId="{4A4A713E-7CB7-461B-A959-C9312A7C2918}">
      <dgm:prSet/>
      <dgm:spPr/>
      <dgm:t>
        <a:bodyPr/>
        <a:lstStyle/>
        <a:p>
          <a:endParaRPr lang="en-US"/>
        </a:p>
      </dgm:t>
    </dgm:pt>
    <dgm:pt modelId="{BD235413-C0C7-4997-B0EC-E34A6E763B52}">
      <dgm:prSet/>
      <dgm:spPr/>
      <dgm:t>
        <a:bodyPr/>
        <a:lstStyle/>
        <a:p>
          <a:r>
            <a:rPr lang="en-US" dirty="0"/>
            <a:t>11:45</a:t>
          </a:r>
          <a:br>
            <a:rPr lang="en-US" dirty="0"/>
          </a:br>
          <a:r>
            <a:rPr lang="en-US" dirty="0"/>
            <a:t>AM</a:t>
          </a:r>
        </a:p>
      </dgm:t>
    </dgm:pt>
    <dgm:pt modelId="{A8587A24-516D-486F-B9F8-67429C0D52CC}" type="parTrans" cxnId="{14E08462-DC8D-418C-8148-498A8678A502}">
      <dgm:prSet/>
      <dgm:spPr/>
      <dgm:t>
        <a:bodyPr/>
        <a:lstStyle/>
        <a:p>
          <a:endParaRPr lang="en-US"/>
        </a:p>
      </dgm:t>
    </dgm:pt>
    <dgm:pt modelId="{7CDD43AA-2493-4EF0-9664-F7EC950383F2}" type="sibTrans" cxnId="{14E08462-DC8D-418C-8148-498A8678A502}">
      <dgm:prSet/>
      <dgm:spPr/>
      <dgm:t>
        <a:bodyPr/>
        <a:lstStyle/>
        <a:p>
          <a:endParaRPr lang="en-US"/>
        </a:p>
      </dgm:t>
    </dgm:pt>
    <dgm:pt modelId="{A0E52C9C-C3DA-4E62-96E1-55F898DA279A}">
      <dgm:prSet/>
      <dgm:spPr/>
      <dgm:t>
        <a:bodyPr/>
        <a:lstStyle/>
        <a:p>
          <a:r>
            <a:rPr lang="en-US"/>
            <a:t>Q&amp;A Session</a:t>
          </a:r>
        </a:p>
      </dgm:t>
    </dgm:pt>
    <dgm:pt modelId="{8D80F8F9-189D-4E14-8408-5BDE284A98A7}" type="parTrans" cxnId="{8D6DA98C-2649-46B1-981C-BBDA3E83A04A}">
      <dgm:prSet/>
      <dgm:spPr/>
      <dgm:t>
        <a:bodyPr/>
        <a:lstStyle/>
        <a:p>
          <a:endParaRPr lang="en-US"/>
        </a:p>
      </dgm:t>
    </dgm:pt>
    <dgm:pt modelId="{696CEEA1-EC56-4E4A-9F01-DBACD29676B0}" type="sibTrans" cxnId="{8D6DA98C-2649-46B1-981C-BBDA3E83A04A}">
      <dgm:prSet/>
      <dgm:spPr/>
      <dgm:t>
        <a:bodyPr/>
        <a:lstStyle/>
        <a:p>
          <a:endParaRPr lang="en-US"/>
        </a:p>
      </dgm:t>
    </dgm:pt>
    <dgm:pt modelId="{FEEB4D23-F983-4818-B7AE-04A668D2CB46}" type="pres">
      <dgm:prSet presAssocID="{9574624D-67FB-4126-87E1-8F188BEA3C33}" presName="Name0" presStyleCnt="0">
        <dgm:presLayoutVars>
          <dgm:animLvl val="lvl"/>
          <dgm:resizeHandles val="exact"/>
        </dgm:presLayoutVars>
      </dgm:prSet>
      <dgm:spPr/>
    </dgm:pt>
    <dgm:pt modelId="{990C9DA2-6AA3-49E5-83F5-CB72BE1585EE}" type="pres">
      <dgm:prSet presAssocID="{117E8E00-64A9-490F-8F5D-A8E08AC576B0}" presName="composite" presStyleCnt="0"/>
      <dgm:spPr/>
    </dgm:pt>
    <dgm:pt modelId="{07B2E761-E58C-4DC7-A8DB-0A7C723751BE}" type="pres">
      <dgm:prSet presAssocID="{117E8E00-64A9-490F-8F5D-A8E08AC576B0}" presName="L" presStyleLbl="solidFgAcc1" presStyleIdx="0" presStyleCnt="6">
        <dgm:presLayoutVars>
          <dgm:chMax val="0"/>
          <dgm:chPref val="0"/>
        </dgm:presLayoutVars>
      </dgm:prSet>
      <dgm:spPr/>
    </dgm:pt>
    <dgm:pt modelId="{3BCE8BAF-44EF-49C4-A8CB-FB5C2478C702}" type="pres">
      <dgm:prSet presAssocID="{117E8E00-64A9-490F-8F5D-A8E08AC576B0}" presName="parTx" presStyleLbl="alignNode1" presStyleIdx="0" presStyleCnt="6">
        <dgm:presLayoutVars>
          <dgm:chMax val="0"/>
          <dgm:chPref val="0"/>
          <dgm:bulletEnabled val="1"/>
        </dgm:presLayoutVars>
      </dgm:prSet>
      <dgm:spPr/>
    </dgm:pt>
    <dgm:pt modelId="{B71855AD-64E8-4AE8-913B-BAF32DBF80BC}" type="pres">
      <dgm:prSet presAssocID="{117E8E00-64A9-490F-8F5D-A8E08AC576B0}" presName="desTx" presStyleLbl="revTx" presStyleIdx="0" presStyleCnt="6">
        <dgm:presLayoutVars>
          <dgm:chMax val="0"/>
          <dgm:chPref val="0"/>
          <dgm:bulletEnabled val="1"/>
        </dgm:presLayoutVars>
      </dgm:prSet>
      <dgm:spPr/>
    </dgm:pt>
    <dgm:pt modelId="{3D798113-8160-478A-BAE4-1828FF943057}" type="pres">
      <dgm:prSet presAssocID="{117E8E00-64A9-490F-8F5D-A8E08AC576B0}" presName="EmptyPlaceHolder" presStyleCnt="0"/>
      <dgm:spPr/>
    </dgm:pt>
    <dgm:pt modelId="{76DF7E67-84EE-4A1C-8E8C-A43E2271DA4A}" type="pres">
      <dgm:prSet presAssocID="{C634D4AF-9EA4-4367-8A03-3038FD6D96C8}" presName="space" presStyleCnt="0"/>
      <dgm:spPr/>
    </dgm:pt>
    <dgm:pt modelId="{41DC9417-71EB-43E9-9C30-539D242E9D94}" type="pres">
      <dgm:prSet presAssocID="{86C9D29A-ED83-42CF-9B69-526FB5BA78E9}" presName="composite" presStyleCnt="0"/>
      <dgm:spPr/>
    </dgm:pt>
    <dgm:pt modelId="{99EB9F94-E4D6-4B00-A9D9-E2E00BEC7D17}" type="pres">
      <dgm:prSet presAssocID="{86C9D29A-ED83-42CF-9B69-526FB5BA78E9}" presName="L" presStyleLbl="solidFgAcc1" presStyleIdx="1" presStyleCnt="6">
        <dgm:presLayoutVars>
          <dgm:chMax val="0"/>
          <dgm:chPref val="0"/>
        </dgm:presLayoutVars>
      </dgm:prSet>
      <dgm:spPr/>
    </dgm:pt>
    <dgm:pt modelId="{EC4E50D5-BAE6-4340-BE31-9F122E6D7697}" type="pres">
      <dgm:prSet presAssocID="{86C9D29A-ED83-42CF-9B69-526FB5BA78E9}" presName="parTx" presStyleLbl="alignNode1" presStyleIdx="1" presStyleCnt="6">
        <dgm:presLayoutVars>
          <dgm:chMax val="0"/>
          <dgm:chPref val="0"/>
          <dgm:bulletEnabled val="1"/>
        </dgm:presLayoutVars>
      </dgm:prSet>
      <dgm:spPr/>
    </dgm:pt>
    <dgm:pt modelId="{81531258-5E78-48D7-9260-83CB6F94FAD8}" type="pres">
      <dgm:prSet presAssocID="{86C9D29A-ED83-42CF-9B69-526FB5BA78E9}" presName="desTx" presStyleLbl="revTx" presStyleIdx="1" presStyleCnt="6">
        <dgm:presLayoutVars>
          <dgm:chMax val="0"/>
          <dgm:chPref val="0"/>
          <dgm:bulletEnabled val="1"/>
        </dgm:presLayoutVars>
      </dgm:prSet>
      <dgm:spPr/>
    </dgm:pt>
    <dgm:pt modelId="{DB9FBE08-3BB7-42BE-9E82-E44A423A163D}" type="pres">
      <dgm:prSet presAssocID="{86C9D29A-ED83-42CF-9B69-526FB5BA78E9}" presName="EmptyPlaceHolder" presStyleCnt="0"/>
      <dgm:spPr/>
    </dgm:pt>
    <dgm:pt modelId="{054FFF82-E6A2-4218-BC69-A99261A7BDBA}" type="pres">
      <dgm:prSet presAssocID="{1147767C-1431-4BC2-8BD3-D8345534900B}" presName="space" presStyleCnt="0"/>
      <dgm:spPr/>
    </dgm:pt>
    <dgm:pt modelId="{FBF63466-9F14-4FC2-A730-21FD0A167730}" type="pres">
      <dgm:prSet presAssocID="{BDEEC2FE-0AB3-48CC-937C-09F74D3CA39D}" presName="composite" presStyleCnt="0"/>
      <dgm:spPr/>
    </dgm:pt>
    <dgm:pt modelId="{582BA518-76DD-4F75-8623-BA00B36BBC1D}" type="pres">
      <dgm:prSet presAssocID="{BDEEC2FE-0AB3-48CC-937C-09F74D3CA39D}" presName="L" presStyleLbl="solidFgAcc1" presStyleIdx="2" presStyleCnt="6">
        <dgm:presLayoutVars>
          <dgm:chMax val="0"/>
          <dgm:chPref val="0"/>
        </dgm:presLayoutVars>
      </dgm:prSet>
      <dgm:spPr/>
    </dgm:pt>
    <dgm:pt modelId="{AD1472C1-B3DA-4038-9D5D-A7358486548F}" type="pres">
      <dgm:prSet presAssocID="{BDEEC2FE-0AB3-48CC-937C-09F74D3CA39D}" presName="parTx" presStyleLbl="alignNode1" presStyleIdx="2" presStyleCnt="6">
        <dgm:presLayoutVars>
          <dgm:chMax val="0"/>
          <dgm:chPref val="0"/>
          <dgm:bulletEnabled val="1"/>
        </dgm:presLayoutVars>
      </dgm:prSet>
      <dgm:spPr/>
    </dgm:pt>
    <dgm:pt modelId="{AC732F08-EDBC-4392-9D08-EEDA4220281F}" type="pres">
      <dgm:prSet presAssocID="{BDEEC2FE-0AB3-48CC-937C-09F74D3CA39D}" presName="desTx" presStyleLbl="revTx" presStyleIdx="2" presStyleCnt="6">
        <dgm:presLayoutVars>
          <dgm:chMax val="0"/>
          <dgm:chPref val="0"/>
          <dgm:bulletEnabled val="1"/>
        </dgm:presLayoutVars>
      </dgm:prSet>
      <dgm:spPr/>
    </dgm:pt>
    <dgm:pt modelId="{DCB89963-DB0C-421F-A778-80C9D8F5E2FD}" type="pres">
      <dgm:prSet presAssocID="{BDEEC2FE-0AB3-48CC-937C-09F74D3CA39D}" presName="EmptyPlaceHolder" presStyleCnt="0"/>
      <dgm:spPr/>
    </dgm:pt>
    <dgm:pt modelId="{6CF96915-1D3A-469D-82B1-53FF7F5F55AC}" type="pres">
      <dgm:prSet presAssocID="{14D3B3C7-46FB-432B-94A4-3D56E28A5B2B}" presName="space" presStyleCnt="0"/>
      <dgm:spPr/>
    </dgm:pt>
    <dgm:pt modelId="{54231832-9AB3-4356-98DA-1F2E68ACAF2A}" type="pres">
      <dgm:prSet presAssocID="{A6147A86-C0FC-422F-B4B5-1FD510CF5A33}" presName="composite" presStyleCnt="0"/>
      <dgm:spPr/>
    </dgm:pt>
    <dgm:pt modelId="{C99BE336-7B90-47C1-A0A0-F68A3F2E49C9}" type="pres">
      <dgm:prSet presAssocID="{A6147A86-C0FC-422F-B4B5-1FD510CF5A33}" presName="L" presStyleLbl="solidFgAcc1" presStyleIdx="3" presStyleCnt="6">
        <dgm:presLayoutVars>
          <dgm:chMax val="0"/>
          <dgm:chPref val="0"/>
        </dgm:presLayoutVars>
      </dgm:prSet>
      <dgm:spPr/>
    </dgm:pt>
    <dgm:pt modelId="{48F2858C-9FDC-4382-9D1C-A256D7768910}" type="pres">
      <dgm:prSet presAssocID="{A6147A86-C0FC-422F-B4B5-1FD510CF5A33}" presName="parTx" presStyleLbl="alignNode1" presStyleIdx="3" presStyleCnt="6">
        <dgm:presLayoutVars>
          <dgm:chMax val="0"/>
          <dgm:chPref val="0"/>
          <dgm:bulletEnabled val="1"/>
        </dgm:presLayoutVars>
      </dgm:prSet>
      <dgm:spPr/>
    </dgm:pt>
    <dgm:pt modelId="{BB2A1AE7-DF80-4E03-9167-037F97B7FE29}" type="pres">
      <dgm:prSet presAssocID="{A6147A86-C0FC-422F-B4B5-1FD510CF5A33}" presName="desTx" presStyleLbl="revTx" presStyleIdx="3" presStyleCnt="6">
        <dgm:presLayoutVars>
          <dgm:chMax val="0"/>
          <dgm:chPref val="0"/>
          <dgm:bulletEnabled val="1"/>
        </dgm:presLayoutVars>
      </dgm:prSet>
      <dgm:spPr/>
    </dgm:pt>
    <dgm:pt modelId="{2155AC4B-EC0E-44B0-8125-0F8A2F105E7F}" type="pres">
      <dgm:prSet presAssocID="{A6147A86-C0FC-422F-B4B5-1FD510CF5A33}" presName="EmptyPlaceHolder" presStyleCnt="0"/>
      <dgm:spPr/>
    </dgm:pt>
    <dgm:pt modelId="{377B5BDE-2EB7-4CA1-B473-1AFCCCFC513C}" type="pres">
      <dgm:prSet presAssocID="{4AA89146-9B94-49DD-9759-99B974658698}" presName="space" presStyleCnt="0"/>
      <dgm:spPr/>
    </dgm:pt>
    <dgm:pt modelId="{BE94E710-EEB6-412B-AC87-279E26D011AB}" type="pres">
      <dgm:prSet presAssocID="{A9A51335-42B7-4E44-8B70-5BB978500F7E}" presName="composite" presStyleCnt="0"/>
      <dgm:spPr/>
    </dgm:pt>
    <dgm:pt modelId="{2FD286D9-6FCF-4D66-B775-7E060146635F}" type="pres">
      <dgm:prSet presAssocID="{A9A51335-42B7-4E44-8B70-5BB978500F7E}" presName="L" presStyleLbl="solidFgAcc1" presStyleIdx="4" presStyleCnt="6">
        <dgm:presLayoutVars>
          <dgm:chMax val="0"/>
          <dgm:chPref val="0"/>
        </dgm:presLayoutVars>
      </dgm:prSet>
      <dgm:spPr/>
    </dgm:pt>
    <dgm:pt modelId="{960565F8-1C67-48EC-8A18-99887EAA3C8D}" type="pres">
      <dgm:prSet presAssocID="{A9A51335-42B7-4E44-8B70-5BB978500F7E}" presName="parTx" presStyleLbl="alignNode1" presStyleIdx="4" presStyleCnt="6">
        <dgm:presLayoutVars>
          <dgm:chMax val="0"/>
          <dgm:chPref val="0"/>
          <dgm:bulletEnabled val="1"/>
        </dgm:presLayoutVars>
      </dgm:prSet>
      <dgm:spPr/>
    </dgm:pt>
    <dgm:pt modelId="{B12B8BA3-38B1-4C79-A509-4D6C357CB2CD}" type="pres">
      <dgm:prSet presAssocID="{A9A51335-42B7-4E44-8B70-5BB978500F7E}" presName="desTx" presStyleLbl="revTx" presStyleIdx="4" presStyleCnt="6">
        <dgm:presLayoutVars>
          <dgm:chMax val="0"/>
          <dgm:chPref val="0"/>
          <dgm:bulletEnabled val="1"/>
        </dgm:presLayoutVars>
      </dgm:prSet>
      <dgm:spPr/>
    </dgm:pt>
    <dgm:pt modelId="{4A10661C-6C5D-47E9-9D35-C0FEB9EC7242}" type="pres">
      <dgm:prSet presAssocID="{A9A51335-42B7-4E44-8B70-5BB978500F7E}" presName="EmptyPlaceHolder" presStyleCnt="0"/>
      <dgm:spPr/>
    </dgm:pt>
    <dgm:pt modelId="{48850A55-2DCA-4D24-B1F7-B1BA78B651D9}" type="pres">
      <dgm:prSet presAssocID="{536B67E0-7456-4736-A904-981910080FBB}" presName="space" presStyleCnt="0"/>
      <dgm:spPr/>
    </dgm:pt>
    <dgm:pt modelId="{4F809DD8-EBCB-459A-9CDE-5830CEEE412C}" type="pres">
      <dgm:prSet presAssocID="{BD235413-C0C7-4997-B0EC-E34A6E763B52}" presName="composite" presStyleCnt="0"/>
      <dgm:spPr/>
    </dgm:pt>
    <dgm:pt modelId="{AC9DE52F-C93E-4B8B-A365-6F09C0E04D48}" type="pres">
      <dgm:prSet presAssocID="{BD235413-C0C7-4997-B0EC-E34A6E763B52}" presName="L" presStyleLbl="solidFgAcc1" presStyleIdx="5" presStyleCnt="6">
        <dgm:presLayoutVars>
          <dgm:chMax val="0"/>
          <dgm:chPref val="0"/>
        </dgm:presLayoutVars>
      </dgm:prSet>
      <dgm:spPr/>
    </dgm:pt>
    <dgm:pt modelId="{FE777F8F-D0CA-43B9-9F02-018D7E19564D}" type="pres">
      <dgm:prSet presAssocID="{BD235413-C0C7-4997-B0EC-E34A6E763B52}" presName="parTx" presStyleLbl="alignNode1" presStyleIdx="5" presStyleCnt="6">
        <dgm:presLayoutVars>
          <dgm:chMax val="0"/>
          <dgm:chPref val="0"/>
          <dgm:bulletEnabled val="1"/>
        </dgm:presLayoutVars>
      </dgm:prSet>
      <dgm:spPr/>
    </dgm:pt>
    <dgm:pt modelId="{298BEC1A-97B0-4F1D-B2C5-62900C85368A}" type="pres">
      <dgm:prSet presAssocID="{BD235413-C0C7-4997-B0EC-E34A6E763B52}" presName="desTx" presStyleLbl="revTx" presStyleIdx="5" presStyleCnt="6">
        <dgm:presLayoutVars>
          <dgm:chMax val="0"/>
          <dgm:chPref val="0"/>
          <dgm:bulletEnabled val="1"/>
        </dgm:presLayoutVars>
      </dgm:prSet>
      <dgm:spPr/>
    </dgm:pt>
    <dgm:pt modelId="{3460E466-1363-494F-BF73-3C48B0A9819E}" type="pres">
      <dgm:prSet presAssocID="{BD235413-C0C7-4997-B0EC-E34A6E763B52}" presName="EmptyPlaceHolder" presStyleCnt="0"/>
      <dgm:spPr/>
    </dgm:pt>
  </dgm:ptLst>
  <dgm:cxnLst>
    <dgm:cxn modelId="{48B7C608-030B-46EB-8761-423DF1BD89B8}" type="presOf" srcId="{8268E568-8AF3-4AF5-881E-0D25747AEF72}" destId="{B71855AD-64E8-4AE8-913B-BAF32DBF80BC}" srcOrd="0" destOrd="0" presId="urn:microsoft.com/office/officeart/2016/7/layout/AccentHomeChevronProcess"/>
    <dgm:cxn modelId="{2AE2B016-7E3D-40E0-9176-76E1B8A67964}" srcId="{9574624D-67FB-4126-87E1-8F188BEA3C33}" destId="{A9A51335-42B7-4E44-8B70-5BB978500F7E}" srcOrd="4" destOrd="0" parTransId="{CC4A1614-E054-48F9-8B91-682AE6C7C976}" sibTransId="{536B67E0-7456-4736-A904-981910080FBB}"/>
    <dgm:cxn modelId="{3C613818-FE95-4D11-BA4A-76609098C8E2}" type="presOf" srcId="{A0E52C9C-C3DA-4E62-96E1-55F898DA279A}" destId="{298BEC1A-97B0-4F1D-B2C5-62900C85368A}" srcOrd="0" destOrd="0" presId="urn:microsoft.com/office/officeart/2016/7/layout/AccentHomeChevronProcess"/>
    <dgm:cxn modelId="{23255519-1DB3-498C-8116-8478EE673E08}" type="presOf" srcId="{86C9D29A-ED83-42CF-9B69-526FB5BA78E9}" destId="{EC4E50D5-BAE6-4340-BE31-9F122E6D7697}" srcOrd="0" destOrd="0" presId="urn:microsoft.com/office/officeart/2016/7/layout/AccentHomeChevronProcess"/>
    <dgm:cxn modelId="{B7A9C62A-544D-4BC1-B717-08CF7227C7CC}" type="presOf" srcId="{4F308036-422E-4BD6-99ED-C1C0DC6A3840}" destId="{B12B8BA3-38B1-4C79-A509-4D6C357CB2CD}" srcOrd="0" destOrd="0" presId="urn:microsoft.com/office/officeart/2016/7/layout/AccentHomeChevronProcess"/>
    <dgm:cxn modelId="{0260F82D-1B24-4DCF-9AD3-5EB116F10D4A}" srcId="{86C9D29A-ED83-42CF-9B69-526FB5BA78E9}" destId="{96BAA162-7F3A-4442-99F7-9F47D340EA5F}" srcOrd="0" destOrd="0" parTransId="{4E1CDE56-4518-44CE-BAA8-FA5F0A659FF0}" sibTransId="{622702C9-C3C0-445D-ABCC-494A8E212741}"/>
    <dgm:cxn modelId="{4A4A713E-7CB7-461B-A959-C9312A7C2918}" srcId="{A9A51335-42B7-4E44-8B70-5BB978500F7E}" destId="{4F308036-422E-4BD6-99ED-C1C0DC6A3840}" srcOrd="0" destOrd="0" parTransId="{3F6D16E9-A0DD-4373-AC9C-FD0095C7A001}" sibTransId="{A9178A00-420F-41D1-AAC1-7F927B8AB32A}"/>
    <dgm:cxn modelId="{0C83335E-520A-4115-A550-AF9B897117C7}" type="presOf" srcId="{A6147A86-C0FC-422F-B4B5-1FD510CF5A33}" destId="{48F2858C-9FDC-4382-9D1C-A256D7768910}" srcOrd="0" destOrd="0" presId="urn:microsoft.com/office/officeart/2016/7/layout/AccentHomeChevronProcess"/>
    <dgm:cxn modelId="{4C1D4C5F-A5AE-4CB3-B355-CA35BE322386}" srcId="{9574624D-67FB-4126-87E1-8F188BEA3C33}" destId="{BDEEC2FE-0AB3-48CC-937C-09F74D3CA39D}" srcOrd="2" destOrd="0" parTransId="{DF462803-9698-4D40-B7CF-45E00A030E8A}" sibTransId="{14D3B3C7-46FB-432B-94A4-3D56E28A5B2B}"/>
    <dgm:cxn modelId="{14E08462-DC8D-418C-8148-498A8678A502}" srcId="{9574624D-67FB-4126-87E1-8F188BEA3C33}" destId="{BD235413-C0C7-4997-B0EC-E34A6E763B52}" srcOrd="5" destOrd="0" parTransId="{A8587A24-516D-486F-B9F8-67429C0D52CC}" sibTransId="{7CDD43AA-2493-4EF0-9664-F7EC950383F2}"/>
    <dgm:cxn modelId="{533FFF42-1286-4869-A4B8-A59A5E448016}" type="presOf" srcId="{9574624D-67FB-4126-87E1-8F188BEA3C33}" destId="{FEEB4D23-F983-4818-B7AE-04A668D2CB46}" srcOrd="0" destOrd="0" presId="urn:microsoft.com/office/officeart/2016/7/layout/AccentHomeChevronProcess"/>
    <dgm:cxn modelId="{971B3E47-F39F-4261-A5D1-FB4C3CBA135A}" srcId="{117E8E00-64A9-490F-8F5D-A8E08AC576B0}" destId="{8268E568-8AF3-4AF5-881E-0D25747AEF72}" srcOrd="0" destOrd="0" parTransId="{1A291E63-A13A-44ED-9EFB-820188B5A68F}" sibTransId="{A881C5E3-79E1-43F0-A6F7-604C3216FA82}"/>
    <dgm:cxn modelId="{9E7C1948-FB84-4F39-96A8-2CE90600C43C}" type="presOf" srcId="{BDEEC2FE-0AB3-48CC-937C-09F74D3CA39D}" destId="{AD1472C1-B3DA-4038-9D5D-A7358486548F}" srcOrd="0" destOrd="0" presId="urn:microsoft.com/office/officeart/2016/7/layout/AccentHomeChevronProcess"/>
    <dgm:cxn modelId="{ADC27571-CED1-4BCD-A22C-0D037CE0D3E3}" srcId="{A6147A86-C0FC-422F-B4B5-1FD510CF5A33}" destId="{2B133F1E-D854-4ED0-813C-C64BEB7EB8EA}" srcOrd="0" destOrd="0" parTransId="{FD075C63-BEF5-4A36-9615-61D2A3C5708E}" sibTransId="{F7D3C6C0-2F17-497E-8E07-D85F6B178252}"/>
    <dgm:cxn modelId="{98C86F80-D95E-4356-8AD8-0CBB033A4C47}" type="presOf" srcId="{117E8E00-64A9-490F-8F5D-A8E08AC576B0}" destId="{3BCE8BAF-44EF-49C4-A8CB-FB5C2478C702}" srcOrd="0" destOrd="0" presId="urn:microsoft.com/office/officeart/2016/7/layout/AccentHomeChevronProcess"/>
    <dgm:cxn modelId="{2255B288-9AAF-4706-97C6-FE5F92E57587}" srcId="{9574624D-67FB-4126-87E1-8F188BEA3C33}" destId="{117E8E00-64A9-490F-8F5D-A8E08AC576B0}" srcOrd="0" destOrd="0" parTransId="{E39475F6-659D-485A-8D65-230EF04E7A52}" sibTransId="{C634D4AF-9EA4-4367-8A03-3038FD6D96C8}"/>
    <dgm:cxn modelId="{BD326C96-DCCE-4FB2-A28A-116D79837417}" srcId="{9574624D-67FB-4126-87E1-8F188BEA3C33}" destId="{A6147A86-C0FC-422F-B4B5-1FD510CF5A33}" srcOrd="3" destOrd="0" parTransId="{37D7BE0C-F243-414F-BE5F-FFF5A577046D}" sibTransId="{4AA89146-9B94-49DD-9759-99B974658698}"/>
    <dgm:cxn modelId="{1BFFF997-5CE8-4A4E-9B77-208EEF249039}" type="presOf" srcId="{070D219E-C954-422B-9CA8-5BF61D08E94C}" destId="{AC732F08-EDBC-4392-9D08-EEDA4220281F}" srcOrd="0" destOrd="0" presId="urn:microsoft.com/office/officeart/2016/7/layout/AccentHomeChevronProcess"/>
    <dgm:cxn modelId="{8D6DA98C-2649-46B1-981C-BBDA3E83A04A}" srcId="{BD235413-C0C7-4997-B0EC-E34A6E763B52}" destId="{A0E52C9C-C3DA-4E62-96E1-55F898DA279A}" srcOrd="0" destOrd="0" parTransId="{8D80F8F9-189D-4E14-8408-5BDE284A98A7}" sibTransId="{696CEEA1-EC56-4E4A-9F01-DBACD29676B0}"/>
    <dgm:cxn modelId="{AD0335A7-9395-4D99-A679-D15D0B049006}" type="presOf" srcId="{A9A51335-42B7-4E44-8B70-5BB978500F7E}" destId="{960565F8-1C67-48EC-8A18-99887EAA3C8D}" srcOrd="0" destOrd="0" presId="urn:microsoft.com/office/officeart/2016/7/layout/AccentHomeChevronProcess"/>
    <dgm:cxn modelId="{264BA9C9-0953-45A7-A946-87B1C0146E9F}" type="presOf" srcId="{BD235413-C0C7-4997-B0EC-E34A6E763B52}" destId="{FE777F8F-D0CA-43B9-9F02-018D7E19564D}" srcOrd="0" destOrd="0" presId="urn:microsoft.com/office/officeart/2016/7/layout/AccentHomeChevronProcess"/>
    <dgm:cxn modelId="{B338EAD0-38DB-430B-A236-954E9EA65DEC}" type="presOf" srcId="{96BAA162-7F3A-4442-99F7-9F47D340EA5F}" destId="{81531258-5E78-48D7-9260-83CB6F94FAD8}" srcOrd="0" destOrd="0" presId="urn:microsoft.com/office/officeart/2016/7/layout/AccentHomeChevronProcess"/>
    <dgm:cxn modelId="{B6A9D4F1-8C52-4CEC-B362-82A0AE030649}" srcId="{BDEEC2FE-0AB3-48CC-937C-09F74D3CA39D}" destId="{070D219E-C954-422B-9CA8-5BF61D08E94C}" srcOrd="0" destOrd="0" parTransId="{FE2C4808-F4FE-4B6B-AE25-E7053E65B20B}" sibTransId="{7BFFFFF1-EA76-44CD-A312-C57E2BBA9D6C}"/>
    <dgm:cxn modelId="{EC91FFF1-FE93-428E-ACDD-6A5D1C2B9B44}" type="presOf" srcId="{2B133F1E-D854-4ED0-813C-C64BEB7EB8EA}" destId="{BB2A1AE7-DF80-4E03-9167-037F97B7FE29}" srcOrd="0" destOrd="0" presId="urn:microsoft.com/office/officeart/2016/7/layout/AccentHomeChevronProcess"/>
    <dgm:cxn modelId="{A3C1429F-CA0F-460C-ABCD-8BC65E465C7F}" srcId="{9574624D-67FB-4126-87E1-8F188BEA3C33}" destId="{86C9D29A-ED83-42CF-9B69-526FB5BA78E9}" srcOrd="1" destOrd="0" parTransId="{71EE7A82-E7DF-47C7-90E5-A381E061CD50}" sibTransId="{1147767C-1431-4BC2-8BD3-D8345534900B}"/>
    <dgm:cxn modelId="{480B366B-4A6E-4D00-8C90-87DEFE14DE03}" type="presParOf" srcId="{FEEB4D23-F983-4818-B7AE-04A668D2CB46}" destId="{990C9DA2-6AA3-49E5-83F5-CB72BE1585EE}" srcOrd="0" destOrd="0" presId="urn:microsoft.com/office/officeart/2016/7/layout/AccentHomeChevronProcess"/>
    <dgm:cxn modelId="{2B1BCDCA-E213-46E1-AC1C-F8C76BACD2F5}" type="presParOf" srcId="{990C9DA2-6AA3-49E5-83F5-CB72BE1585EE}" destId="{07B2E761-E58C-4DC7-A8DB-0A7C723751BE}" srcOrd="0" destOrd="0" presId="urn:microsoft.com/office/officeart/2016/7/layout/AccentHomeChevronProcess"/>
    <dgm:cxn modelId="{B9CB1A09-0FD7-4445-A060-B5C488D11639}" type="presParOf" srcId="{990C9DA2-6AA3-49E5-83F5-CB72BE1585EE}" destId="{3BCE8BAF-44EF-49C4-A8CB-FB5C2478C702}" srcOrd="1" destOrd="0" presId="urn:microsoft.com/office/officeart/2016/7/layout/AccentHomeChevronProcess"/>
    <dgm:cxn modelId="{733F3E6A-D85C-4F89-A413-B765948863E8}" type="presParOf" srcId="{990C9DA2-6AA3-49E5-83F5-CB72BE1585EE}" destId="{B71855AD-64E8-4AE8-913B-BAF32DBF80BC}" srcOrd="2" destOrd="0" presId="urn:microsoft.com/office/officeart/2016/7/layout/AccentHomeChevronProcess"/>
    <dgm:cxn modelId="{5063C0DD-C295-4C7A-B76D-6E16C4F84E1E}" type="presParOf" srcId="{990C9DA2-6AA3-49E5-83F5-CB72BE1585EE}" destId="{3D798113-8160-478A-BAE4-1828FF943057}" srcOrd="3" destOrd="0" presId="urn:microsoft.com/office/officeart/2016/7/layout/AccentHomeChevronProcess"/>
    <dgm:cxn modelId="{2856C4CF-4CCB-4ED6-9022-A819ABC0EAE0}" type="presParOf" srcId="{FEEB4D23-F983-4818-B7AE-04A668D2CB46}" destId="{76DF7E67-84EE-4A1C-8E8C-A43E2271DA4A}" srcOrd="1" destOrd="0" presId="urn:microsoft.com/office/officeart/2016/7/layout/AccentHomeChevronProcess"/>
    <dgm:cxn modelId="{8B30BE2F-E5E7-4741-8CD5-9780CA0E2BA2}" type="presParOf" srcId="{FEEB4D23-F983-4818-B7AE-04A668D2CB46}" destId="{41DC9417-71EB-43E9-9C30-539D242E9D94}" srcOrd="2" destOrd="0" presId="urn:microsoft.com/office/officeart/2016/7/layout/AccentHomeChevronProcess"/>
    <dgm:cxn modelId="{D5FB50AC-DDB0-49CF-9994-6C25F1616E1E}" type="presParOf" srcId="{41DC9417-71EB-43E9-9C30-539D242E9D94}" destId="{99EB9F94-E4D6-4B00-A9D9-E2E00BEC7D17}" srcOrd="0" destOrd="0" presId="urn:microsoft.com/office/officeart/2016/7/layout/AccentHomeChevronProcess"/>
    <dgm:cxn modelId="{14F1D513-2F18-43E2-9188-7F0DF965CB57}" type="presParOf" srcId="{41DC9417-71EB-43E9-9C30-539D242E9D94}" destId="{EC4E50D5-BAE6-4340-BE31-9F122E6D7697}" srcOrd="1" destOrd="0" presId="urn:microsoft.com/office/officeart/2016/7/layout/AccentHomeChevronProcess"/>
    <dgm:cxn modelId="{0C358EDD-F923-41FF-9DFE-105B82F13BC1}" type="presParOf" srcId="{41DC9417-71EB-43E9-9C30-539D242E9D94}" destId="{81531258-5E78-48D7-9260-83CB6F94FAD8}" srcOrd="2" destOrd="0" presId="urn:microsoft.com/office/officeart/2016/7/layout/AccentHomeChevronProcess"/>
    <dgm:cxn modelId="{6517D063-3F4A-4F20-BF92-2A9487A105CC}" type="presParOf" srcId="{41DC9417-71EB-43E9-9C30-539D242E9D94}" destId="{DB9FBE08-3BB7-42BE-9E82-E44A423A163D}" srcOrd="3" destOrd="0" presId="urn:microsoft.com/office/officeart/2016/7/layout/AccentHomeChevronProcess"/>
    <dgm:cxn modelId="{1C22625B-4357-4D7B-8BCC-336D793410EB}" type="presParOf" srcId="{FEEB4D23-F983-4818-B7AE-04A668D2CB46}" destId="{054FFF82-E6A2-4218-BC69-A99261A7BDBA}" srcOrd="3" destOrd="0" presId="urn:microsoft.com/office/officeart/2016/7/layout/AccentHomeChevronProcess"/>
    <dgm:cxn modelId="{5D8D8371-FEBA-4B9F-B640-DA4A7582FA10}" type="presParOf" srcId="{FEEB4D23-F983-4818-B7AE-04A668D2CB46}" destId="{FBF63466-9F14-4FC2-A730-21FD0A167730}" srcOrd="4" destOrd="0" presId="urn:microsoft.com/office/officeart/2016/7/layout/AccentHomeChevronProcess"/>
    <dgm:cxn modelId="{E2D194BF-94BF-421F-B324-4B20C562B58A}" type="presParOf" srcId="{FBF63466-9F14-4FC2-A730-21FD0A167730}" destId="{582BA518-76DD-4F75-8623-BA00B36BBC1D}" srcOrd="0" destOrd="0" presId="urn:microsoft.com/office/officeart/2016/7/layout/AccentHomeChevronProcess"/>
    <dgm:cxn modelId="{67621DE7-FEE8-4011-8738-8DA599127DAE}" type="presParOf" srcId="{FBF63466-9F14-4FC2-A730-21FD0A167730}" destId="{AD1472C1-B3DA-4038-9D5D-A7358486548F}" srcOrd="1" destOrd="0" presId="urn:microsoft.com/office/officeart/2016/7/layout/AccentHomeChevronProcess"/>
    <dgm:cxn modelId="{2CB19155-BECF-469D-836A-06B8F999BF38}" type="presParOf" srcId="{FBF63466-9F14-4FC2-A730-21FD0A167730}" destId="{AC732F08-EDBC-4392-9D08-EEDA4220281F}" srcOrd="2" destOrd="0" presId="urn:microsoft.com/office/officeart/2016/7/layout/AccentHomeChevronProcess"/>
    <dgm:cxn modelId="{523D4AC4-4A2B-41DC-B8B8-14F99D9F1C8B}" type="presParOf" srcId="{FBF63466-9F14-4FC2-A730-21FD0A167730}" destId="{DCB89963-DB0C-421F-A778-80C9D8F5E2FD}" srcOrd="3" destOrd="0" presId="urn:microsoft.com/office/officeart/2016/7/layout/AccentHomeChevronProcess"/>
    <dgm:cxn modelId="{6FA32292-CDBE-4471-B0F2-8FA9BBE9732A}" type="presParOf" srcId="{FEEB4D23-F983-4818-B7AE-04A668D2CB46}" destId="{6CF96915-1D3A-469D-82B1-53FF7F5F55AC}" srcOrd="5" destOrd="0" presId="urn:microsoft.com/office/officeart/2016/7/layout/AccentHomeChevronProcess"/>
    <dgm:cxn modelId="{4A710865-672A-476F-85F7-3859911DE73D}" type="presParOf" srcId="{FEEB4D23-F983-4818-B7AE-04A668D2CB46}" destId="{54231832-9AB3-4356-98DA-1F2E68ACAF2A}" srcOrd="6" destOrd="0" presId="urn:microsoft.com/office/officeart/2016/7/layout/AccentHomeChevronProcess"/>
    <dgm:cxn modelId="{47672EE1-D9CF-4BAE-9B94-B89A2D461475}" type="presParOf" srcId="{54231832-9AB3-4356-98DA-1F2E68ACAF2A}" destId="{C99BE336-7B90-47C1-A0A0-F68A3F2E49C9}" srcOrd="0" destOrd="0" presId="urn:microsoft.com/office/officeart/2016/7/layout/AccentHomeChevronProcess"/>
    <dgm:cxn modelId="{DA702F7E-743E-4770-9B28-8ECCD58F394E}" type="presParOf" srcId="{54231832-9AB3-4356-98DA-1F2E68ACAF2A}" destId="{48F2858C-9FDC-4382-9D1C-A256D7768910}" srcOrd="1" destOrd="0" presId="urn:microsoft.com/office/officeart/2016/7/layout/AccentHomeChevronProcess"/>
    <dgm:cxn modelId="{B9363CAB-A5E4-4FF9-A9C2-535C53D701D0}" type="presParOf" srcId="{54231832-9AB3-4356-98DA-1F2E68ACAF2A}" destId="{BB2A1AE7-DF80-4E03-9167-037F97B7FE29}" srcOrd="2" destOrd="0" presId="urn:microsoft.com/office/officeart/2016/7/layout/AccentHomeChevronProcess"/>
    <dgm:cxn modelId="{192C6D8E-E47C-454D-9351-0263C60EAF87}" type="presParOf" srcId="{54231832-9AB3-4356-98DA-1F2E68ACAF2A}" destId="{2155AC4B-EC0E-44B0-8125-0F8A2F105E7F}" srcOrd="3" destOrd="0" presId="urn:microsoft.com/office/officeart/2016/7/layout/AccentHomeChevronProcess"/>
    <dgm:cxn modelId="{D866383F-C654-4025-8BBB-C0C67C270550}" type="presParOf" srcId="{FEEB4D23-F983-4818-B7AE-04A668D2CB46}" destId="{377B5BDE-2EB7-4CA1-B473-1AFCCCFC513C}" srcOrd="7" destOrd="0" presId="urn:microsoft.com/office/officeart/2016/7/layout/AccentHomeChevronProcess"/>
    <dgm:cxn modelId="{A43FC267-0A36-40E1-BF91-A7E982191924}" type="presParOf" srcId="{FEEB4D23-F983-4818-B7AE-04A668D2CB46}" destId="{BE94E710-EEB6-412B-AC87-279E26D011AB}" srcOrd="8" destOrd="0" presId="urn:microsoft.com/office/officeart/2016/7/layout/AccentHomeChevronProcess"/>
    <dgm:cxn modelId="{2C5EC103-00EB-4E43-AE29-DA231CC2C464}" type="presParOf" srcId="{BE94E710-EEB6-412B-AC87-279E26D011AB}" destId="{2FD286D9-6FCF-4D66-B775-7E060146635F}" srcOrd="0" destOrd="0" presId="urn:microsoft.com/office/officeart/2016/7/layout/AccentHomeChevronProcess"/>
    <dgm:cxn modelId="{8EADCDD6-CB33-41FE-84A4-BF689351B342}" type="presParOf" srcId="{BE94E710-EEB6-412B-AC87-279E26D011AB}" destId="{960565F8-1C67-48EC-8A18-99887EAA3C8D}" srcOrd="1" destOrd="0" presId="urn:microsoft.com/office/officeart/2016/7/layout/AccentHomeChevronProcess"/>
    <dgm:cxn modelId="{D2087CAC-C13A-4491-BE1A-F76BD8F6EAB8}" type="presParOf" srcId="{BE94E710-EEB6-412B-AC87-279E26D011AB}" destId="{B12B8BA3-38B1-4C79-A509-4D6C357CB2CD}" srcOrd="2" destOrd="0" presId="urn:microsoft.com/office/officeart/2016/7/layout/AccentHomeChevronProcess"/>
    <dgm:cxn modelId="{7FB226FB-5916-4D9A-ABEC-E7378EFC8D05}" type="presParOf" srcId="{BE94E710-EEB6-412B-AC87-279E26D011AB}" destId="{4A10661C-6C5D-47E9-9D35-C0FEB9EC7242}" srcOrd="3" destOrd="0" presId="urn:microsoft.com/office/officeart/2016/7/layout/AccentHomeChevronProcess"/>
    <dgm:cxn modelId="{CCB4F0AA-BBB5-4CF2-BB1D-F3ACFFB35E54}" type="presParOf" srcId="{FEEB4D23-F983-4818-B7AE-04A668D2CB46}" destId="{48850A55-2DCA-4D24-B1F7-B1BA78B651D9}" srcOrd="9" destOrd="0" presId="urn:microsoft.com/office/officeart/2016/7/layout/AccentHomeChevronProcess"/>
    <dgm:cxn modelId="{B32BE5FE-45A0-42BC-914A-7FD55089BD7A}" type="presParOf" srcId="{FEEB4D23-F983-4818-B7AE-04A668D2CB46}" destId="{4F809DD8-EBCB-459A-9CDE-5830CEEE412C}" srcOrd="10" destOrd="0" presId="urn:microsoft.com/office/officeart/2016/7/layout/AccentHomeChevronProcess"/>
    <dgm:cxn modelId="{F146E8E1-6393-4B0D-A742-3DB793F75E61}" type="presParOf" srcId="{4F809DD8-EBCB-459A-9CDE-5830CEEE412C}" destId="{AC9DE52F-C93E-4B8B-A365-6F09C0E04D48}" srcOrd="0" destOrd="0" presId="urn:microsoft.com/office/officeart/2016/7/layout/AccentHomeChevronProcess"/>
    <dgm:cxn modelId="{4C78E7C2-CD9B-4802-A954-74C73CE1AA6E}" type="presParOf" srcId="{4F809DD8-EBCB-459A-9CDE-5830CEEE412C}" destId="{FE777F8F-D0CA-43B9-9F02-018D7E19564D}" srcOrd="1" destOrd="0" presId="urn:microsoft.com/office/officeart/2016/7/layout/AccentHomeChevronProcess"/>
    <dgm:cxn modelId="{9636A14D-AE84-4925-BF58-2AF0674BF2FB}" type="presParOf" srcId="{4F809DD8-EBCB-459A-9CDE-5830CEEE412C}" destId="{298BEC1A-97B0-4F1D-B2C5-62900C85368A}" srcOrd="2" destOrd="0" presId="urn:microsoft.com/office/officeart/2016/7/layout/AccentHomeChevronProcess"/>
    <dgm:cxn modelId="{82CF70E6-D002-4DDC-85F9-22A288398731}" type="presParOf" srcId="{4F809DD8-EBCB-459A-9CDE-5830CEEE412C}" destId="{3460E466-1363-494F-BF73-3C48B0A9819E}"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B2E761-E58C-4DC7-A8DB-0A7C723751BE}">
      <dsp:nvSpPr>
        <dsp:cNvPr id="0" name=""/>
        <dsp:cNvSpPr/>
      </dsp:nvSpPr>
      <dsp:spPr>
        <a:xfrm rot="5400000">
          <a:off x="-896648" y="1735822"/>
          <a:ext cx="1884654" cy="88258"/>
        </a:xfrm>
        <a:prstGeom prst="corner">
          <a:avLst>
            <a:gd name="adj1" fmla="val 1000"/>
            <a:gd name="adj2" fmla="val 1000"/>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BCE8BAF-44EF-49C4-A8CB-FB5C2478C702}">
      <dsp:nvSpPr>
        <dsp:cNvPr id="0" name=""/>
        <dsp:cNvSpPr/>
      </dsp:nvSpPr>
      <dsp:spPr>
        <a:xfrm>
          <a:off x="1549" y="2722279"/>
          <a:ext cx="1103230" cy="628218"/>
        </a:xfrm>
        <a:prstGeom prst="homePlate">
          <a:avLst>
            <a:gd name="adj" fmla="val 25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kern="1200" dirty="0"/>
            <a:t>10:05 </a:t>
          </a:r>
          <a:br>
            <a:rPr lang="en-US" sz="1300" kern="1200" dirty="0"/>
          </a:br>
          <a:r>
            <a:rPr lang="en-US" sz="1300" kern="1200" dirty="0"/>
            <a:t>AM</a:t>
          </a:r>
        </a:p>
      </dsp:txBody>
      <dsp:txXfrm>
        <a:off x="1549" y="2722279"/>
        <a:ext cx="1024703" cy="628218"/>
      </dsp:txXfrm>
    </dsp:sp>
    <dsp:sp modelId="{B71855AD-64E8-4AE8-913B-BAF32DBF80BC}">
      <dsp:nvSpPr>
        <dsp:cNvPr id="0" name=""/>
        <dsp:cNvSpPr/>
      </dsp:nvSpPr>
      <dsp:spPr>
        <a:xfrm>
          <a:off x="89807" y="890579"/>
          <a:ext cx="895823" cy="1527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en-US" sz="1300" kern="1200"/>
            <a:t>VET in the ACT – Trends and issues </a:t>
          </a:r>
        </a:p>
      </dsp:txBody>
      <dsp:txXfrm>
        <a:off x="89807" y="890579"/>
        <a:ext cx="895823" cy="1527059"/>
      </dsp:txXfrm>
    </dsp:sp>
    <dsp:sp modelId="{99EB9F94-E4D6-4B00-A9D9-E2E00BEC7D17}">
      <dsp:nvSpPr>
        <dsp:cNvPr id="0" name=""/>
        <dsp:cNvSpPr/>
      </dsp:nvSpPr>
      <dsp:spPr>
        <a:xfrm rot="5400000">
          <a:off x="151420" y="1735822"/>
          <a:ext cx="1884654" cy="88258"/>
        </a:xfrm>
        <a:prstGeom prst="corner">
          <a:avLst>
            <a:gd name="adj1" fmla="val 1000"/>
            <a:gd name="adj2" fmla="val 1000"/>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C4E50D5-BAE6-4340-BE31-9F122E6D7697}">
      <dsp:nvSpPr>
        <dsp:cNvPr id="0" name=""/>
        <dsp:cNvSpPr/>
      </dsp:nvSpPr>
      <dsp:spPr>
        <a:xfrm>
          <a:off x="1049618" y="2722279"/>
          <a:ext cx="1103230" cy="628218"/>
        </a:xfrm>
        <a:prstGeom prst="chevron">
          <a:avLst>
            <a:gd name="adj" fmla="val 25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kern="1200"/>
            <a:t>10:20 AM</a:t>
          </a:r>
        </a:p>
      </dsp:txBody>
      <dsp:txXfrm>
        <a:off x="1206673" y="2722279"/>
        <a:ext cx="789121" cy="628218"/>
      </dsp:txXfrm>
    </dsp:sp>
    <dsp:sp modelId="{81531258-5E78-48D7-9260-83CB6F94FAD8}">
      <dsp:nvSpPr>
        <dsp:cNvPr id="0" name=""/>
        <dsp:cNvSpPr/>
      </dsp:nvSpPr>
      <dsp:spPr>
        <a:xfrm>
          <a:off x="1137877" y="890579"/>
          <a:ext cx="895823" cy="1527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en-US" sz="1300" kern="1200"/>
            <a:t>The National agenda </a:t>
          </a:r>
        </a:p>
      </dsp:txBody>
      <dsp:txXfrm>
        <a:off x="1137877" y="890579"/>
        <a:ext cx="895823" cy="1527059"/>
      </dsp:txXfrm>
    </dsp:sp>
    <dsp:sp modelId="{582BA518-76DD-4F75-8623-BA00B36BBC1D}">
      <dsp:nvSpPr>
        <dsp:cNvPr id="0" name=""/>
        <dsp:cNvSpPr/>
      </dsp:nvSpPr>
      <dsp:spPr>
        <a:xfrm rot="5400000">
          <a:off x="1199490" y="1735822"/>
          <a:ext cx="1884654" cy="88258"/>
        </a:xfrm>
        <a:prstGeom prst="corner">
          <a:avLst>
            <a:gd name="adj1" fmla="val 1000"/>
            <a:gd name="adj2" fmla="val 1000"/>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D1472C1-B3DA-4038-9D5D-A7358486548F}">
      <dsp:nvSpPr>
        <dsp:cNvPr id="0" name=""/>
        <dsp:cNvSpPr/>
      </dsp:nvSpPr>
      <dsp:spPr>
        <a:xfrm>
          <a:off x="2097688" y="2722279"/>
          <a:ext cx="1103230" cy="628218"/>
        </a:xfrm>
        <a:prstGeom prst="chevron">
          <a:avLst>
            <a:gd name="adj" fmla="val 25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kern="1200"/>
            <a:t>10:50 AM</a:t>
          </a:r>
        </a:p>
      </dsp:txBody>
      <dsp:txXfrm>
        <a:off x="2254743" y="2722279"/>
        <a:ext cx="789121" cy="628218"/>
      </dsp:txXfrm>
    </dsp:sp>
    <dsp:sp modelId="{AC732F08-EDBC-4392-9D08-EEDA4220281F}">
      <dsp:nvSpPr>
        <dsp:cNvPr id="0" name=""/>
        <dsp:cNvSpPr/>
      </dsp:nvSpPr>
      <dsp:spPr>
        <a:xfrm>
          <a:off x="2185946" y="890579"/>
          <a:ext cx="895823" cy="1527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en-US" sz="1300" kern="1200"/>
            <a:t>Coffee &amp; Tea break</a:t>
          </a:r>
        </a:p>
      </dsp:txBody>
      <dsp:txXfrm>
        <a:off x="2185946" y="890579"/>
        <a:ext cx="895823" cy="1527059"/>
      </dsp:txXfrm>
    </dsp:sp>
    <dsp:sp modelId="{C99BE336-7B90-47C1-A0A0-F68A3F2E49C9}">
      <dsp:nvSpPr>
        <dsp:cNvPr id="0" name=""/>
        <dsp:cNvSpPr/>
      </dsp:nvSpPr>
      <dsp:spPr>
        <a:xfrm rot="5400000">
          <a:off x="2247559" y="1735822"/>
          <a:ext cx="1884654" cy="88258"/>
        </a:xfrm>
        <a:prstGeom prst="corner">
          <a:avLst>
            <a:gd name="adj1" fmla="val 1000"/>
            <a:gd name="adj2" fmla="val 1000"/>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8F2858C-9FDC-4382-9D1C-A256D7768910}">
      <dsp:nvSpPr>
        <dsp:cNvPr id="0" name=""/>
        <dsp:cNvSpPr/>
      </dsp:nvSpPr>
      <dsp:spPr>
        <a:xfrm>
          <a:off x="3145757" y="2722279"/>
          <a:ext cx="1103230" cy="628218"/>
        </a:xfrm>
        <a:prstGeom prst="chevron">
          <a:avLst>
            <a:gd name="adj" fmla="val 25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kern="1200"/>
            <a:t>11:00 AM</a:t>
          </a:r>
        </a:p>
      </dsp:txBody>
      <dsp:txXfrm>
        <a:off x="3302812" y="2722279"/>
        <a:ext cx="789121" cy="628218"/>
      </dsp:txXfrm>
    </dsp:sp>
    <dsp:sp modelId="{BB2A1AE7-DF80-4E03-9167-037F97B7FE29}">
      <dsp:nvSpPr>
        <dsp:cNvPr id="0" name=""/>
        <dsp:cNvSpPr/>
      </dsp:nvSpPr>
      <dsp:spPr>
        <a:xfrm>
          <a:off x="3234016" y="890579"/>
          <a:ext cx="895823" cy="1527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en-US" sz="1300" kern="1200" dirty="0"/>
            <a:t>Training Awards </a:t>
          </a:r>
        </a:p>
      </dsp:txBody>
      <dsp:txXfrm>
        <a:off x="3234016" y="890579"/>
        <a:ext cx="895823" cy="1527059"/>
      </dsp:txXfrm>
    </dsp:sp>
    <dsp:sp modelId="{2FD286D9-6FCF-4D66-B775-7E060146635F}">
      <dsp:nvSpPr>
        <dsp:cNvPr id="0" name=""/>
        <dsp:cNvSpPr/>
      </dsp:nvSpPr>
      <dsp:spPr>
        <a:xfrm rot="5400000">
          <a:off x="3295628" y="1735822"/>
          <a:ext cx="1884654" cy="88258"/>
        </a:xfrm>
        <a:prstGeom prst="corner">
          <a:avLst>
            <a:gd name="adj1" fmla="val 1000"/>
            <a:gd name="adj2" fmla="val 1000"/>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60565F8-1C67-48EC-8A18-99887EAA3C8D}">
      <dsp:nvSpPr>
        <dsp:cNvPr id="0" name=""/>
        <dsp:cNvSpPr/>
      </dsp:nvSpPr>
      <dsp:spPr>
        <a:xfrm>
          <a:off x="4193827" y="2722279"/>
          <a:ext cx="1103230" cy="628218"/>
        </a:xfrm>
        <a:prstGeom prst="chevron">
          <a:avLst>
            <a:gd name="adj" fmla="val 25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kern="1200" dirty="0"/>
            <a:t>11:15 AM</a:t>
          </a:r>
        </a:p>
      </dsp:txBody>
      <dsp:txXfrm>
        <a:off x="4350882" y="2722279"/>
        <a:ext cx="789121" cy="628218"/>
      </dsp:txXfrm>
    </dsp:sp>
    <dsp:sp modelId="{B12B8BA3-38B1-4C79-A509-4D6C357CB2CD}">
      <dsp:nvSpPr>
        <dsp:cNvPr id="0" name=""/>
        <dsp:cNvSpPr/>
      </dsp:nvSpPr>
      <dsp:spPr>
        <a:xfrm>
          <a:off x="4282085" y="890579"/>
          <a:ext cx="895823" cy="1527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en-US" sz="1300" kern="1200"/>
            <a:t>Paperwork, Payments and Pitfalls </a:t>
          </a:r>
        </a:p>
      </dsp:txBody>
      <dsp:txXfrm>
        <a:off x="4282085" y="890579"/>
        <a:ext cx="895823" cy="1527059"/>
      </dsp:txXfrm>
    </dsp:sp>
    <dsp:sp modelId="{AC9DE52F-C93E-4B8B-A365-6F09C0E04D48}">
      <dsp:nvSpPr>
        <dsp:cNvPr id="0" name=""/>
        <dsp:cNvSpPr/>
      </dsp:nvSpPr>
      <dsp:spPr>
        <a:xfrm rot="5400000">
          <a:off x="4343698" y="1735822"/>
          <a:ext cx="1884654" cy="88258"/>
        </a:xfrm>
        <a:prstGeom prst="corner">
          <a:avLst>
            <a:gd name="adj1" fmla="val 1000"/>
            <a:gd name="adj2" fmla="val 1000"/>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E777F8F-D0CA-43B9-9F02-018D7E19564D}">
      <dsp:nvSpPr>
        <dsp:cNvPr id="0" name=""/>
        <dsp:cNvSpPr/>
      </dsp:nvSpPr>
      <dsp:spPr>
        <a:xfrm>
          <a:off x="5241896" y="2722279"/>
          <a:ext cx="1103230" cy="628218"/>
        </a:xfrm>
        <a:prstGeom prst="chevron">
          <a:avLst>
            <a:gd name="adj" fmla="val 25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kern="1200" dirty="0"/>
            <a:t>11:45</a:t>
          </a:r>
          <a:br>
            <a:rPr lang="en-US" sz="1300" kern="1200" dirty="0"/>
          </a:br>
          <a:r>
            <a:rPr lang="en-US" sz="1300" kern="1200" dirty="0"/>
            <a:t>AM</a:t>
          </a:r>
        </a:p>
      </dsp:txBody>
      <dsp:txXfrm>
        <a:off x="5398951" y="2722279"/>
        <a:ext cx="789121" cy="628218"/>
      </dsp:txXfrm>
    </dsp:sp>
    <dsp:sp modelId="{298BEC1A-97B0-4F1D-B2C5-62900C85368A}">
      <dsp:nvSpPr>
        <dsp:cNvPr id="0" name=""/>
        <dsp:cNvSpPr/>
      </dsp:nvSpPr>
      <dsp:spPr>
        <a:xfrm>
          <a:off x="5330155" y="890579"/>
          <a:ext cx="895823" cy="1527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90000"/>
            </a:lnSpc>
            <a:spcBef>
              <a:spcPct val="0"/>
            </a:spcBef>
            <a:spcAft>
              <a:spcPct val="35000"/>
            </a:spcAft>
            <a:buNone/>
          </a:pPr>
          <a:r>
            <a:rPr lang="en-US" sz="1300" kern="1200"/>
            <a:t>Q&amp;A Session</a:t>
          </a:r>
        </a:p>
      </dsp:txBody>
      <dsp:txXfrm>
        <a:off x="5330155" y="890579"/>
        <a:ext cx="895823" cy="1527059"/>
      </dsp:txXfrm>
    </dsp:sp>
  </dsp:spTree>
</dsp:drawing>
</file>

<file path=ppt/diagrams/layout1.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031203-B34A-4B29-A85E-469E52AB8710}" type="datetimeFigureOut">
              <a:rPr lang="en-AU" smtClean="0"/>
              <a:t>19/02/2026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F93B63-6B8B-4F18-AC8F-88C8924887F0}" type="slidenum">
              <a:rPr lang="en-AU" smtClean="0"/>
              <a:t>‹#›</a:t>
            </a:fld>
            <a:endParaRPr lang="en-AU"/>
          </a:p>
        </p:txBody>
      </p:sp>
    </p:spTree>
    <p:extLst>
      <p:ext uri="{BB962C8B-B14F-4D97-AF65-F5344CB8AC3E}">
        <p14:creationId xmlns:p14="http://schemas.microsoft.com/office/powerpoint/2010/main" val="1328103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206D4-4EBB-6175-9840-420751CC86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6A6E50-C2AD-0A83-F063-8B64CE6F22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E5A9FE-0907-14A3-EFE3-D3FFFB07984B}"/>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2C5EAE90-FFCA-DAB3-8FE0-3F866E9ACF35}"/>
              </a:ext>
            </a:extLst>
          </p:cNvPr>
          <p:cNvSpPr>
            <a:spLocks noGrp="1"/>
          </p:cNvSpPr>
          <p:nvPr>
            <p:ph type="sldNum" sz="quarter" idx="5"/>
          </p:nvPr>
        </p:nvSpPr>
        <p:spPr/>
        <p:txBody>
          <a:bodyPr/>
          <a:lstStyle/>
          <a:p>
            <a:fld id="{544A438F-52E6-C94B-987F-580A229E6225}" type="slidenum">
              <a:rPr lang="en-US" smtClean="0"/>
              <a:t>21</a:t>
            </a:fld>
            <a:endParaRPr lang="en-US"/>
          </a:p>
        </p:txBody>
      </p:sp>
    </p:spTree>
    <p:extLst>
      <p:ext uri="{BB962C8B-B14F-4D97-AF65-F5344CB8AC3E}">
        <p14:creationId xmlns:p14="http://schemas.microsoft.com/office/powerpoint/2010/main" val="3342076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Concrete examples of ‘simplifying’.</a:t>
            </a:r>
          </a:p>
        </p:txBody>
      </p:sp>
      <p:sp>
        <p:nvSpPr>
          <p:cNvPr id="4" name="Slide Number Placeholder 3"/>
          <p:cNvSpPr>
            <a:spLocks noGrp="1"/>
          </p:cNvSpPr>
          <p:nvPr>
            <p:ph type="sldNum" sz="quarter" idx="5"/>
          </p:nvPr>
        </p:nvSpPr>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Illustrate process efficiency, not policy change.</a:t>
            </a:r>
          </a:p>
        </p:txBody>
      </p:sp>
      <p:sp>
        <p:nvSpPr>
          <p:cNvPr id="4" name="Slide Number Placeholder 3"/>
          <p:cNvSpPr>
            <a:spLocks noGrp="1"/>
          </p:cNvSpPr>
          <p:nvPr>
            <p:ph type="sldNum" sz="quarter" idx="5"/>
          </p:nvPr>
        </p:nvSpPr>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Flag comms channel + engagement point.</a:t>
            </a:r>
          </a:p>
        </p:txBody>
      </p:sp>
      <p:sp>
        <p:nvSpPr>
          <p:cNvPr id="4" name="Slide Number Placeholder 3"/>
          <p:cNvSpPr>
            <a:spLocks noGrp="1"/>
          </p:cNvSpPr>
          <p:nvPr>
            <p:ph type="sldNum" sz="quarter" idx="5"/>
          </p:nvPr>
        </p:nvSpPr>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List the rules succinctly.</a:t>
            </a:r>
          </a:p>
        </p:txBody>
      </p:sp>
      <p:sp>
        <p:nvSpPr>
          <p:cNvPr id="4" name="Slide Number Placeholder 3"/>
          <p:cNvSpPr>
            <a:spLocks noGrp="1"/>
          </p:cNvSpPr>
          <p:nvPr>
            <p:ph type="sldNum" sz="quarter" idx="5"/>
          </p:nvPr>
        </p:nvSpPr>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Walk through the maths to solidify understanding.</a:t>
            </a:r>
          </a:p>
        </p:txBody>
      </p:sp>
      <p:sp>
        <p:nvSpPr>
          <p:cNvPr id="4" name="Slide Number Placeholder 3"/>
          <p:cNvSpPr>
            <a:spLocks noGrp="1"/>
          </p:cNvSpPr>
          <p:nvPr>
            <p:ph type="sldNum" sz="quarter" idx="5"/>
          </p:nvPr>
        </p:nvSpPr>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Create relevance and urgency.</a:t>
            </a:r>
          </a:p>
        </p:txBody>
      </p:sp>
      <p:sp>
        <p:nvSpPr>
          <p:cNvPr id="4" name="Slide Number Placeholder 3"/>
          <p:cNvSpPr>
            <a:spLocks noGrp="1"/>
          </p:cNvSpPr>
          <p:nvPr>
            <p:ph type="sldNum" sz="quarter" idx="5"/>
          </p:nvPr>
        </p:nvSpPr>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Convert concern into actionable steps.</a:t>
            </a:r>
          </a:p>
        </p:txBody>
      </p:sp>
      <p:sp>
        <p:nvSpPr>
          <p:cNvPr id="4" name="Slide Number Placeholder 3"/>
          <p:cNvSpPr>
            <a:spLocks noGrp="1"/>
          </p:cNvSpPr>
          <p:nvPr>
            <p:ph type="sldNum" sz="quarter" idx="5"/>
          </p:nvPr>
        </p:nvSpPr>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Anchor the determinant simply and clearly.</a:t>
            </a:r>
          </a:p>
        </p:txBody>
      </p:sp>
      <p:sp>
        <p:nvSpPr>
          <p:cNvPr id="4" name="Slide Number Placeholder 3"/>
          <p:cNvSpPr>
            <a:spLocks noGrp="1"/>
          </p:cNvSpPr>
          <p:nvPr>
            <p:ph type="sldNum" sz="quarter" idx="5"/>
          </p:nvPr>
        </p:nvSpPr>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Pre‑empt common edge cases.</a:t>
            </a:r>
          </a:p>
        </p:txBody>
      </p:sp>
      <p:sp>
        <p:nvSpPr>
          <p:cNvPr id="4" name="Slide Number Placeholder 3"/>
          <p:cNvSpPr>
            <a:spLocks noGrp="1"/>
          </p:cNvSpPr>
          <p:nvPr>
            <p:ph type="sldNum" sz="quarter" idx="5"/>
          </p:nvPr>
        </p:nvSpPr>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Point to upcoming guidance and comms.</a:t>
            </a:r>
          </a:p>
        </p:txBody>
      </p:sp>
      <p:sp>
        <p:nvSpPr>
          <p:cNvPr id="4" name="Slide Number Placeholder 3"/>
          <p:cNvSpPr>
            <a:spLocks noGrp="1"/>
          </p:cNvSpPr>
          <p:nvPr>
            <p:ph type="sldNum" sz="quarter" idx="5"/>
          </p:nvPr>
        </p:nvSpPr>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474C0-132C-227D-A0DC-F7471AB9B2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09D134-5F70-38B2-5017-C74D5C0BB7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693728-B0F4-6B34-5B62-3A8AEAFAFE77}"/>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52360E6B-40E2-0CDF-9A35-FF245E23035D}"/>
              </a:ext>
            </a:extLst>
          </p:cNvPr>
          <p:cNvSpPr>
            <a:spLocks noGrp="1"/>
          </p:cNvSpPr>
          <p:nvPr>
            <p:ph type="sldNum" sz="quarter" idx="5"/>
          </p:nvPr>
        </p:nvSpPr>
        <p:spPr/>
        <p:txBody>
          <a:bodyPr/>
          <a:lstStyle/>
          <a:p>
            <a:fld id="{544A438F-52E6-C94B-987F-580A229E6225}" type="slidenum">
              <a:rPr lang="en-US" smtClean="0"/>
              <a:t>22</a:t>
            </a:fld>
            <a:endParaRPr lang="en-US"/>
          </a:p>
        </p:txBody>
      </p:sp>
    </p:spTree>
    <p:extLst>
      <p:ext uri="{BB962C8B-B14F-4D97-AF65-F5344CB8AC3E}">
        <p14:creationId xmlns:p14="http://schemas.microsoft.com/office/powerpoint/2010/main" val="29721616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Signal scrutiny so providers prepare.</a:t>
            </a:r>
          </a:p>
        </p:txBody>
      </p:sp>
      <p:sp>
        <p:nvSpPr>
          <p:cNvPr id="4" name="Slide Number Placeholder 3"/>
          <p:cNvSpPr>
            <a:spLocks noGrp="1"/>
          </p:cNvSpPr>
          <p:nvPr>
            <p:ph type="sldNum" sz="quarter" idx="5"/>
          </p:nvPr>
        </p:nvSpPr>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Use each tile as a mini case: pitfall, quick risk, concrete fix. Invite providers to check their current templates.</a:t>
            </a:r>
          </a:p>
        </p:txBody>
      </p:sp>
      <p:sp>
        <p:nvSpPr>
          <p:cNvPr id="4" name="Slide Number Placeholder 3"/>
          <p:cNvSpPr>
            <a:spLocks noGrp="1"/>
          </p:cNvSpPr>
          <p:nvPr>
            <p:ph type="sldNum" sz="quarter" idx="5"/>
          </p:nvPr>
        </p:nvSpPr>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Highlight day-one setup and ACT content requirements; emphasise confirming access in writing and reissuing corrected versions.</a:t>
            </a:r>
          </a:p>
        </p:txBody>
      </p:sp>
      <p:sp>
        <p:nvSpPr>
          <p:cNvPr id="4" name="Slide Number Placeholder 3"/>
          <p:cNvSpPr>
            <a:spLocks noGrp="1"/>
          </p:cNvSpPr>
          <p:nvPr>
            <p:ph type="sldNum" sz="quarter" idx="5"/>
          </p:nvPr>
        </p:nvSpPr>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Encourage engagement without over‑promising.</a:t>
            </a:r>
          </a:p>
        </p:txBody>
      </p:sp>
      <p:sp>
        <p:nvSpPr>
          <p:cNvPr id="4" name="Slide Number Placeholder 3"/>
          <p:cNvSpPr>
            <a:spLocks noGrp="1"/>
          </p:cNvSpPr>
          <p:nvPr>
            <p:ph type="sldNum" sz="quarter" idx="5"/>
          </p:nvPr>
        </p:nvSpPr>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High‑value prompts for discussion.</a:t>
            </a:r>
          </a:p>
        </p:txBody>
      </p:sp>
      <p:sp>
        <p:nvSpPr>
          <p:cNvPr id="4" name="Slide Number Placeholder 3"/>
          <p:cNvSpPr>
            <a:spLocks noGrp="1"/>
          </p:cNvSpPr>
          <p:nvPr>
            <p:ph type="sldNum" sz="quarter" idx="5"/>
          </p:nvPr>
        </p:nvSpPr>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FD8BB-C7D1-F83E-3F29-0B0E55E7E4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98A67A-2D19-F19E-CAA4-9C0C22E695EA}"/>
              </a:ext>
            </a:extLst>
          </p:cNvPr>
          <p:cNvSpPr>
            <a:spLocks noGrp="1" noRot="1" noChangeAspect="1"/>
          </p:cNvSpPr>
          <p:nvPr>
            <p:ph type="sldImg" idx="2"/>
          </p:nvPr>
        </p:nvSpPr>
        <p:spPr/>
      </p:sp>
      <p:sp>
        <p:nvSpPr>
          <p:cNvPr id="3" name="Notes Placeholder 2">
            <a:extLst>
              <a:ext uri="{FF2B5EF4-FFF2-40B4-BE49-F238E27FC236}">
                <a16:creationId xmlns:a16="http://schemas.microsoft.com/office/drawing/2014/main" id="{6F59173C-1691-852A-B877-ACC702503911}"/>
              </a:ext>
            </a:extLst>
          </p:cNvPr>
          <p:cNvSpPr>
            <a:spLocks noGrp="1"/>
          </p:cNvSpPr>
          <p:nvPr>
            <p:ph type="body" sz="quarter" idx="3"/>
          </p:nvPr>
        </p:nvSpPr>
        <p:spPr/>
        <p:txBody>
          <a:bodyPr/>
          <a:lstStyle/>
          <a:p>
            <a:r>
              <a:t>High‑value prompts for discussion.</a:t>
            </a:r>
          </a:p>
        </p:txBody>
      </p:sp>
      <p:sp>
        <p:nvSpPr>
          <p:cNvPr id="4" name="Slide Number Placeholder 3">
            <a:extLst>
              <a:ext uri="{FF2B5EF4-FFF2-40B4-BE49-F238E27FC236}">
                <a16:creationId xmlns:a16="http://schemas.microsoft.com/office/drawing/2014/main" id="{7A66E111-CFB3-53F2-94D6-C52607F1365D}"/>
              </a:ext>
            </a:extLst>
          </p:cNvPr>
          <p:cNvSpPr>
            <a:spLocks noGrp="1"/>
          </p:cNvSpPr>
          <p:nvPr>
            <p:ph type="sldNum" sz="quarter" idx="5"/>
          </p:nvPr>
        </p:nvSpPr>
        <p:spPr/>
      </p:sp>
    </p:spTree>
    <p:extLst>
      <p:ext uri="{BB962C8B-B14F-4D97-AF65-F5344CB8AC3E}">
        <p14:creationId xmlns:p14="http://schemas.microsoft.com/office/powerpoint/2010/main" val="30317928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1D478-27E1-F408-C991-9B4F41B352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21A86C-F09C-89C2-8774-F0BF244DDA27}"/>
              </a:ext>
            </a:extLst>
          </p:cNvPr>
          <p:cNvSpPr>
            <a:spLocks noGrp="1" noRot="1" noChangeAspect="1"/>
          </p:cNvSpPr>
          <p:nvPr>
            <p:ph type="sldImg" idx="2"/>
          </p:nvPr>
        </p:nvSpPr>
        <p:spPr/>
      </p:sp>
      <p:sp>
        <p:nvSpPr>
          <p:cNvPr id="3" name="Notes Placeholder 2">
            <a:extLst>
              <a:ext uri="{FF2B5EF4-FFF2-40B4-BE49-F238E27FC236}">
                <a16:creationId xmlns:a16="http://schemas.microsoft.com/office/drawing/2014/main" id="{EACE6838-381E-5C28-3DBF-255887C5D2A6}"/>
              </a:ext>
            </a:extLst>
          </p:cNvPr>
          <p:cNvSpPr>
            <a:spLocks noGrp="1"/>
          </p:cNvSpPr>
          <p:nvPr>
            <p:ph type="body" sz="quarter" idx="3"/>
          </p:nvPr>
        </p:nvSpPr>
        <p:spPr/>
        <p:txBody>
          <a:bodyPr/>
          <a:lstStyle/>
          <a:p>
            <a:r>
              <a:t>High‑value prompts for discussion.</a:t>
            </a:r>
          </a:p>
        </p:txBody>
      </p:sp>
      <p:sp>
        <p:nvSpPr>
          <p:cNvPr id="4" name="Slide Number Placeholder 3">
            <a:extLst>
              <a:ext uri="{FF2B5EF4-FFF2-40B4-BE49-F238E27FC236}">
                <a16:creationId xmlns:a16="http://schemas.microsoft.com/office/drawing/2014/main" id="{9B1A62BD-3176-2B71-E602-7DFEE26F9E0E}"/>
              </a:ext>
            </a:extLst>
          </p:cNvPr>
          <p:cNvSpPr>
            <a:spLocks noGrp="1"/>
          </p:cNvSpPr>
          <p:nvPr>
            <p:ph type="sldNum" sz="quarter" idx="5"/>
          </p:nvPr>
        </p:nvSpPr>
        <p:spPr/>
      </p:sp>
    </p:spTree>
    <p:extLst>
      <p:ext uri="{BB962C8B-B14F-4D97-AF65-F5344CB8AC3E}">
        <p14:creationId xmlns:p14="http://schemas.microsoft.com/office/powerpoint/2010/main" val="6720864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Help attendees choose the right table.</a:t>
            </a:r>
          </a:p>
        </p:txBody>
      </p:sp>
      <p:sp>
        <p:nvSpPr>
          <p:cNvPr id="4" name="Slide Number Placeholder 3"/>
          <p:cNvSpPr>
            <a:spLocks noGrp="1"/>
          </p:cNvSpPr>
          <p:nvPr>
            <p:ph type="sldNum" sz="quarter" idx="5"/>
          </p:nvPr>
        </p:nvSpPr>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Close strong and invite engagement.</a:t>
            </a:r>
          </a:p>
        </p:txBody>
      </p:sp>
      <p:sp>
        <p:nvSpPr>
          <p:cNvPr id="4" name="Slide Number Placeholder 3"/>
          <p:cNvSpPr>
            <a:spLocks noGrp="1"/>
          </p:cNvSpPr>
          <p:nvPr>
            <p:ph type="sldNum" sz="quarter" idx="5"/>
          </p:nvPr>
        </p:nvSpPr>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AF6DB-37BB-9096-A2F6-D83ADC77F2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518438-A34E-440A-FFF5-685A026DEB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6F373C-57DA-81B8-C109-F72B192F4980}"/>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7B24F7EF-C85E-CB3B-817D-41556930B88A}"/>
              </a:ext>
            </a:extLst>
          </p:cNvPr>
          <p:cNvSpPr>
            <a:spLocks noGrp="1"/>
          </p:cNvSpPr>
          <p:nvPr>
            <p:ph type="sldNum" sz="quarter" idx="5"/>
          </p:nvPr>
        </p:nvSpPr>
        <p:spPr/>
        <p:txBody>
          <a:bodyPr/>
          <a:lstStyle/>
          <a:p>
            <a:fld id="{544A438F-52E6-C94B-987F-580A229E6225}" type="slidenum">
              <a:rPr lang="en-US" smtClean="0"/>
              <a:t>23</a:t>
            </a:fld>
            <a:endParaRPr lang="en-US"/>
          </a:p>
        </p:txBody>
      </p:sp>
    </p:spTree>
    <p:extLst>
      <p:ext uri="{BB962C8B-B14F-4D97-AF65-F5344CB8AC3E}">
        <p14:creationId xmlns:p14="http://schemas.microsoft.com/office/powerpoint/2010/main" val="2084588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44A438F-52E6-C94B-987F-580A229E6225}" type="slidenum">
              <a:rPr lang="en-US" smtClean="0"/>
              <a:t>25</a:t>
            </a:fld>
            <a:endParaRPr lang="en-US"/>
          </a:p>
        </p:txBody>
      </p:sp>
    </p:spTree>
    <p:extLst>
      <p:ext uri="{BB962C8B-B14F-4D97-AF65-F5344CB8AC3E}">
        <p14:creationId xmlns:p14="http://schemas.microsoft.com/office/powerpoint/2010/main" val="3454728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44A438F-52E6-C94B-987F-580A229E6225}" type="slidenum">
              <a:rPr lang="en-US" smtClean="0"/>
              <a:t>26</a:t>
            </a:fld>
            <a:endParaRPr lang="en-US"/>
          </a:p>
        </p:txBody>
      </p:sp>
    </p:spTree>
    <p:extLst>
      <p:ext uri="{BB962C8B-B14F-4D97-AF65-F5344CB8AC3E}">
        <p14:creationId xmlns:p14="http://schemas.microsoft.com/office/powerpoint/2010/main" val="1362828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CF93B63-6B8B-4F18-AC8F-88C8924887F0}" type="slidenum">
              <a:rPr lang="en-AU" smtClean="0"/>
              <a:t>28</a:t>
            </a:fld>
            <a:endParaRPr lang="en-AU"/>
          </a:p>
        </p:txBody>
      </p:sp>
    </p:spTree>
    <p:extLst>
      <p:ext uri="{BB962C8B-B14F-4D97-AF65-F5344CB8AC3E}">
        <p14:creationId xmlns:p14="http://schemas.microsoft.com/office/powerpoint/2010/main" val="3972486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Encourage immediate and survey‑based input.</a:t>
            </a:r>
          </a:p>
        </p:txBody>
      </p:sp>
      <p:sp>
        <p:nvSpPr>
          <p:cNvPr id="4" name="Slide Number Placeholder 3"/>
          <p:cNvSpPr>
            <a:spLocks noGrp="1"/>
          </p:cNvSpPr>
          <p:nvPr>
            <p:ph type="sldNum" sz="quarter" idx="5"/>
          </p:nvPr>
        </p:nvSpPr>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Map the journey for the audience.</a:t>
            </a:r>
          </a:p>
        </p:txBody>
      </p:sp>
      <p:sp>
        <p:nvSpPr>
          <p:cNvPr id="4" name="Slide Number Placeholder 3"/>
          <p:cNvSpPr>
            <a:spLocks noGrp="1"/>
          </p:cNvSpPr>
          <p:nvPr>
            <p:ph type="sldNum" sz="quarter" idx="5"/>
          </p:nvPr>
        </p:nvSpPr>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Reassure and set scope.</a:t>
            </a:r>
          </a:p>
        </p:txBody>
      </p:sp>
      <p:sp>
        <p:nvSpPr>
          <p:cNvPr id="4" name="Slide Number Placeholder 3"/>
          <p:cNvSpPr>
            <a:spLocks noGrp="1"/>
          </p:cNvSpPr>
          <p:nvPr>
            <p:ph type="sldNum" sz="quarter" idx="5"/>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wmf"/><Relationship Id="rId1" Type="http://schemas.openxmlformats.org/officeDocument/2006/relationships/slideMaster" Target="../slideMasters/slideMaster2.xml"/><Relationship Id="rId4" Type="http://schemas.openxmlformats.org/officeDocument/2006/relationships/image" Target="../media/image28.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wmf"/><Relationship Id="rId1" Type="http://schemas.openxmlformats.org/officeDocument/2006/relationships/slideMaster" Target="../slideMasters/slideMaster3.xml"/><Relationship Id="rId4" Type="http://schemas.openxmlformats.org/officeDocument/2006/relationships/image" Target="../media/image28.sv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73EA93B-D6DE-9B43-7861-D40BBDF786D0}"/>
              </a:ext>
            </a:extLst>
          </p:cNvPr>
          <p:cNvSpPr/>
          <p:nvPr/>
        </p:nvSpPr>
        <p:spPr>
          <a:xfrm>
            <a:off x="11654118" y="1099991"/>
            <a:ext cx="337537" cy="337537"/>
          </a:xfrm>
          <a:prstGeom prst="ellipse">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2851E6C-4D6C-419E-59A0-404E69DE2ECB}"/>
              </a:ext>
            </a:extLst>
          </p:cNvPr>
          <p:cNvSpPr txBox="1"/>
          <p:nvPr/>
        </p:nvSpPr>
        <p:spPr>
          <a:xfrm>
            <a:off x="11631615" y="1141801"/>
            <a:ext cx="382541" cy="253916"/>
          </a:xfrm>
          <a:prstGeom prst="rect">
            <a:avLst/>
          </a:prstGeom>
          <a:noFill/>
        </p:spPr>
        <p:txBody>
          <a:bodyPr wrap="square" rtlCol="0">
            <a:spAutoFit/>
          </a:bodyPr>
          <a:lstStyle/>
          <a:p>
            <a:pPr algn="ctr"/>
            <a:fld id="{E51392E1-2CE2-734F-9B93-650B844D8168}" type="slidenum">
              <a:rPr lang="en-US" sz="1050" b="0" i="0" smtClean="0">
                <a:solidFill>
                  <a:schemeClr val="bg1"/>
                </a:solidFill>
                <a:latin typeface="Montserrat" pitchFamily="2" charset="77"/>
              </a:rPr>
              <a:t>‹#›</a:t>
            </a:fld>
            <a:endParaRPr lang="en-US" sz="1050" b="0" i="0">
              <a:solidFill>
                <a:schemeClr val="bg1"/>
              </a:solidFill>
              <a:latin typeface="Montserrat" pitchFamily="2" charset="77"/>
            </a:endParaRPr>
          </a:p>
        </p:txBody>
      </p:sp>
      <p:sp>
        <p:nvSpPr>
          <p:cNvPr id="6" name="Title Placeholder 1">
            <a:extLst>
              <a:ext uri="{FF2B5EF4-FFF2-40B4-BE49-F238E27FC236}">
                <a16:creationId xmlns:a16="http://schemas.microsoft.com/office/drawing/2014/main" id="{E5F3566E-C6E3-9272-EF6C-299660982427}"/>
              </a:ext>
            </a:extLst>
          </p:cNvPr>
          <p:cNvSpPr>
            <a:spLocks noGrp="1"/>
          </p:cNvSpPr>
          <p:nvPr>
            <p:ph type="title"/>
          </p:nvPr>
        </p:nvSpPr>
        <p:spPr>
          <a:xfrm>
            <a:off x="648000" y="0"/>
            <a:ext cx="10237360" cy="1260080"/>
          </a:xfrm>
          <a:prstGeom prst="rect">
            <a:avLst/>
          </a:prstGeom>
        </p:spPr>
        <p:txBody>
          <a:bodyPr vert="horz" lIns="0" tIns="0" rIns="0" bIns="0" rtlCol="0" anchor="ctr" anchorCtr="0">
            <a:noAutofit/>
          </a:bodyPr>
          <a:lstStyle/>
          <a:p>
            <a:r>
              <a:rPr lang="en-US"/>
              <a:t>Click to edit Master title style</a:t>
            </a:r>
          </a:p>
        </p:txBody>
      </p:sp>
      <p:sp>
        <p:nvSpPr>
          <p:cNvPr id="11" name="Text Placeholder 10">
            <a:extLst>
              <a:ext uri="{FF2B5EF4-FFF2-40B4-BE49-F238E27FC236}">
                <a16:creationId xmlns:a16="http://schemas.microsoft.com/office/drawing/2014/main" id="{A246C215-B7A7-A999-D8A9-85C3156ABBB0}"/>
              </a:ext>
            </a:extLst>
          </p:cNvPr>
          <p:cNvSpPr>
            <a:spLocks noGrp="1"/>
          </p:cNvSpPr>
          <p:nvPr>
            <p:ph type="body" sz="quarter" idx="10"/>
          </p:nvPr>
        </p:nvSpPr>
        <p:spPr>
          <a:xfrm>
            <a:off x="648000" y="1944000"/>
            <a:ext cx="9794448" cy="42373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4246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5_Title and Content +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51E06-F215-3B10-E386-4D27F2B50662}"/>
              </a:ext>
            </a:extLst>
          </p:cNvPr>
          <p:cNvSpPr>
            <a:spLocks noGrp="1"/>
          </p:cNvSpPr>
          <p:nvPr>
            <p:ph type="title"/>
          </p:nvPr>
        </p:nvSpPr>
        <p:spPr>
          <a:xfrm>
            <a:off x="4515028" y="0"/>
            <a:ext cx="6346676" cy="1260082"/>
          </a:xfrm>
        </p:spPr>
        <p:txBody>
          <a:bodyPr rIns="0" anchor="ctr" anchorCtr="0"/>
          <a:lstStyle>
            <a:lvl1pPr>
              <a:defRPr>
                <a:solidFill>
                  <a:srgbClr val="7242E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5EA165B-C22F-23BC-68B4-E6E5CF528938}"/>
              </a:ext>
            </a:extLst>
          </p:cNvPr>
          <p:cNvSpPr>
            <a:spLocks noGrp="1"/>
          </p:cNvSpPr>
          <p:nvPr>
            <p:ph idx="1"/>
          </p:nvPr>
        </p:nvSpPr>
        <p:spPr>
          <a:xfrm>
            <a:off x="4515027" y="1944000"/>
            <a:ext cx="6346677" cy="4188122"/>
          </a:xfrm>
        </p:spPr>
        <p:txBody>
          <a:bodyPr r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0EE4F07-D895-CA91-6488-580F86415D02}"/>
              </a:ext>
            </a:extLst>
          </p:cNvPr>
          <p:cNvSpPr/>
          <p:nvPr/>
        </p:nvSpPr>
        <p:spPr>
          <a:xfrm>
            <a:off x="0" y="0"/>
            <a:ext cx="3913974" cy="1268760"/>
          </a:xfrm>
          <a:prstGeom prst="rect">
            <a:avLst/>
          </a:prstGeom>
          <a:solidFill>
            <a:srgbClr val="3205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2F2FCE2-4215-DC58-BA30-D607FB3CA7F5}"/>
              </a:ext>
            </a:extLst>
          </p:cNvPr>
          <p:cNvSpPr/>
          <p:nvPr/>
        </p:nvSpPr>
        <p:spPr>
          <a:xfrm>
            <a:off x="3711451" y="1066237"/>
            <a:ext cx="405045" cy="405045"/>
          </a:xfrm>
          <a:prstGeom prst="ellipse">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DD4A4ED-E433-7535-D730-99FF7DDBF64A}"/>
              </a:ext>
            </a:extLst>
          </p:cNvPr>
          <p:cNvPicPr>
            <a:picLocks noChangeAspect="1"/>
          </p:cNvPicPr>
          <p:nvPr userDrawn="1"/>
        </p:nvPicPr>
        <p:blipFill>
          <a:blip r:embed="rId2"/>
          <a:stretch>
            <a:fillRect/>
          </a:stretch>
        </p:blipFill>
        <p:spPr>
          <a:xfrm>
            <a:off x="-1" y="1260083"/>
            <a:ext cx="3913973" cy="5597918"/>
          </a:xfrm>
          <a:prstGeom prst="rect">
            <a:avLst/>
          </a:prstGeom>
        </p:spPr>
      </p:pic>
    </p:spTree>
    <p:extLst>
      <p:ext uri="{BB962C8B-B14F-4D97-AF65-F5344CB8AC3E}">
        <p14:creationId xmlns:p14="http://schemas.microsoft.com/office/powerpoint/2010/main" val="3114575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 Image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821730-744B-5D84-D37D-8A5671FBA5FF}"/>
              </a:ext>
              <a:ext uri="{C183D7F6-B498-43B3-948B-1728B52AA6E4}">
                <adec:decorative xmlns:adec="http://schemas.microsoft.com/office/drawing/2017/decorative" val="1"/>
              </a:ext>
            </a:extLst>
          </p:cNvPr>
          <p:cNvSpPr/>
          <p:nvPr/>
        </p:nvSpPr>
        <p:spPr>
          <a:xfrm>
            <a:off x="0" y="1471282"/>
            <a:ext cx="12192000" cy="53867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people sitting at a table outside at Verity Lane market.">
            <a:extLst>
              <a:ext uri="{FF2B5EF4-FFF2-40B4-BE49-F238E27FC236}">
                <a16:creationId xmlns:a16="http://schemas.microsoft.com/office/drawing/2014/main" id="{4329BA9F-BFEB-D91A-2A59-4952C49E0B5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72" t="5628"/>
          <a:stretch>
            <a:fillRect/>
          </a:stretch>
        </p:blipFill>
        <p:spPr>
          <a:xfrm>
            <a:off x="8278026" y="1268760"/>
            <a:ext cx="3913974" cy="5589240"/>
          </a:xfrm>
          <a:prstGeom prst="rect">
            <a:avLst/>
          </a:prstGeom>
        </p:spPr>
      </p:pic>
      <p:sp>
        <p:nvSpPr>
          <p:cNvPr id="5" name="Rectangle 4">
            <a:extLst>
              <a:ext uri="{FF2B5EF4-FFF2-40B4-BE49-F238E27FC236}">
                <a16:creationId xmlns:a16="http://schemas.microsoft.com/office/drawing/2014/main" id="{40EE4F07-D895-CA91-6488-580F86415D02}"/>
              </a:ext>
            </a:extLst>
          </p:cNvPr>
          <p:cNvSpPr/>
          <p:nvPr/>
        </p:nvSpPr>
        <p:spPr>
          <a:xfrm>
            <a:off x="8278026" y="0"/>
            <a:ext cx="3913974" cy="1268760"/>
          </a:xfrm>
          <a:prstGeom prst="rect">
            <a:avLst/>
          </a:prstGeom>
          <a:solidFill>
            <a:srgbClr val="3205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151E06-F215-3B10-E386-4D27F2B50662}"/>
              </a:ext>
            </a:extLst>
          </p:cNvPr>
          <p:cNvSpPr>
            <a:spLocks noGrp="1"/>
          </p:cNvSpPr>
          <p:nvPr>
            <p:ph type="title"/>
          </p:nvPr>
        </p:nvSpPr>
        <p:spPr>
          <a:xfrm>
            <a:off x="648000" y="0"/>
            <a:ext cx="7026709" cy="1260000"/>
          </a:xfrm>
        </p:spPr>
        <p:txBody>
          <a:bodyPr rIns="0" anchor="ctr" anchorCtr="0">
            <a:noAutofit/>
          </a:bodyPr>
          <a:lstStyle>
            <a:lvl1pPr>
              <a:defRPr>
                <a:solidFill>
                  <a:srgbClr val="7242E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5EA165B-C22F-23BC-68B4-E6E5CF528938}"/>
              </a:ext>
            </a:extLst>
          </p:cNvPr>
          <p:cNvSpPr>
            <a:spLocks noGrp="1"/>
          </p:cNvSpPr>
          <p:nvPr>
            <p:ph idx="1"/>
          </p:nvPr>
        </p:nvSpPr>
        <p:spPr>
          <a:xfrm>
            <a:off x="648001" y="1944000"/>
            <a:ext cx="7026708" cy="4188122"/>
          </a:xfrm>
        </p:spPr>
        <p:txBody>
          <a:bodyPr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22F2FCE2-4215-DC58-BA30-D607FB3CA7F5}"/>
              </a:ext>
            </a:extLst>
          </p:cNvPr>
          <p:cNvSpPr/>
          <p:nvPr/>
        </p:nvSpPr>
        <p:spPr>
          <a:xfrm>
            <a:off x="8075503" y="1066237"/>
            <a:ext cx="405045" cy="405045"/>
          </a:xfrm>
          <a:prstGeom prst="ellipse">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7818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 Image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821730-744B-5D84-D37D-8A5671FBA5FF}"/>
              </a:ext>
              <a:ext uri="{C183D7F6-B498-43B3-948B-1728B52AA6E4}">
                <adec:decorative xmlns:adec="http://schemas.microsoft.com/office/drawing/2017/decorative" val="1"/>
              </a:ext>
            </a:extLst>
          </p:cNvPr>
          <p:cNvSpPr/>
          <p:nvPr/>
        </p:nvSpPr>
        <p:spPr>
          <a:xfrm>
            <a:off x="0" y="1471282"/>
            <a:ext cx="12192000" cy="53867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0EE4F07-D895-CA91-6488-580F86415D02}"/>
              </a:ext>
            </a:extLst>
          </p:cNvPr>
          <p:cNvSpPr/>
          <p:nvPr/>
        </p:nvSpPr>
        <p:spPr>
          <a:xfrm>
            <a:off x="8278026" y="0"/>
            <a:ext cx="3913974" cy="1268760"/>
          </a:xfrm>
          <a:prstGeom prst="rect">
            <a:avLst/>
          </a:prstGeom>
          <a:solidFill>
            <a:srgbClr val="3205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151E06-F215-3B10-E386-4D27F2B50662}"/>
              </a:ext>
            </a:extLst>
          </p:cNvPr>
          <p:cNvSpPr>
            <a:spLocks noGrp="1"/>
          </p:cNvSpPr>
          <p:nvPr>
            <p:ph type="title"/>
          </p:nvPr>
        </p:nvSpPr>
        <p:spPr>
          <a:xfrm>
            <a:off x="648000" y="0"/>
            <a:ext cx="7026709" cy="1260000"/>
          </a:xfrm>
        </p:spPr>
        <p:txBody>
          <a:bodyPr rIns="0" anchor="ctr" anchorCtr="0">
            <a:noAutofit/>
          </a:bodyPr>
          <a:lstStyle>
            <a:lvl1pPr>
              <a:defRPr>
                <a:solidFill>
                  <a:srgbClr val="7242E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5EA165B-C22F-23BC-68B4-E6E5CF528938}"/>
              </a:ext>
            </a:extLst>
          </p:cNvPr>
          <p:cNvSpPr>
            <a:spLocks noGrp="1"/>
          </p:cNvSpPr>
          <p:nvPr>
            <p:ph idx="1"/>
          </p:nvPr>
        </p:nvSpPr>
        <p:spPr>
          <a:xfrm>
            <a:off x="648001" y="1944000"/>
            <a:ext cx="7026708" cy="4188122"/>
          </a:xfrm>
        </p:spPr>
        <p:txBody>
          <a:bodyPr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22F2FCE2-4215-DC58-BA30-D607FB3CA7F5}"/>
              </a:ext>
            </a:extLst>
          </p:cNvPr>
          <p:cNvSpPr/>
          <p:nvPr/>
        </p:nvSpPr>
        <p:spPr>
          <a:xfrm>
            <a:off x="8075503" y="1066237"/>
            <a:ext cx="405045" cy="405045"/>
          </a:xfrm>
          <a:prstGeom prst="ellipse">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B6437E8-362A-FDE9-EAA1-A52385F513ED}"/>
              </a:ext>
            </a:extLst>
          </p:cNvPr>
          <p:cNvPicPr>
            <a:picLocks noChangeAspect="1"/>
          </p:cNvPicPr>
          <p:nvPr userDrawn="1"/>
        </p:nvPicPr>
        <p:blipFill>
          <a:blip r:embed="rId2"/>
          <a:srcRect l="9361"/>
          <a:stretch>
            <a:fillRect/>
          </a:stretch>
        </p:blipFill>
        <p:spPr>
          <a:xfrm>
            <a:off x="8322710" y="1268759"/>
            <a:ext cx="3869290" cy="5598000"/>
          </a:xfrm>
          <a:prstGeom prst="rect">
            <a:avLst/>
          </a:prstGeom>
        </p:spPr>
      </p:pic>
    </p:spTree>
    <p:extLst>
      <p:ext uri="{BB962C8B-B14F-4D97-AF65-F5344CB8AC3E}">
        <p14:creationId xmlns:p14="http://schemas.microsoft.com/office/powerpoint/2010/main" val="3146534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reakout Box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5A23689-6098-9A70-A7F2-793D143A0EAE}"/>
              </a:ext>
            </a:extLst>
          </p:cNvPr>
          <p:cNvSpPr/>
          <p:nvPr/>
        </p:nvSpPr>
        <p:spPr>
          <a:xfrm>
            <a:off x="-3"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senior citizens reading together on a tablet.">
            <a:extLst>
              <a:ext uri="{FF2B5EF4-FFF2-40B4-BE49-F238E27FC236}">
                <a16:creationId xmlns:a16="http://schemas.microsoft.com/office/drawing/2014/main" id="{B6243688-75B9-04CF-13A5-1702CC59EA4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5327" r="25395"/>
          <a:stretch>
            <a:fillRect/>
          </a:stretch>
        </p:blipFill>
        <p:spPr>
          <a:xfrm>
            <a:off x="-1" y="-1"/>
            <a:ext cx="6095999" cy="6858001"/>
          </a:xfrm>
          <a:prstGeom prst="rect">
            <a:avLst/>
          </a:prstGeom>
        </p:spPr>
      </p:pic>
      <p:sp>
        <p:nvSpPr>
          <p:cNvPr id="7" name="Rectangle 6">
            <a:extLst>
              <a:ext uri="{FF2B5EF4-FFF2-40B4-BE49-F238E27FC236}">
                <a16:creationId xmlns:a16="http://schemas.microsoft.com/office/drawing/2014/main" id="{550749B8-1354-A694-EC9A-F5669E48795C}"/>
              </a:ext>
            </a:extLst>
          </p:cNvPr>
          <p:cNvSpPr/>
          <p:nvPr/>
        </p:nvSpPr>
        <p:spPr>
          <a:xfrm>
            <a:off x="6096000" y="0"/>
            <a:ext cx="6096000" cy="5358184"/>
          </a:xfrm>
          <a:prstGeom prst="rect">
            <a:avLst/>
          </a:prstGeom>
          <a:solidFill>
            <a:srgbClr val="360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6005A"/>
              </a:solidFill>
            </a:endParaRPr>
          </a:p>
        </p:txBody>
      </p:sp>
      <p:sp>
        <p:nvSpPr>
          <p:cNvPr id="3" name="Content Placeholder 2">
            <a:extLst>
              <a:ext uri="{FF2B5EF4-FFF2-40B4-BE49-F238E27FC236}">
                <a16:creationId xmlns:a16="http://schemas.microsoft.com/office/drawing/2014/main" id="{D5EA165B-C22F-23BC-68B4-E6E5CF528938}"/>
              </a:ext>
            </a:extLst>
          </p:cNvPr>
          <p:cNvSpPr>
            <a:spLocks noGrp="1"/>
          </p:cNvSpPr>
          <p:nvPr>
            <p:ph idx="1" hasCustomPrompt="1"/>
          </p:nvPr>
        </p:nvSpPr>
        <p:spPr>
          <a:xfrm>
            <a:off x="6556212" y="984738"/>
            <a:ext cx="5018374" cy="3931667"/>
          </a:xfrm>
        </p:spPr>
        <p:txBody>
          <a:bodyPr bIns="0" anchor="b">
            <a:normAutofit/>
          </a:bodyPr>
          <a:lstStyle>
            <a:lvl1pPr>
              <a:defRPr sz="2800" b="1" i="0">
                <a:solidFill>
                  <a:schemeClr val="bg1"/>
                </a:solidFill>
                <a:latin typeface="Montserrat SemiBold" pitchFamily="2" charset="77"/>
              </a:defRPr>
            </a:lvl1pPr>
          </a:lstStyle>
          <a:p>
            <a:pPr lvl="0"/>
            <a:r>
              <a:rPr lang="en-GB"/>
              <a:t>“Insert a quote or a breakout piece of information here. This will help to highlight a single important piece of information.”</a:t>
            </a:r>
          </a:p>
        </p:txBody>
      </p:sp>
      <p:sp>
        <p:nvSpPr>
          <p:cNvPr id="2" name="Rectangle 1">
            <a:extLst>
              <a:ext uri="{FF2B5EF4-FFF2-40B4-BE49-F238E27FC236}">
                <a16:creationId xmlns:a16="http://schemas.microsoft.com/office/drawing/2014/main" id="{83F31911-41E3-1605-D07B-F04C47D4930C}"/>
              </a:ext>
            </a:extLst>
          </p:cNvPr>
          <p:cNvSpPr/>
          <p:nvPr/>
        </p:nvSpPr>
        <p:spPr>
          <a:xfrm>
            <a:off x="335360" y="5358184"/>
            <a:ext cx="2088232" cy="1180728"/>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To change this image, go to the top ribbon menu and click View &gt; Slide Master. Find this slide, and click on the image. Then, use the ribbon menu and click Picture Format &gt; Change Picture.</a:t>
            </a:r>
          </a:p>
        </p:txBody>
      </p:sp>
      <p:sp>
        <p:nvSpPr>
          <p:cNvPr id="4" name="Oval 3">
            <a:extLst>
              <a:ext uri="{FF2B5EF4-FFF2-40B4-BE49-F238E27FC236}">
                <a16:creationId xmlns:a16="http://schemas.microsoft.com/office/drawing/2014/main" id="{BEDC6576-33FA-3CC1-6C33-DB4D5377AA0A}"/>
              </a:ext>
            </a:extLst>
          </p:cNvPr>
          <p:cNvSpPr/>
          <p:nvPr/>
        </p:nvSpPr>
        <p:spPr>
          <a:xfrm>
            <a:off x="5895279" y="5155661"/>
            <a:ext cx="405045" cy="405045"/>
          </a:xfrm>
          <a:prstGeom prst="ellipse">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739ABC0-F661-1A92-A993-BEDE6A1DC62A}"/>
              </a:ext>
            </a:extLst>
          </p:cNvPr>
          <p:cNvSpPr/>
          <p:nvPr/>
        </p:nvSpPr>
        <p:spPr>
          <a:xfrm rot="5400000">
            <a:off x="5994739" y="-5994739"/>
            <a:ext cx="202523" cy="12192001"/>
          </a:xfrm>
          <a:prstGeom prst="rect">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9516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reakout Box 2">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DEBE63-B37D-6F76-DB23-7302DD3C91AC}"/>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dults working on pottery">
            <a:extLst>
              <a:ext uri="{FF2B5EF4-FFF2-40B4-BE49-F238E27FC236}">
                <a16:creationId xmlns:a16="http://schemas.microsoft.com/office/drawing/2014/main" id="{93598385-A169-149C-44F4-8C9FB12D21DD}"/>
              </a:ext>
            </a:extLst>
          </p:cNvPr>
          <p:cNvPicPr>
            <a:picLocks noChangeAspect="1"/>
          </p:cNvPicPr>
          <p:nvPr/>
        </p:nvPicPr>
        <p:blipFill>
          <a:blip r:embed="rId2">
            <a:extLst>
              <a:ext uri="{28A0092B-C50C-407E-A947-70E740481C1C}">
                <a14:useLocalDpi xmlns:a14="http://schemas.microsoft.com/office/drawing/2010/main" val="0"/>
              </a:ext>
            </a:extLst>
          </a:blip>
          <a:srcRect l="2843" t="47" r="37857" b="-47"/>
          <a:stretch>
            <a:fillRect/>
          </a:stretch>
        </p:blipFill>
        <p:spPr>
          <a:xfrm>
            <a:off x="6095998" y="-1"/>
            <a:ext cx="6095999" cy="6858001"/>
          </a:xfrm>
          <a:prstGeom prst="rect">
            <a:avLst/>
          </a:prstGeom>
        </p:spPr>
      </p:pic>
      <p:sp>
        <p:nvSpPr>
          <p:cNvPr id="13" name="Rectangle 12">
            <a:extLst>
              <a:ext uri="{FF2B5EF4-FFF2-40B4-BE49-F238E27FC236}">
                <a16:creationId xmlns:a16="http://schemas.microsoft.com/office/drawing/2014/main" id="{3A42F36A-5969-07A9-88F3-19DFBBBA9D5E}"/>
              </a:ext>
            </a:extLst>
          </p:cNvPr>
          <p:cNvSpPr/>
          <p:nvPr/>
        </p:nvSpPr>
        <p:spPr>
          <a:xfrm>
            <a:off x="0" y="1496611"/>
            <a:ext cx="6096000" cy="5358184"/>
          </a:xfrm>
          <a:prstGeom prst="rect">
            <a:avLst/>
          </a:prstGeom>
          <a:solidFill>
            <a:srgbClr val="360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6005A"/>
              </a:solidFill>
            </a:endParaRPr>
          </a:p>
        </p:txBody>
      </p:sp>
      <p:sp>
        <p:nvSpPr>
          <p:cNvPr id="14" name="Content Placeholder 2">
            <a:extLst>
              <a:ext uri="{FF2B5EF4-FFF2-40B4-BE49-F238E27FC236}">
                <a16:creationId xmlns:a16="http://schemas.microsoft.com/office/drawing/2014/main" id="{B29534D3-EE5C-EE97-88FE-907345B7E123}"/>
              </a:ext>
            </a:extLst>
          </p:cNvPr>
          <p:cNvSpPr>
            <a:spLocks noGrp="1"/>
          </p:cNvSpPr>
          <p:nvPr>
            <p:ph idx="1" hasCustomPrompt="1"/>
          </p:nvPr>
        </p:nvSpPr>
        <p:spPr>
          <a:xfrm>
            <a:off x="648001" y="2493108"/>
            <a:ext cx="4861846" cy="3728441"/>
          </a:xfrm>
        </p:spPr>
        <p:txBody>
          <a:bodyPr bIns="0" anchor="b">
            <a:normAutofit/>
          </a:bodyPr>
          <a:lstStyle>
            <a:lvl1pPr>
              <a:defRPr sz="2800" b="1" i="0">
                <a:solidFill>
                  <a:schemeClr val="bg1"/>
                </a:solidFill>
                <a:latin typeface="Montserrat SemiBold" pitchFamily="2" charset="77"/>
              </a:defRPr>
            </a:lvl1pPr>
          </a:lstStyle>
          <a:p>
            <a:pPr lvl="0"/>
            <a:r>
              <a:rPr lang="en-GB"/>
              <a:t>“Insert a quote or a breakout piece of information here. This will help to highlight a single important piece of information.”</a:t>
            </a:r>
          </a:p>
        </p:txBody>
      </p:sp>
      <p:sp>
        <p:nvSpPr>
          <p:cNvPr id="16" name="Oval 15">
            <a:extLst>
              <a:ext uri="{FF2B5EF4-FFF2-40B4-BE49-F238E27FC236}">
                <a16:creationId xmlns:a16="http://schemas.microsoft.com/office/drawing/2014/main" id="{C394EFD8-D500-0180-2B99-951B54B8199B}"/>
              </a:ext>
            </a:extLst>
          </p:cNvPr>
          <p:cNvSpPr/>
          <p:nvPr/>
        </p:nvSpPr>
        <p:spPr>
          <a:xfrm>
            <a:off x="5895279" y="1296668"/>
            <a:ext cx="405045" cy="405045"/>
          </a:xfrm>
          <a:prstGeom prst="ellipse">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EAF3BAD-175B-F7F4-1725-8B0407AA5EC1}"/>
              </a:ext>
            </a:extLst>
          </p:cNvPr>
          <p:cNvSpPr/>
          <p:nvPr/>
        </p:nvSpPr>
        <p:spPr>
          <a:xfrm rot="5400000">
            <a:off x="5994739" y="657533"/>
            <a:ext cx="202523" cy="12192001"/>
          </a:xfrm>
          <a:prstGeom prst="rect">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28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18626-51A0-4D51-83A1-E7609F6CB62A}"/>
              </a:ext>
            </a:extLst>
          </p:cNvPr>
          <p:cNvSpPr>
            <a:spLocks noGrp="1"/>
          </p:cNvSpPr>
          <p:nvPr>
            <p:ph type="title"/>
          </p:nvPr>
        </p:nvSpPr>
        <p:spPr/>
        <p:txBody>
          <a:bodyPr bIns="0"/>
          <a:lstStyle>
            <a:lvl1pPr>
              <a:defRPr>
                <a:solidFill>
                  <a:srgbClr val="7242E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8561CB6-D69A-0E43-F018-429EAF8E8FBC}"/>
              </a:ext>
            </a:extLst>
          </p:cNvPr>
          <p:cNvSpPr>
            <a:spLocks noGrp="1"/>
          </p:cNvSpPr>
          <p:nvPr>
            <p:ph sz="half" idx="1"/>
          </p:nvPr>
        </p:nvSpPr>
        <p:spPr>
          <a:xfrm>
            <a:off x="648000" y="1944000"/>
            <a:ext cx="4770049" cy="4188125"/>
          </a:xfrm>
        </p:spPr>
        <p:txBody>
          <a:bodyPr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9AD2BE-4D25-C7E9-5E6E-772C028CFFFC}"/>
              </a:ext>
            </a:extLst>
          </p:cNvPr>
          <p:cNvSpPr>
            <a:spLocks noGrp="1"/>
          </p:cNvSpPr>
          <p:nvPr>
            <p:ph sz="half" idx="2"/>
          </p:nvPr>
        </p:nvSpPr>
        <p:spPr>
          <a:xfrm>
            <a:off x="6172202" y="1944000"/>
            <a:ext cx="5040080" cy="4188126"/>
          </a:xfrm>
        </p:spPr>
        <p:txBody>
          <a:bodyPr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Oval 4">
            <a:extLst>
              <a:ext uri="{FF2B5EF4-FFF2-40B4-BE49-F238E27FC236}">
                <a16:creationId xmlns:a16="http://schemas.microsoft.com/office/drawing/2014/main" id="{2C9B1A3F-DCBD-03B5-2088-F8BB68022711}"/>
              </a:ext>
            </a:extLst>
          </p:cNvPr>
          <p:cNvSpPr/>
          <p:nvPr/>
        </p:nvSpPr>
        <p:spPr>
          <a:xfrm>
            <a:off x="11654118" y="1099991"/>
            <a:ext cx="337537" cy="337537"/>
          </a:xfrm>
          <a:prstGeom prst="ellipse">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4E1BB28-392E-64BB-CC93-69BDCBAD0C1D}"/>
              </a:ext>
            </a:extLst>
          </p:cNvPr>
          <p:cNvSpPr txBox="1"/>
          <p:nvPr/>
        </p:nvSpPr>
        <p:spPr>
          <a:xfrm>
            <a:off x="11631615" y="1141801"/>
            <a:ext cx="382541" cy="253916"/>
          </a:xfrm>
          <a:prstGeom prst="rect">
            <a:avLst/>
          </a:prstGeom>
          <a:noFill/>
        </p:spPr>
        <p:txBody>
          <a:bodyPr wrap="square" rtlCol="0">
            <a:spAutoFit/>
          </a:bodyPr>
          <a:lstStyle/>
          <a:p>
            <a:pPr algn="ctr"/>
            <a:fld id="{E51392E1-2CE2-734F-9B93-650B844D8168}" type="slidenum">
              <a:rPr lang="en-US" sz="1050" b="0" i="0" smtClean="0">
                <a:solidFill>
                  <a:schemeClr val="bg1"/>
                </a:solidFill>
                <a:latin typeface="Montserrat" pitchFamily="2" charset="77"/>
              </a:rPr>
              <a:t>‹#›</a:t>
            </a:fld>
            <a:endParaRPr lang="en-US" sz="1050" b="0" i="0">
              <a:solidFill>
                <a:schemeClr val="bg1"/>
              </a:solidFill>
              <a:latin typeface="Montserrat" pitchFamily="2" charset="77"/>
            </a:endParaRPr>
          </a:p>
        </p:txBody>
      </p:sp>
    </p:spTree>
    <p:extLst>
      <p:ext uri="{BB962C8B-B14F-4D97-AF65-F5344CB8AC3E}">
        <p14:creationId xmlns:p14="http://schemas.microsoft.com/office/powerpoint/2010/main" val="3269238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Option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6430F80-EE68-7648-69F7-2A83B358466E}"/>
              </a:ext>
            </a:extLst>
          </p:cNvPr>
          <p:cNvSpPr/>
          <p:nvPr userDrawn="1"/>
        </p:nvSpPr>
        <p:spPr>
          <a:xfrm>
            <a:off x="0" y="4869160"/>
            <a:ext cx="6096000" cy="1988839"/>
          </a:xfrm>
          <a:prstGeom prst="rect">
            <a:avLst/>
          </a:prstGeom>
          <a:solidFill>
            <a:srgbClr val="36005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erson in a kitchen cooking&#10;&#10;Description automatically generated">
            <a:extLst>
              <a:ext uri="{FF2B5EF4-FFF2-40B4-BE49-F238E27FC236}">
                <a16:creationId xmlns:a16="http://schemas.microsoft.com/office/drawing/2014/main" id="{3A7656EE-B36B-A7A7-B511-CAE4EA31772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9265" r="21476"/>
          <a:stretch/>
        </p:blipFill>
        <p:spPr>
          <a:xfrm>
            <a:off x="6096000" y="0"/>
            <a:ext cx="6096000" cy="6858000"/>
          </a:xfrm>
          <a:prstGeom prst="rect">
            <a:avLst/>
          </a:prstGeom>
        </p:spPr>
      </p:pic>
      <p:sp>
        <p:nvSpPr>
          <p:cNvPr id="16" name="Title 1">
            <a:extLst>
              <a:ext uri="{FF2B5EF4-FFF2-40B4-BE49-F238E27FC236}">
                <a16:creationId xmlns:a16="http://schemas.microsoft.com/office/drawing/2014/main" id="{904B0E04-A0FD-8D67-BADE-4B443079A90F}"/>
              </a:ext>
            </a:extLst>
          </p:cNvPr>
          <p:cNvSpPr>
            <a:spLocks noGrp="1"/>
          </p:cNvSpPr>
          <p:nvPr>
            <p:ph type="ctrTitle" hasCustomPrompt="1"/>
          </p:nvPr>
        </p:nvSpPr>
        <p:spPr>
          <a:xfrm>
            <a:off x="648000" y="1988840"/>
            <a:ext cx="4725045" cy="2430269"/>
          </a:xfrm>
        </p:spPr>
        <p:txBody>
          <a:bodyPr anchor="t">
            <a:normAutofit/>
          </a:bodyPr>
          <a:lstStyle>
            <a:lvl1pPr algn="l">
              <a:defRPr sz="6000">
                <a:solidFill>
                  <a:srgbClr val="7242E4"/>
                </a:solidFill>
              </a:defRPr>
            </a:lvl1pPr>
          </a:lstStyle>
          <a:p>
            <a:r>
              <a:rPr lang="en-GB"/>
              <a:t>Click to edit Master title style</a:t>
            </a:r>
            <a:br>
              <a:rPr lang="en-GB"/>
            </a:br>
            <a:br>
              <a:rPr lang="en-GB"/>
            </a:br>
            <a:endParaRPr lang="en-US"/>
          </a:p>
        </p:txBody>
      </p:sp>
      <p:sp>
        <p:nvSpPr>
          <p:cNvPr id="17" name="Subtitle 2">
            <a:extLst>
              <a:ext uri="{FF2B5EF4-FFF2-40B4-BE49-F238E27FC236}">
                <a16:creationId xmlns:a16="http://schemas.microsoft.com/office/drawing/2014/main" id="{05AF1C45-4397-E2B0-369B-F9A4CDD8EF2C}"/>
              </a:ext>
            </a:extLst>
          </p:cNvPr>
          <p:cNvSpPr>
            <a:spLocks noGrp="1"/>
          </p:cNvSpPr>
          <p:nvPr>
            <p:ph type="subTitle" idx="1"/>
          </p:nvPr>
        </p:nvSpPr>
        <p:spPr>
          <a:xfrm>
            <a:off x="648000" y="5274205"/>
            <a:ext cx="4725045" cy="998730"/>
          </a:xfrm>
          <a:prstGeom prst="rect">
            <a:avLst/>
          </a:prstGeom>
        </p:spPr>
        <p:txBody>
          <a:bodyPr>
            <a:normAutofit/>
          </a:bodyPr>
          <a:lstStyle>
            <a:lvl1pPr marL="0" indent="0" algn="l">
              <a:buNone/>
              <a:defRPr sz="1800" b="0" i="0">
                <a:solidFill>
                  <a:schemeClr val="bg1"/>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pic>
        <p:nvPicPr>
          <p:cNvPr id="18" name="Picture 17" descr="ACT Government logo">
            <a:extLst>
              <a:ext uri="{FF2B5EF4-FFF2-40B4-BE49-F238E27FC236}">
                <a16:creationId xmlns:a16="http://schemas.microsoft.com/office/drawing/2014/main" id="{F229EDAE-9EBF-8A43-3133-3776309FEF2D}"/>
              </a:ext>
            </a:extLst>
          </p:cNvPr>
          <p:cNvPicPr>
            <a:picLocks noChangeAspect="1"/>
          </p:cNvPicPr>
          <p:nvPr userDrawn="1"/>
        </p:nvPicPr>
        <p:blipFill>
          <a:blip r:embed="rId3"/>
          <a:srcRect/>
          <a:stretch/>
        </p:blipFill>
        <p:spPr>
          <a:xfrm>
            <a:off x="648000" y="247477"/>
            <a:ext cx="1644441" cy="838246"/>
          </a:xfrm>
          <a:prstGeom prst="rect">
            <a:avLst/>
          </a:prstGeom>
        </p:spPr>
      </p:pic>
      <p:sp>
        <p:nvSpPr>
          <p:cNvPr id="19" name="Oval 18">
            <a:extLst>
              <a:ext uri="{FF2B5EF4-FFF2-40B4-BE49-F238E27FC236}">
                <a16:creationId xmlns:a16="http://schemas.microsoft.com/office/drawing/2014/main" id="{913C5A90-98AD-011F-F4C8-7E11902272BC}"/>
              </a:ext>
            </a:extLst>
          </p:cNvPr>
          <p:cNvSpPr/>
          <p:nvPr userDrawn="1"/>
        </p:nvSpPr>
        <p:spPr>
          <a:xfrm>
            <a:off x="5893477" y="4666636"/>
            <a:ext cx="405045" cy="405045"/>
          </a:xfrm>
          <a:prstGeom prst="ellipse">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02441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Option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6430F80-EE68-7648-69F7-2A83B358466E}"/>
              </a:ext>
            </a:extLst>
          </p:cNvPr>
          <p:cNvSpPr/>
          <p:nvPr userDrawn="1"/>
        </p:nvSpPr>
        <p:spPr>
          <a:xfrm>
            <a:off x="0" y="4869160"/>
            <a:ext cx="6096000" cy="1988839"/>
          </a:xfrm>
          <a:prstGeom prst="rect">
            <a:avLst/>
          </a:prstGeom>
          <a:solidFill>
            <a:srgbClr val="36005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Engineers assembling robotics in factory">
            <a:extLst>
              <a:ext uri="{FF2B5EF4-FFF2-40B4-BE49-F238E27FC236}">
                <a16:creationId xmlns:a16="http://schemas.microsoft.com/office/drawing/2014/main" id="{3A7656EE-B36B-A7A7-B511-CAE4EA31772A}"/>
              </a:ext>
            </a:extLst>
          </p:cNvPr>
          <p:cNvPicPr>
            <a:picLocks noChangeAspect="1"/>
          </p:cNvPicPr>
          <p:nvPr userDrawn="1"/>
        </p:nvPicPr>
        <p:blipFill>
          <a:blip r:embed="rId2">
            <a:extLst>
              <a:ext uri="{28A0092B-C50C-407E-A947-70E740481C1C}">
                <a14:useLocalDpi xmlns:a14="http://schemas.microsoft.com/office/drawing/2010/main" val="0"/>
              </a:ext>
            </a:extLst>
          </a:blip>
          <a:srcRect l="12748" r="28008"/>
          <a:stretch>
            <a:fillRect/>
          </a:stretch>
        </p:blipFill>
        <p:spPr>
          <a:xfrm>
            <a:off x="6096000" y="0"/>
            <a:ext cx="6096000" cy="6858000"/>
          </a:xfrm>
          <a:prstGeom prst="rect">
            <a:avLst/>
          </a:prstGeom>
        </p:spPr>
      </p:pic>
      <p:sp>
        <p:nvSpPr>
          <p:cNvPr id="16" name="Title 1">
            <a:extLst>
              <a:ext uri="{FF2B5EF4-FFF2-40B4-BE49-F238E27FC236}">
                <a16:creationId xmlns:a16="http://schemas.microsoft.com/office/drawing/2014/main" id="{904B0E04-A0FD-8D67-BADE-4B443079A90F}"/>
              </a:ext>
            </a:extLst>
          </p:cNvPr>
          <p:cNvSpPr>
            <a:spLocks noGrp="1"/>
          </p:cNvSpPr>
          <p:nvPr>
            <p:ph type="ctrTitle" hasCustomPrompt="1"/>
          </p:nvPr>
        </p:nvSpPr>
        <p:spPr>
          <a:xfrm>
            <a:off x="648000" y="1988840"/>
            <a:ext cx="4725045" cy="2430269"/>
          </a:xfrm>
        </p:spPr>
        <p:txBody>
          <a:bodyPr anchor="t">
            <a:normAutofit/>
          </a:bodyPr>
          <a:lstStyle>
            <a:lvl1pPr algn="l">
              <a:defRPr sz="6000">
                <a:solidFill>
                  <a:srgbClr val="7242E4"/>
                </a:solidFill>
              </a:defRPr>
            </a:lvl1pPr>
          </a:lstStyle>
          <a:p>
            <a:r>
              <a:rPr lang="en-GB"/>
              <a:t>Click to edit Master title style</a:t>
            </a:r>
            <a:br>
              <a:rPr lang="en-GB"/>
            </a:br>
            <a:br>
              <a:rPr lang="en-GB"/>
            </a:br>
            <a:endParaRPr lang="en-US"/>
          </a:p>
        </p:txBody>
      </p:sp>
      <p:sp>
        <p:nvSpPr>
          <p:cNvPr id="17" name="Subtitle 2">
            <a:extLst>
              <a:ext uri="{FF2B5EF4-FFF2-40B4-BE49-F238E27FC236}">
                <a16:creationId xmlns:a16="http://schemas.microsoft.com/office/drawing/2014/main" id="{05AF1C45-4397-E2B0-369B-F9A4CDD8EF2C}"/>
              </a:ext>
            </a:extLst>
          </p:cNvPr>
          <p:cNvSpPr>
            <a:spLocks noGrp="1"/>
          </p:cNvSpPr>
          <p:nvPr>
            <p:ph type="subTitle" idx="1"/>
          </p:nvPr>
        </p:nvSpPr>
        <p:spPr>
          <a:xfrm>
            <a:off x="648000" y="5274205"/>
            <a:ext cx="4725045" cy="998730"/>
          </a:xfrm>
          <a:prstGeom prst="rect">
            <a:avLst/>
          </a:prstGeom>
        </p:spPr>
        <p:txBody>
          <a:bodyPr>
            <a:normAutofit/>
          </a:bodyPr>
          <a:lstStyle>
            <a:lvl1pPr marL="0" indent="0" algn="l">
              <a:buNone/>
              <a:defRPr sz="1800" b="0" i="0">
                <a:solidFill>
                  <a:schemeClr val="bg1"/>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pic>
        <p:nvPicPr>
          <p:cNvPr id="18" name="Picture 17" descr="ACT Government logo">
            <a:extLst>
              <a:ext uri="{FF2B5EF4-FFF2-40B4-BE49-F238E27FC236}">
                <a16:creationId xmlns:a16="http://schemas.microsoft.com/office/drawing/2014/main" id="{F229EDAE-9EBF-8A43-3133-3776309FEF2D}"/>
              </a:ext>
            </a:extLst>
          </p:cNvPr>
          <p:cNvPicPr>
            <a:picLocks noChangeAspect="1"/>
          </p:cNvPicPr>
          <p:nvPr userDrawn="1"/>
        </p:nvPicPr>
        <p:blipFill>
          <a:blip r:embed="rId3"/>
          <a:srcRect/>
          <a:stretch/>
        </p:blipFill>
        <p:spPr>
          <a:xfrm>
            <a:off x="648000" y="247477"/>
            <a:ext cx="1644441" cy="838246"/>
          </a:xfrm>
          <a:prstGeom prst="rect">
            <a:avLst/>
          </a:prstGeom>
        </p:spPr>
      </p:pic>
      <p:sp>
        <p:nvSpPr>
          <p:cNvPr id="19" name="Oval 18">
            <a:extLst>
              <a:ext uri="{FF2B5EF4-FFF2-40B4-BE49-F238E27FC236}">
                <a16:creationId xmlns:a16="http://schemas.microsoft.com/office/drawing/2014/main" id="{913C5A90-98AD-011F-F4C8-7E11902272BC}"/>
              </a:ext>
            </a:extLst>
          </p:cNvPr>
          <p:cNvSpPr/>
          <p:nvPr userDrawn="1"/>
        </p:nvSpPr>
        <p:spPr>
          <a:xfrm>
            <a:off x="5893477" y="4666636"/>
            <a:ext cx="405045" cy="405045"/>
          </a:xfrm>
          <a:prstGeom prst="ellipse">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4036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Option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6430F80-EE68-7648-69F7-2A83B358466E}"/>
              </a:ext>
            </a:extLst>
          </p:cNvPr>
          <p:cNvSpPr/>
          <p:nvPr userDrawn="1"/>
        </p:nvSpPr>
        <p:spPr>
          <a:xfrm>
            <a:off x="0" y="4869160"/>
            <a:ext cx="6096000" cy="1988839"/>
          </a:xfrm>
          <a:prstGeom prst="rect">
            <a:avLst/>
          </a:prstGeom>
          <a:solidFill>
            <a:srgbClr val="36005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A7656EE-B36B-A7A7-B511-CAE4EA31772A}"/>
              </a:ext>
            </a:extLst>
          </p:cNvPr>
          <p:cNvPicPr>
            <a:picLocks noChangeAspect="1"/>
          </p:cNvPicPr>
          <p:nvPr userDrawn="1"/>
        </p:nvPicPr>
        <p:blipFill>
          <a:blip r:embed="rId2">
            <a:extLst>
              <a:ext uri="{28A0092B-C50C-407E-A947-70E740481C1C}">
                <a14:useLocalDpi xmlns:a14="http://schemas.microsoft.com/office/drawing/2010/main" val="0"/>
              </a:ext>
            </a:extLst>
          </a:blip>
          <a:srcRect l="13032" r="13032"/>
          <a:stretch/>
        </p:blipFill>
        <p:spPr>
          <a:xfrm>
            <a:off x="6096000" y="0"/>
            <a:ext cx="6096000" cy="6858000"/>
          </a:xfrm>
          <a:prstGeom prst="rect">
            <a:avLst/>
          </a:prstGeom>
        </p:spPr>
      </p:pic>
      <p:sp>
        <p:nvSpPr>
          <p:cNvPr id="16" name="Title 1">
            <a:extLst>
              <a:ext uri="{FF2B5EF4-FFF2-40B4-BE49-F238E27FC236}">
                <a16:creationId xmlns:a16="http://schemas.microsoft.com/office/drawing/2014/main" id="{904B0E04-A0FD-8D67-BADE-4B443079A90F}"/>
              </a:ext>
            </a:extLst>
          </p:cNvPr>
          <p:cNvSpPr>
            <a:spLocks noGrp="1"/>
          </p:cNvSpPr>
          <p:nvPr>
            <p:ph type="ctrTitle" hasCustomPrompt="1"/>
          </p:nvPr>
        </p:nvSpPr>
        <p:spPr>
          <a:xfrm>
            <a:off x="648000" y="1988840"/>
            <a:ext cx="4725045" cy="2430269"/>
          </a:xfrm>
        </p:spPr>
        <p:txBody>
          <a:bodyPr anchor="t">
            <a:normAutofit/>
          </a:bodyPr>
          <a:lstStyle>
            <a:lvl1pPr algn="l">
              <a:defRPr sz="6000">
                <a:solidFill>
                  <a:srgbClr val="7242E4"/>
                </a:solidFill>
              </a:defRPr>
            </a:lvl1pPr>
          </a:lstStyle>
          <a:p>
            <a:r>
              <a:rPr lang="en-GB"/>
              <a:t>Click to edit Master title style</a:t>
            </a:r>
            <a:br>
              <a:rPr lang="en-GB"/>
            </a:br>
            <a:br>
              <a:rPr lang="en-GB"/>
            </a:br>
            <a:endParaRPr lang="en-US"/>
          </a:p>
        </p:txBody>
      </p:sp>
      <p:sp>
        <p:nvSpPr>
          <p:cNvPr id="17" name="Subtitle 2">
            <a:extLst>
              <a:ext uri="{FF2B5EF4-FFF2-40B4-BE49-F238E27FC236}">
                <a16:creationId xmlns:a16="http://schemas.microsoft.com/office/drawing/2014/main" id="{05AF1C45-4397-E2B0-369B-F9A4CDD8EF2C}"/>
              </a:ext>
            </a:extLst>
          </p:cNvPr>
          <p:cNvSpPr>
            <a:spLocks noGrp="1"/>
          </p:cNvSpPr>
          <p:nvPr>
            <p:ph type="subTitle" idx="1"/>
          </p:nvPr>
        </p:nvSpPr>
        <p:spPr>
          <a:xfrm>
            <a:off x="648000" y="5274205"/>
            <a:ext cx="4725045" cy="998730"/>
          </a:xfrm>
          <a:prstGeom prst="rect">
            <a:avLst/>
          </a:prstGeom>
        </p:spPr>
        <p:txBody>
          <a:bodyPr>
            <a:normAutofit/>
          </a:bodyPr>
          <a:lstStyle>
            <a:lvl1pPr marL="0" indent="0" algn="l">
              <a:buNone/>
              <a:defRPr sz="1800" b="0" i="0">
                <a:solidFill>
                  <a:schemeClr val="bg1"/>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pic>
        <p:nvPicPr>
          <p:cNvPr id="18" name="Picture 17" descr="ACT Government logo">
            <a:extLst>
              <a:ext uri="{FF2B5EF4-FFF2-40B4-BE49-F238E27FC236}">
                <a16:creationId xmlns:a16="http://schemas.microsoft.com/office/drawing/2014/main" id="{F229EDAE-9EBF-8A43-3133-3776309FEF2D}"/>
              </a:ext>
            </a:extLst>
          </p:cNvPr>
          <p:cNvPicPr>
            <a:picLocks noChangeAspect="1"/>
          </p:cNvPicPr>
          <p:nvPr userDrawn="1"/>
        </p:nvPicPr>
        <p:blipFill>
          <a:blip r:embed="rId3"/>
          <a:srcRect/>
          <a:stretch/>
        </p:blipFill>
        <p:spPr>
          <a:xfrm>
            <a:off x="648000" y="247477"/>
            <a:ext cx="1644441" cy="838246"/>
          </a:xfrm>
          <a:prstGeom prst="rect">
            <a:avLst/>
          </a:prstGeom>
        </p:spPr>
      </p:pic>
      <p:sp>
        <p:nvSpPr>
          <p:cNvPr id="19" name="Oval 18">
            <a:extLst>
              <a:ext uri="{FF2B5EF4-FFF2-40B4-BE49-F238E27FC236}">
                <a16:creationId xmlns:a16="http://schemas.microsoft.com/office/drawing/2014/main" id="{913C5A90-98AD-011F-F4C8-7E11902272BC}"/>
              </a:ext>
            </a:extLst>
          </p:cNvPr>
          <p:cNvSpPr/>
          <p:nvPr userDrawn="1"/>
        </p:nvSpPr>
        <p:spPr>
          <a:xfrm>
            <a:off x="5893477" y="4666636"/>
            <a:ext cx="405045" cy="405045"/>
          </a:xfrm>
          <a:prstGeom prst="ellipse">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7106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73EA93B-D6DE-9B43-7861-D40BBDF786D0}"/>
              </a:ext>
            </a:extLst>
          </p:cNvPr>
          <p:cNvSpPr/>
          <p:nvPr userDrawn="1"/>
        </p:nvSpPr>
        <p:spPr>
          <a:xfrm>
            <a:off x="11654118" y="1099991"/>
            <a:ext cx="337537" cy="337537"/>
          </a:xfrm>
          <a:prstGeom prst="ellipse">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2851E6C-4D6C-419E-59A0-404E69DE2ECB}"/>
              </a:ext>
            </a:extLst>
          </p:cNvPr>
          <p:cNvSpPr txBox="1"/>
          <p:nvPr userDrawn="1"/>
        </p:nvSpPr>
        <p:spPr>
          <a:xfrm>
            <a:off x="11631615" y="1141801"/>
            <a:ext cx="382541" cy="253916"/>
          </a:xfrm>
          <a:prstGeom prst="rect">
            <a:avLst/>
          </a:prstGeom>
          <a:noFill/>
        </p:spPr>
        <p:txBody>
          <a:bodyPr wrap="square" rtlCol="0">
            <a:spAutoFit/>
          </a:bodyPr>
          <a:lstStyle/>
          <a:p>
            <a:pPr algn="ctr"/>
            <a:fld id="{E51392E1-2CE2-734F-9B93-650B844D8168}" type="slidenum">
              <a:rPr lang="en-US" sz="1050" b="0" i="0" smtClean="0">
                <a:solidFill>
                  <a:schemeClr val="bg1"/>
                </a:solidFill>
                <a:latin typeface="Montserrat" pitchFamily="2" charset="77"/>
              </a:rPr>
              <a:t>‹#›</a:t>
            </a:fld>
            <a:endParaRPr lang="en-US" sz="1050" b="0" i="0">
              <a:solidFill>
                <a:schemeClr val="bg1"/>
              </a:solidFill>
              <a:latin typeface="Montserrat" pitchFamily="2" charset="77"/>
            </a:endParaRPr>
          </a:p>
        </p:txBody>
      </p:sp>
      <p:sp>
        <p:nvSpPr>
          <p:cNvPr id="6" name="Title Placeholder 1">
            <a:extLst>
              <a:ext uri="{FF2B5EF4-FFF2-40B4-BE49-F238E27FC236}">
                <a16:creationId xmlns:a16="http://schemas.microsoft.com/office/drawing/2014/main" id="{E5F3566E-C6E3-9272-EF6C-299660982427}"/>
              </a:ext>
            </a:extLst>
          </p:cNvPr>
          <p:cNvSpPr>
            <a:spLocks noGrp="1"/>
          </p:cNvSpPr>
          <p:nvPr>
            <p:ph type="title"/>
          </p:nvPr>
        </p:nvSpPr>
        <p:spPr>
          <a:xfrm>
            <a:off x="648000" y="0"/>
            <a:ext cx="10237360" cy="1260080"/>
          </a:xfrm>
          <a:prstGeom prst="rect">
            <a:avLst/>
          </a:prstGeom>
        </p:spPr>
        <p:txBody>
          <a:bodyPr vert="horz" lIns="0" tIns="0" rIns="0" bIns="0" rtlCol="0" anchor="ctr" anchorCtr="0">
            <a:noAutofit/>
          </a:bodyPr>
          <a:lstStyle/>
          <a:p>
            <a:r>
              <a:rPr lang="en-US"/>
              <a:t>Click to edit Master title style</a:t>
            </a:r>
          </a:p>
        </p:txBody>
      </p:sp>
      <p:sp>
        <p:nvSpPr>
          <p:cNvPr id="11" name="Text Placeholder 10">
            <a:extLst>
              <a:ext uri="{FF2B5EF4-FFF2-40B4-BE49-F238E27FC236}">
                <a16:creationId xmlns:a16="http://schemas.microsoft.com/office/drawing/2014/main" id="{A246C215-B7A7-A999-D8A9-85C3156ABBB0}"/>
              </a:ext>
            </a:extLst>
          </p:cNvPr>
          <p:cNvSpPr>
            <a:spLocks noGrp="1"/>
          </p:cNvSpPr>
          <p:nvPr>
            <p:ph type="body" sz="quarter" idx="10"/>
          </p:nvPr>
        </p:nvSpPr>
        <p:spPr>
          <a:xfrm>
            <a:off x="648000" y="1944000"/>
            <a:ext cx="9794448" cy="42373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1460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51E06-F215-3B10-E386-4D27F2B50662}"/>
              </a:ext>
            </a:extLst>
          </p:cNvPr>
          <p:cNvSpPr>
            <a:spLocks noGrp="1"/>
          </p:cNvSpPr>
          <p:nvPr>
            <p:ph type="title"/>
          </p:nvPr>
        </p:nvSpPr>
        <p:spPr>
          <a:xfrm>
            <a:off x="4515028" y="0"/>
            <a:ext cx="6346676" cy="1260082"/>
          </a:xfrm>
        </p:spPr>
        <p:txBody>
          <a:bodyPr rIns="0" anchor="ctr" anchorCtr="0"/>
          <a:lstStyle>
            <a:lvl1pPr>
              <a:defRPr>
                <a:solidFill>
                  <a:srgbClr val="7242E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5EA165B-C22F-23BC-68B4-E6E5CF528938}"/>
              </a:ext>
            </a:extLst>
          </p:cNvPr>
          <p:cNvSpPr>
            <a:spLocks noGrp="1"/>
          </p:cNvSpPr>
          <p:nvPr>
            <p:ph idx="1"/>
          </p:nvPr>
        </p:nvSpPr>
        <p:spPr>
          <a:xfrm>
            <a:off x="4515027" y="1944000"/>
            <a:ext cx="6346677" cy="4188122"/>
          </a:xfrm>
        </p:spPr>
        <p:txBody>
          <a:bodyPr r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4C077BF0-0F6C-4023-1C2C-FAE7DADBF72E}"/>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9047" t="8076" r="28038"/>
          <a:stretch>
            <a:fillRect/>
          </a:stretch>
        </p:blipFill>
        <p:spPr>
          <a:xfrm>
            <a:off x="0" y="1268760"/>
            <a:ext cx="3913974" cy="5589239"/>
          </a:xfrm>
          <a:prstGeom prst="rect">
            <a:avLst/>
          </a:prstGeom>
        </p:spPr>
      </p:pic>
      <p:sp>
        <p:nvSpPr>
          <p:cNvPr id="5" name="Rectangle 4">
            <a:extLst>
              <a:ext uri="{FF2B5EF4-FFF2-40B4-BE49-F238E27FC236}">
                <a16:creationId xmlns:a16="http://schemas.microsoft.com/office/drawing/2014/main" id="{40EE4F07-D895-CA91-6488-580F86415D02}"/>
              </a:ext>
            </a:extLst>
          </p:cNvPr>
          <p:cNvSpPr/>
          <p:nvPr/>
        </p:nvSpPr>
        <p:spPr>
          <a:xfrm>
            <a:off x="0" y="0"/>
            <a:ext cx="3913974" cy="1268760"/>
          </a:xfrm>
          <a:prstGeom prst="rect">
            <a:avLst/>
          </a:prstGeom>
          <a:solidFill>
            <a:srgbClr val="3205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2F2FCE2-4215-DC58-BA30-D607FB3CA7F5}"/>
              </a:ext>
            </a:extLst>
          </p:cNvPr>
          <p:cNvSpPr/>
          <p:nvPr/>
        </p:nvSpPr>
        <p:spPr>
          <a:xfrm>
            <a:off x="3711451" y="1066237"/>
            <a:ext cx="405045" cy="405045"/>
          </a:xfrm>
          <a:prstGeom prst="ellipse">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57122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reakout Box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5A23689-6098-9A70-A7F2-793D143A0EAE}"/>
              </a:ext>
            </a:extLst>
          </p:cNvPr>
          <p:cNvSpPr/>
          <p:nvPr userDrawn="1"/>
        </p:nvSpPr>
        <p:spPr>
          <a:xfrm>
            <a:off x="-3"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senior citizens reading together on a tablet.">
            <a:extLst>
              <a:ext uri="{FF2B5EF4-FFF2-40B4-BE49-F238E27FC236}">
                <a16:creationId xmlns:a16="http://schemas.microsoft.com/office/drawing/2014/main" id="{B6243688-75B9-04CF-13A5-1702CC59EA4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5327" r="25395"/>
          <a:stretch>
            <a:fillRect/>
          </a:stretch>
        </p:blipFill>
        <p:spPr>
          <a:xfrm>
            <a:off x="-1" y="-1"/>
            <a:ext cx="6095999" cy="6858001"/>
          </a:xfrm>
          <a:prstGeom prst="rect">
            <a:avLst/>
          </a:prstGeom>
        </p:spPr>
      </p:pic>
      <p:sp>
        <p:nvSpPr>
          <p:cNvPr id="7" name="Rectangle 6">
            <a:extLst>
              <a:ext uri="{FF2B5EF4-FFF2-40B4-BE49-F238E27FC236}">
                <a16:creationId xmlns:a16="http://schemas.microsoft.com/office/drawing/2014/main" id="{550749B8-1354-A694-EC9A-F5669E48795C}"/>
              </a:ext>
            </a:extLst>
          </p:cNvPr>
          <p:cNvSpPr/>
          <p:nvPr userDrawn="1"/>
        </p:nvSpPr>
        <p:spPr>
          <a:xfrm>
            <a:off x="6096000" y="0"/>
            <a:ext cx="6096000" cy="5358184"/>
          </a:xfrm>
          <a:prstGeom prst="rect">
            <a:avLst/>
          </a:prstGeom>
          <a:solidFill>
            <a:srgbClr val="360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6005A"/>
              </a:solidFill>
            </a:endParaRPr>
          </a:p>
        </p:txBody>
      </p:sp>
      <p:sp>
        <p:nvSpPr>
          <p:cNvPr id="3" name="Content Placeholder 2">
            <a:extLst>
              <a:ext uri="{FF2B5EF4-FFF2-40B4-BE49-F238E27FC236}">
                <a16:creationId xmlns:a16="http://schemas.microsoft.com/office/drawing/2014/main" id="{D5EA165B-C22F-23BC-68B4-E6E5CF528938}"/>
              </a:ext>
            </a:extLst>
          </p:cNvPr>
          <p:cNvSpPr>
            <a:spLocks noGrp="1"/>
          </p:cNvSpPr>
          <p:nvPr>
            <p:ph idx="1" hasCustomPrompt="1"/>
          </p:nvPr>
        </p:nvSpPr>
        <p:spPr>
          <a:xfrm>
            <a:off x="6556212" y="984738"/>
            <a:ext cx="5018374" cy="3931667"/>
          </a:xfrm>
        </p:spPr>
        <p:txBody>
          <a:bodyPr bIns="0" anchor="b">
            <a:normAutofit/>
          </a:bodyPr>
          <a:lstStyle>
            <a:lvl1pPr>
              <a:defRPr sz="2800" b="1" i="0">
                <a:solidFill>
                  <a:schemeClr val="bg1"/>
                </a:solidFill>
                <a:latin typeface="Montserrat SemiBold" pitchFamily="2" charset="77"/>
              </a:defRPr>
            </a:lvl1pPr>
          </a:lstStyle>
          <a:p>
            <a:pPr lvl="0"/>
            <a:r>
              <a:rPr lang="en-GB"/>
              <a:t>“Insert a quote or a breakout piece of information here. This will help to highlight a single important piece of information.”</a:t>
            </a:r>
          </a:p>
        </p:txBody>
      </p:sp>
      <p:sp>
        <p:nvSpPr>
          <p:cNvPr id="2" name="Rectangle 1">
            <a:extLst>
              <a:ext uri="{FF2B5EF4-FFF2-40B4-BE49-F238E27FC236}">
                <a16:creationId xmlns:a16="http://schemas.microsoft.com/office/drawing/2014/main" id="{83F31911-41E3-1605-D07B-F04C47D4930C}"/>
              </a:ext>
            </a:extLst>
          </p:cNvPr>
          <p:cNvSpPr/>
          <p:nvPr userDrawn="1"/>
        </p:nvSpPr>
        <p:spPr>
          <a:xfrm>
            <a:off x="335360" y="5358184"/>
            <a:ext cx="2088232" cy="1180728"/>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To change this image, go to the top ribbon menu and click View &gt; Slide Master. Find this slide, and click on the image. Then, use the ribbon menu and click Picture Format &gt; Change Picture.</a:t>
            </a:r>
          </a:p>
        </p:txBody>
      </p:sp>
      <p:sp>
        <p:nvSpPr>
          <p:cNvPr id="4" name="Oval 3">
            <a:extLst>
              <a:ext uri="{FF2B5EF4-FFF2-40B4-BE49-F238E27FC236}">
                <a16:creationId xmlns:a16="http://schemas.microsoft.com/office/drawing/2014/main" id="{BEDC6576-33FA-3CC1-6C33-DB4D5377AA0A}"/>
              </a:ext>
            </a:extLst>
          </p:cNvPr>
          <p:cNvSpPr/>
          <p:nvPr userDrawn="1"/>
        </p:nvSpPr>
        <p:spPr>
          <a:xfrm>
            <a:off x="5895279" y="5155661"/>
            <a:ext cx="405045" cy="405045"/>
          </a:xfrm>
          <a:prstGeom prst="ellipse">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739ABC0-F661-1A92-A993-BEDE6A1DC62A}"/>
              </a:ext>
            </a:extLst>
          </p:cNvPr>
          <p:cNvSpPr/>
          <p:nvPr userDrawn="1"/>
        </p:nvSpPr>
        <p:spPr>
          <a:xfrm rot="5400000">
            <a:off x="5994739" y="-5994739"/>
            <a:ext cx="202523" cy="12192001"/>
          </a:xfrm>
          <a:prstGeom prst="rect">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25917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reakout Box 2">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DEBE63-B37D-6F76-DB23-7302DD3C91AC}"/>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3598385-A169-149C-44F4-8C9FB12D21DD}"/>
              </a:ext>
            </a:extLst>
          </p:cNvPr>
          <p:cNvPicPr>
            <a:picLocks noChangeAspect="1"/>
          </p:cNvPicPr>
          <p:nvPr userDrawn="1"/>
        </p:nvPicPr>
        <p:blipFill>
          <a:blip r:embed="rId2">
            <a:extLst>
              <a:ext uri="{28A0092B-C50C-407E-A947-70E740481C1C}">
                <a14:useLocalDpi xmlns:a14="http://schemas.microsoft.com/office/drawing/2010/main"/>
              </a:ext>
            </a:extLst>
          </a:blip>
          <a:srcRect t="12488" b="12488"/>
          <a:stretch/>
        </p:blipFill>
        <p:spPr>
          <a:xfrm>
            <a:off x="6095998" y="-1"/>
            <a:ext cx="6095999" cy="6858001"/>
          </a:xfrm>
          <a:prstGeom prst="rect">
            <a:avLst/>
          </a:prstGeom>
        </p:spPr>
      </p:pic>
      <p:sp>
        <p:nvSpPr>
          <p:cNvPr id="13" name="Rectangle 12">
            <a:extLst>
              <a:ext uri="{FF2B5EF4-FFF2-40B4-BE49-F238E27FC236}">
                <a16:creationId xmlns:a16="http://schemas.microsoft.com/office/drawing/2014/main" id="{3A42F36A-5969-07A9-88F3-19DFBBBA9D5E}"/>
              </a:ext>
            </a:extLst>
          </p:cNvPr>
          <p:cNvSpPr/>
          <p:nvPr userDrawn="1"/>
        </p:nvSpPr>
        <p:spPr>
          <a:xfrm>
            <a:off x="0" y="1496611"/>
            <a:ext cx="6096000" cy="5358184"/>
          </a:xfrm>
          <a:prstGeom prst="rect">
            <a:avLst/>
          </a:prstGeom>
          <a:solidFill>
            <a:srgbClr val="360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6005A"/>
              </a:solidFill>
            </a:endParaRPr>
          </a:p>
        </p:txBody>
      </p:sp>
      <p:sp>
        <p:nvSpPr>
          <p:cNvPr id="14" name="Content Placeholder 2">
            <a:extLst>
              <a:ext uri="{FF2B5EF4-FFF2-40B4-BE49-F238E27FC236}">
                <a16:creationId xmlns:a16="http://schemas.microsoft.com/office/drawing/2014/main" id="{B29534D3-EE5C-EE97-88FE-907345B7E123}"/>
              </a:ext>
            </a:extLst>
          </p:cNvPr>
          <p:cNvSpPr>
            <a:spLocks noGrp="1"/>
          </p:cNvSpPr>
          <p:nvPr>
            <p:ph idx="1" hasCustomPrompt="1"/>
          </p:nvPr>
        </p:nvSpPr>
        <p:spPr>
          <a:xfrm>
            <a:off x="648001" y="2493108"/>
            <a:ext cx="4861846" cy="3728441"/>
          </a:xfrm>
        </p:spPr>
        <p:txBody>
          <a:bodyPr bIns="0" anchor="b">
            <a:normAutofit/>
          </a:bodyPr>
          <a:lstStyle>
            <a:lvl1pPr>
              <a:defRPr sz="2800" b="1" i="0">
                <a:solidFill>
                  <a:schemeClr val="bg1"/>
                </a:solidFill>
                <a:latin typeface="Montserrat SemiBold" pitchFamily="2" charset="77"/>
              </a:defRPr>
            </a:lvl1pPr>
          </a:lstStyle>
          <a:p>
            <a:pPr lvl="0"/>
            <a:r>
              <a:rPr lang="en-GB"/>
              <a:t>“Insert a quote or a breakout piece of information here. This will help to highlight a single important piece of information.”</a:t>
            </a:r>
          </a:p>
        </p:txBody>
      </p:sp>
      <p:sp>
        <p:nvSpPr>
          <p:cNvPr id="15" name="Rectangle 14">
            <a:extLst>
              <a:ext uri="{FF2B5EF4-FFF2-40B4-BE49-F238E27FC236}">
                <a16:creationId xmlns:a16="http://schemas.microsoft.com/office/drawing/2014/main" id="{8A426594-4A68-52BB-1D65-7542ACFBADF2}"/>
              </a:ext>
            </a:extLst>
          </p:cNvPr>
          <p:cNvSpPr/>
          <p:nvPr userDrawn="1"/>
        </p:nvSpPr>
        <p:spPr>
          <a:xfrm>
            <a:off x="9741405" y="5144402"/>
            <a:ext cx="2088232" cy="1180728"/>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To change this image, go to the top ribbon menu and click View &gt; Slide Master. Find this slide, and click on the image. Then, use the ribbon menu and click Picture Format &gt; Change Picture.</a:t>
            </a:r>
          </a:p>
        </p:txBody>
      </p:sp>
      <p:sp>
        <p:nvSpPr>
          <p:cNvPr id="16" name="Oval 15">
            <a:extLst>
              <a:ext uri="{FF2B5EF4-FFF2-40B4-BE49-F238E27FC236}">
                <a16:creationId xmlns:a16="http://schemas.microsoft.com/office/drawing/2014/main" id="{C394EFD8-D500-0180-2B99-951B54B8199B}"/>
              </a:ext>
            </a:extLst>
          </p:cNvPr>
          <p:cNvSpPr/>
          <p:nvPr userDrawn="1"/>
        </p:nvSpPr>
        <p:spPr>
          <a:xfrm>
            <a:off x="5895279" y="1296668"/>
            <a:ext cx="405045" cy="405045"/>
          </a:xfrm>
          <a:prstGeom prst="ellipse">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EAF3BAD-175B-F7F4-1725-8B0407AA5EC1}"/>
              </a:ext>
            </a:extLst>
          </p:cNvPr>
          <p:cNvSpPr/>
          <p:nvPr userDrawn="1"/>
        </p:nvSpPr>
        <p:spPr>
          <a:xfrm rot="5400000">
            <a:off x="5994739" y="657533"/>
            <a:ext cx="202523" cy="12192001"/>
          </a:xfrm>
          <a:prstGeom prst="rect">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1064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Option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6430F80-EE68-7648-69F7-2A83B358466E}"/>
              </a:ext>
            </a:extLst>
          </p:cNvPr>
          <p:cNvSpPr/>
          <p:nvPr/>
        </p:nvSpPr>
        <p:spPr>
          <a:xfrm>
            <a:off x="0" y="4869160"/>
            <a:ext cx="6096000" cy="1988839"/>
          </a:xfrm>
          <a:prstGeom prst="rect">
            <a:avLst/>
          </a:prstGeom>
          <a:solidFill>
            <a:srgbClr val="36005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erson in a kitchen cooking&#10;&#10;Description automatically generated">
            <a:extLst>
              <a:ext uri="{FF2B5EF4-FFF2-40B4-BE49-F238E27FC236}">
                <a16:creationId xmlns:a16="http://schemas.microsoft.com/office/drawing/2014/main" id="{3A7656EE-B36B-A7A7-B511-CAE4EA31772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9265" r="21476"/>
          <a:stretch/>
        </p:blipFill>
        <p:spPr>
          <a:xfrm>
            <a:off x="6096000" y="0"/>
            <a:ext cx="6096000" cy="6858000"/>
          </a:xfrm>
          <a:prstGeom prst="rect">
            <a:avLst/>
          </a:prstGeom>
        </p:spPr>
      </p:pic>
      <p:sp>
        <p:nvSpPr>
          <p:cNvPr id="16" name="Title 1">
            <a:extLst>
              <a:ext uri="{FF2B5EF4-FFF2-40B4-BE49-F238E27FC236}">
                <a16:creationId xmlns:a16="http://schemas.microsoft.com/office/drawing/2014/main" id="{904B0E04-A0FD-8D67-BADE-4B443079A90F}"/>
              </a:ext>
            </a:extLst>
          </p:cNvPr>
          <p:cNvSpPr>
            <a:spLocks noGrp="1"/>
          </p:cNvSpPr>
          <p:nvPr>
            <p:ph type="ctrTitle" hasCustomPrompt="1"/>
          </p:nvPr>
        </p:nvSpPr>
        <p:spPr>
          <a:xfrm>
            <a:off x="648000" y="1988840"/>
            <a:ext cx="4725045" cy="2430269"/>
          </a:xfrm>
        </p:spPr>
        <p:txBody>
          <a:bodyPr anchor="t">
            <a:normAutofit/>
          </a:bodyPr>
          <a:lstStyle>
            <a:lvl1pPr algn="l">
              <a:defRPr sz="6000">
                <a:solidFill>
                  <a:srgbClr val="7242E4"/>
                </a:solidFill>
              </a:defRPr>
            </a:lvl1pPr>
          </a:lstStyle>
          <a:p>
            <a:r>
              <a:rPr lang="en-GB"/>
              <a:t>Click to edit Master title style</a:t>
            </a:r>
            <a:br>
              <a:rPr lang="en-GB"/>
            </a:br>
            <a:br>
              <a:rPr lang="en-GB"/>
            </a:br>
            <a:endParaRPr lang="en-US"/>
          </a:p>
        </p:txBody>
      </p:sp>
      <p:sp>
        <p:nvSpPr>
          <p:cNvPr id="17" name="Subtitle 2">
            <a:extLst>
              <a:ext uri="{FF2B5EF4-FFF2-40B4-BE49-F238E27FC236}">
                <a16:creationId xmlns:a16="http://schemas.microsoft.com/office/drawing/2014/main" id="{05AF1C45-4397-E2B0-369B-F9A4CDD8EF2C}"/>
              </a:ext>
            </a:extLst>
          </p:cNvPr>
          <p:cNvSpPr>
            <a:spLocks noGrp="1"/>
          </p:cNvSpPr>
          <p:nvPr>
            <p:ph type="subTitle" idx="1"/>
          </p:nvPr>
        </p:nvSpPr>
        <p:spPr>
          <a:xfrm>
            <a:off x="648000" y="5274205"/>
            <a:ext cx="4725045" cy="998730"/>
          </a:xfrm>
          <a:prstGeom prst="rect">
            <a:avLst/>
          </a:prstGeom>
        </p:spPr>
        <p:txBody>
          <a:bodyPr>
            <a:normAutofit/>
          </a:bodyPr>
          <a:lstStyle>
            <a:lvl1pPr marL="0" indent="0" algn="l">
              <a:buNone/>
              <a:defRPr sz="1800" b="0" i="0">
                <a:solidFill>
                  <a:schemeClr val="bg1"/>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8" name="Picture 17" descr="ACT Government logo">
            <a:extLst>
              <a:ext uri="{FF2B5EF4-FFF2-40B4-BE49-F238E27FC236}">
                <a16:creationId xmlns:a16="http://schemas.microsoft.com/office/drawing/2014/main" id="{F229EDAE-9EBF-8A43-3133-3776309FEF2D}"/>
              </a:ext>
            </a:extLst>
          </p:cNvPr>
          <p:cNvPicPr>
            <a:picLocks noChangeAspect="1"/>
          </p:cNvPicPr>
          <p:nvPr/>
        </p:nvPicPr>
        <p:blipFill>
          <a:blip r:embed="rId3"/>
          <a:srcRect/>
          <a:stretch/>
        </p:blipFill>
        <p:spPr>
          <a:xfrm>
            <a:off x="648000" y="565529"/>
            <a:ext cx="1644441" cy="838246"/>
          </a:xfrm>
          <a:prstGeom prst="rect">
            <a:avLst/>
          </a:prstGeom>
        </p:spPr>
      </p:pic>
      <p:sp>
        <p:nvSpPr>
          <p:cNvPr id="19" name="Oval 18">
            <a:extLst>
              <a:ext uri="{FF2B5EF4-FFF2-40B4-BE49-F238E27FC236}">
                <a16:creationId xmlns:a16="http://schemas.microsoft.com/office/drawing/2014/main" id="{913C5A90-98AD-011F-F4C8-7E11902272BC}"/>
              </a:ext>
            </a:extLst>
          </p:cNvPr>
          <p:cNvSpPr/>
          <p:nvPr/>
        </p:nvSpPr>
        <p:spPr>
          <a:xfrm>
            <a:off x="5893477" y="4666636"/>
            <a:ext cx="405045" cy="405045"/>
          </a:xfrm>
          <a:prstGeom prst="ellipse">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9033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Title Slide Option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6430F80-EE68-7648-69F7-2A83B358466E}"/>
              </a:ext>
            </a:extLst>
          </p:cNvPr>
          <p:cNvSpPr/>
          <p:nvPr/>
        </p:nvSpPr>
        <p:spPr>
          <a:xfrm>
            <a:off x="0" y="4869160"/>
            <a:ext cx="6096000" cy="1988839"/>
          </a:xfrm>
          <a:prstGeom prst="rect">
            <a:avLst/>
          </a:prstGeom>
          <a:solidFill>
            <a:srgbClr val="36005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A7656EE-B36B-A7A7-B511-CAE4EA31772A}"/>
              </a:ext>
            </a:extLst>
          </p:cNvPr>
          <p:cNvPicPr>
            <a:picLocks noChangeAspect="1"/>
          </p:cNvPicPr>
          <p:nvPr/>
        </p:nvPicPr>
        <p:blipFill>
          <a:blip r:embed="rId2">
            <a:extLst>
              <a:ext uri="{28A0092B-C50C-407E-A947-70E740481C1C}">
                <a14:useLocalDpi xmlns:a14="http://schemas.microsoft.com/office/drawing/2010/main" val="0"/>
              </a:ext>
            </a:extLst>
          </a:blip>
          <a:srcRect l="20342" r="20342"/>
          <a:stretch/>
        </p:blipFill>
        <p:spPr>
          <a:xfrm>
            <a:off x="6096000" y="0"/>
            <a:ext cx="6096000" cy="6858000"/>
          </a:xfrm>
          <a:prstGeom prst="rect">
            <a:avLst/>
          </a:prstGeom>
        </p:spPr>
      </p:pic>
      <p:sp>
        <p:nvSpPr>
          <p:cNvPr id="16" name="Title 1">
            <a:extLst>
              <a:ext uri="{FF2B5EF4-FFF2-40B4-BE49-F238E27FC236}">
                <a16:creationId xmlns:a16="http://schemas.microsoft.com/office/drawing/2014/main" id="{904B0E04-A0FD-8D67-BADE-4B443079A90F}"/>
              </a:ext>
            </a:extLst>
          </p:cNvPr>
          <p:cNvSpPr>
            <a:spLocks noGrp="1"/>
          </p:cNvSpPr>
          <p:nvPr>
            <p:ph type="ctrTitle" hasCustomPrompt="1"/>
          </p:nvPr>
        </p:nvSpPr>
        <p:spPr>
          <a:xfrm>
            <a:off x="648000" y="1988840"/>
            <a:ext cx="4725045" cy="2430269"/>
          </a:xfrm>
        </p:spPr>
        <p:txBody>
          <a:bodyPr anchor="t">
            <a:normAutofit/>
          </a:bodyPr>
          <a:lstStyle>
            <a:lvl1pPr algn="l">
              <a:defRPr sz="6000">
                <a:solidFill>
                  <a:srgbClr val="7242E4"/>
                </a:solidFill>
              </a:defRPr>
            </a:lvl1pPr>
          </a:lstStyle>
          <a:p>
            <a:r>
              <a:rPr lang="en-GB"/>
              <a:t>Click to edit Master title style</a:t>
            </a:r>
            <a:br>
              <a:rPr lang="en-GB"/>
            </a:br>
            <a:br>
              <a:rPr lang="en-GB"/>
            </a:br>
            <a:endParaRPr lang="en-US"/>
          </a:p>
        </p:txBody>
      </p:sp>
      <p:sp>
        <p:nvSpPr>
          <p:cNvPr id="17" name="Subtitle 2">
            <a:extLst>
              <a:ext uri="{FF2B5EF4-FFF2-40B4-BE49-F238E27FC236}">
                <a16:creationId xmlns:a16="http://schemas.microsoft.com/office/drawing/2014/main" id="{05AF1C45-4397-E2B0-369B-F9A4CDD8EF2C}"/>
              </a:ext>
            </a:extLst>
          </p:cNvPr>
          <p:cNvSpPr>
            <a:spLocks noGrp="1"/>
          </p:cNvSpPr>
          <p:nvPr>
            <p:ph type="subTitle" idx="1"/>
          </p:nvPr>
        </p:nvSpPr>
        <p:spPr>
          <a:xfrm>
            <a:off x="648000" y="5274205"/>
            <a:ext cx="4725045" cy="998730"/>
          </a:xfrm>
          <a:prstGeom prst="rect">
            <a:avLst/>
          </a:prstGeom>
        </p:spPr>
        <p:txBody>
          <a:bodyPr>
            <a:normAutofit/>
          </a:bodyPr>
          <a:lstStyle>
            <a:lvl1pPr marL="0" indent="0" algn="l">
              <a:buNone/>
              <a:defRPr sz="1800" b="0" i="0">
                <a:solidFill>
                  <a:schemeClr val="bg1"/>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8" name="Picture 17" descr="ACT Government logo">
            <a:extLst>
              <a:ext uri="{FF2B5EF4-FFF2-40B4-BE49-F238E27FC236}">
                <a16:creationId xmlns:a16="http://schemas.microsoft.com/office/drawing/2014/main" id="{F229EDAE-9EBF-8A43-3133-3776309FEF2D}"/>
              </a:ext>
            </a:extLst>
          </p:cNvPr>
          <p:cNvPicPr>
            <a:picLocks noChangeAspect="1"/>
          </p:cNvPicPr>
          <p:nvPr/>
        </p:nvPicPr>
        <p:blipFill>
          <a:blip r:embed="rId3"/>
          <a:srcRect/>
          <a:stretch/>
        </p:blipFill>
        <p:spPr>
          <a:xfrm>
            <a:off x="648000" y="565529"/>
            <a:ext cx="1644441" cy="838246"/>
          </a:xfrm>
          <a:prstGeom prst="rect">
            <a:avLst/>
          </a:prstGeom>
        </p:spPr>
      </p:pic>
      <p:sp>
        <p:nvSpPr>
          <p:cNvPr id="19" name="Oval 18">
            <a:extLst>
              <a:ext uri="{FF2B5EF4-FFF2-40B4-BE49-F238E27FC236}">
                <a16:creationId xmlns:a16="http://schemas.microsoft.com/office/drawing/2014/main" id="{913C5A90-98AD-011F-F4C8-7E11902272BC}"/>
              </a:ext>
            </a:extLst>
          </p:cNvPr>
          <p:cNvSpPr/>
          <p:nvPr/>
        </p:nvSpPr>
        <p:spPr>
          <a:xfrm>
            <a:off x="5893477" y="4666636"/>
            <a:ext cx="405045" cy="405045"/>
          </a:xfrm>
          <a:prstGeom prst="ellipse">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93862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_Title Slide Option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6430F80-EE68-7648-69F7-2A83B358466E}"/>
              </a:ext>
            </a:extLst>
          </p:cNvPr>
          <p:cNvSpPr/>
          <p:nvPr/>
        </p:nvSpPr>
        <p:spPr>
          <a:xfrm>
            <a:off x="0" y="4869160"/>
            <a:ext cx="6096000" cy="1988839"/>
          </a:xfrm>
          <a:prstGeom prst="rect">
            <a:avLst/>
          </a:prstGeom>
          <a:solidFill>
            <a:srgbClr val="36005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A7656EE-B36B-A7A7-B511-CAE4EA31772A}"/>
              </a:ext>
            </a:extLst>
          </p:cNvPr>
          <p:cNvPicPr>
            <a:picLocks noChangeAspect="1"/>
          </p:cNvPicPr>
          <p:nvPr/>
        </p:nvPicPr>
        <p:blipFill>
          <a:blip r:embed="rId2">
            <a:extLst>
              <a:ext uri="{28A0092B-C50C-407E-A947-70E740481C1C}">
                <a14:useLocalDpi xmlns:a14="http://schemas.microsoft.com/office/drawing/2010/main" val="0"/>
              </a:ext>
            </a:extLst>
          </a:blip>
          <a:srcRect l="20390" r="20390"/>
          <a:stretch/>
        </p:blipFill>
        <p:spPr>
          <a:xfrm>
            <a:off x="6096000" y="0"/>
            <a:ext cx="6096000" cy="6858000"/>
          </a:xfrm>
          <a:prstGeom prst="rect">
            <a:avLst/>
          </a:prstGeom>
        </p:spPr>
      </p:pic>
      <p:sp>
        <p:nvSpPr>
          <p:cNvPr id="16" name="Title 1">
            <a:extLst>
              <a:ext uri="{FF2B5EF4-FFF2-40B4-BE49-F238E27FC236}">
                <a16:creationId xmlns:a16="http://schemas.microsoft.com/office/drawing/2014/main" id="{904B0E04-A0FD-8D67-BADE-4B443079A90F}"/>
              </a:ext>
            </a:extLst>
          </p:cNvPr>
          <p:cNvSpPr>
            <a:spLocks noGrp="1"/>
          </p:cNvSpPr>
          <p:nvPr>
            <p:ph type="ctrTitle" hasCustomPrompt="1"/>
          </p:nvPr>
        </p:nvSpPr>
        <p:spPr>
          <a:xfrm>
            <a:off x="648000" y="1988840"/>
            <a:ext cx="4725045" cy="2430269"/>
          </a:xfrm>
        </p:spPr>
        <p:txBody>
          <a:bodyPr anchor="t">
            <a:normAutofit/>
          </a:bodyPr>
          <a:lstStyle>
            <a:lvl1pPr algn="l">
              <a:defRPr sz="6000">
                <a:solidFill>
                  <a:srgbClr val="7242E4"/>
                </a:solidFill>
              </a:defRPr>
            </a:lvl1pPr>
          </a:lstStyle>
          <a:p>
            <a:r>
              <a:rPr lang="en-GB"/>
              <a:t>Click to edit Master title style</a:t>
            </a:r>
            <a:br>
              <a:rPr lang="en-GB"/>
            </a:br>
            <a:br>
              <a:rPr lang="en-GB"/>
            </a:br>
            <a:endParaRPr lang="en-US"/>
          </a:p>
        </p:txBody>
      </p:sp>
      <p:sp>
        <p:nvSpPr>
          <p:cNvPr id="17" name="Subtitle 2">
            <a:extLst>
              <a:ext uri="{FF2B5EF4-FFF2-40B4-BE49-F238E27FC236}">
                <a16:creationId xmlns:a16="http://schemas.microsoft.com/office/drawing/2014/main" id="{05AF1C45-4397-E2B0-369B-F9A4CDD8EF2C}"/>
              </a:ext>
            </a:extLst>
          </p:cNvPr>
          <p:cNvSpPr>
            <a:spLocks noGrp="1"/>
          </p:cNvSpPr>
          <p:nvPr>
            <p:ph type="subTitle" idx="1"/>
          </p:nvPr>
        </p:nvSpPr>
        <p:spPr>
          <a:xfrm>
            <a:off x="648000" y="5274205"/>
            <a:ext cx="4725045" cy="998730"/>
          </a:xfrm>
          <a:prstGeom prst="rect">
            <a:avLst/>
          </a:prstGeom>
        </p:spPr>
        <p:txBody>
          <a:bodyPr>
            <a:normAutofit/>
          </a:bodyPr>
          <a:lstStyle>
            <a:lvl1pPr marL="0" indent="0" algn="l">
              <a:buNone/>
              <a:defRPr sz="1800" b="0" i="0">
                <a:solidFill>
                  <a:schemeClr val="bg1"/>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8" name="Picture 17" descr="ACT Government logo">
            <a:extLst>
              <a:ext uri="{FF2B5EF4-FFF2-40B4-BE49-F238E27FC236}">
                <a16:creationId xmlns:a16="http://schemas.microsoft.com/office/drawing/2014/main" id="{F229EDAE-9EBF-8A43-3133-3776309FEF2D}"/>
              </a:ext>
            </a:extLst>
          </p:cNvPr>
          <p:cNvPicPr>
            <a:picLocks noChangeAspect="1"/>
          </p:cNvPicPr>
          <p:nvPr/>
        </p:nvPicPr>
        <p:blipFill>
          <a:blip r:embed="rId3"/>
          <a:srcRect/>
          <a:stretch/>
        </p:blipFill>
        <p:spPr>
          <a:xfrm>
            <a:off x="648000" y="565529"/>
            <a:ext cx="1644441" cy="838246"/>
          </a:xfrm>
          <a:prstGeom prst="rect">
            <a:avLst/>
          </a:prstGeom>
        </p:spPr>
      </p:pic>
      <p:sp>
        <p:nvSpPr>
          <p:cNvPr id="19" name="Oval 18">
            <a:extLst>
              <a:ext uri="{FF2B5EF4-FFF2-40B4-BE49-F238E27FC236}">
                <a16:creationId xmlns:a16="http://schemas.microsoft.com/office/drawing/2014/main" id="{913C5A90-98AD-011F-F4C8-7E11902272BC}"/>
              </a:ext>
            </a:extLst>
          </p:cNvPr>
          <p:cNvSpPr/>
          <p:nvPr/>
        </p:nvSpPr>
        <p:spPr>
          <a:xfrm>
            <a:off x="5893477" y="4666636"/>
            <a:ext cx="405045" cy="405045"/>
          </a:xfrm>
          <a:prstGeom prst="ellipse">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1894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4_Title Slide Option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6430F80-EE68-7648-69F7-2A83B358466E}"/>
              </a:ext>
            </a:extLst>
          </p:cNvPr>
          <p:cNvSpPr/>
          <p:nvPr/>
        </p:nvSpPr>
        <p:spPr>
          <a:xfrm>
            <a:off x="0" y="4869160"/>
            <a:ext cx="6096000" cy="1988839"/>
          </a:xfrm>
          <a:prstGeom prst="rect">
            <a:avLst/>
          </a:prstGeom>
          <a:solidFill>
            <a:srgbClr val="36005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A7656EE-B36B-A7A7-B511-CAE4EA31772A}"/>
              </a:ext>
            </a:extLst>
          </p:cNvPr>
          <p:cNvPicPr>
            <a:picLocks noChangeAspect="1"/>
          </p:cNvPicPr>
          <p:nvPr/>
        </p:nvPicPr>
        <p:blipFill>
          <a:blip r:embed="rId2">
            <a:extLst>
              <a:ext uri="{28A0092B-C50C-407E-A947-70E740481C1C}">
                <a14:useLocalDpi xmlns:a14="http://schemas.microsoft.com/office/drawing/2010/main" val="0"/>
              </a:ext>
            </a:extLst>
          </a:blip>
          <a:srcRect l="5429" t="8310" r="53891" b="22980"/>
          <a:stretch>
            <a:fillRect/>
          </a:stretch>
        </p:blipFill>
        <p:spPr>
          <a:xfrm>
            <a:off x="6077528" y="0"/>
            <a:ext cx="6114472" cy="6858000"/>
          </a:xfrm>
          <a:prstGeom prst="rect">
            <a:avLst/>
          </a:prstGeom>
        </p:spPr>
      </p:pic>
      <p:sp>
        <p:nvSpPr>
          <p:cNvPr id="16" name="Title 1">
            <a:extLst>
              <a:ext uri="{FF2B5EF4-FFF2-40B4-BE49-F238E27FC236}">
                <a16:creationId xmlns:a16="http://schemas.microsoft.com/office/drawing/2014/main" id="{904B0E04-A0FD-8D67-BADE-4B443079A90F}"/>
              </a:ext>
            </a:extLst>
          </p:cNvPr>
          <p:cNvSpPr>
            <a:spLocks noGrp="1"/>
          </p:cNvSpPr>
          <p:nvPr>
            <p:ph type="ctrTitle" hasCustomPrompt="1"/>
          </p:nvPr>
        </p:nvSpPr>
        <p:spPr>
          <a:xfrm>
            <a:off x="648000" y="1988840"/>
            <a:ext cx="4725045" cy="2430269"/>
          </a:xfrm>
        </p:spPr>
        <p:txBody>
          <a:bodyPr anchor="t">
            <a:normAutofit/>
          </a:bodyPr>
          <a:lstStyle>
            <a:lvl1pPr algn="l">
              <a:defRPr sz="6000">
                <a:solidFill>
                  <a:srgbClr val="7242E4"/>
                </a:solidFill>
              </a:defRPr>
            </a:lvl1pPr>
          </a:lstStyle>
          <a:p>
            <a:r>
              <a:rPr lang="en-GB"/>
              <a:t>Click to edit Master title style</a:t>
            </a:r>
            <a:br>
              <a:rPr lang="en-GB"/>
            </a:br>
            <a:br>
              <a:rPr lang="en-GB"/>
            </a:br>
            <a:endParaRPr lang="en-US"/>
          </a:p>
        </p:txBody>
      </p:sp>
      <p:sp>
        <p:nvSpPr>
          <p:cNvPr id="17" name="Subtitle 2">
            <a:extLst>
              <a:ext uri="{FF2B5EF4-FFF2-40B4-BE49-F238E27FC236}">
                <a16:creationId xmlns:a16="http://schemas.microsoft.com/office/drawing/2014/main" id="{05AF1C45-4397-E2B0-369B-F9A4CDD8EF2C}"/>
              </a:ext>
            </a:extLst>
          </p:cNvPr>
          <p:cNvSpPr>
            <a:spLocks noGrp="1"/>
          </p:cNvSpPr>
          <p:nvPr>
            <p:ph type="subTitle" idx="1"/>
          </p:nvPr>
        </p:nvSpPr>
        <p:spPr>
          <a:xfrm>
            <a:off x="648000" y="5274205"/>
            <a:ext cx="4725045" cy="998730"/>
          </a:xfrm>
          <a:prstGeom prst="rect">
            <a:avLst/>
          </a:prstGeom>
        </p:spPr>
        <p:txBody>
          <a:bodyPr>
            <a:normAutofit/>
          </a:bodyPr>
          <a:lstStyle>
            <a:lvl1pPr marL="0" indent="0" algn="l">
              <a:buNone/>
              <a:defRPr sz="1800" b="0" i="0">
                <a:solidFill>
                  <a:schemeClr val="bg1"/>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8" name="Picture 17" descr="ACT Government logo">
            <a:extLst>
              <a:ext uri="{FF2B5EF4-FFF2-40B4-BE49-F238E27FC236}">
                <a16:creationId xmlns:a16="http://schemas.microsoft.com/office/drawing/2014/main" id="{F229EDAE-9EBF-8A43-3133-3776309FEF2D}"/>
              </a:ext>
            </a:extLst>
          </p:cNvPr>
          <p:cNvPicPr>
            <a:picLocks noChangeAspect="1"/>
          </p:cNvPicPr>
          <p:nvPr/>
        </p:nvPicPr>
        <p:blipFill>
          <a:blip r:embed="rId3"/>
          <a:srcRect/>
          <a:stretch/>
        </p:blipFill>
        <p:spPr>
          <a:xfrm>
            <a:off x="648000" y="565529"/>
            <a:ext cx="1644441" cy="838246"/>
          </a:xfrm>
          <a:prstGeom prst="rect">
            <a:avLst/>
          </a:prstGeom>
        </p:spPr>
      </p:pic>
      <p:sp>
        <p:nvSpPr>
          <p:cNvPr id="19" name="Oval 18">
            <a:extLst>
              <a:ext uri="{FF2B5EF4-FFF2-40B4-BE49-F238E27FC236}">
                <a16:creationId xmlns:a16="http://schemas.microsoft.com/office/drawing/2014/main" id="{913C5A90-98AD-011F-F4C8-7E11902272BC}"/>
              </a:ext>
            </a:extLst>
          </p:cNvPr>
          <p:cNvSpPr/>
          <p:nvPr/>
        </p:nvSpPr>
        <p:spPr>
          <a:xfrm>
            <a:off x="5893477" y="4666636"/>
            <a:ext cx="405045" cy="405045"/>
          </a:xfrm>
          <a:prstGeom prst="ellipse">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9597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Option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6430F80-EE68-7648-69F7-2A83B358466E}"/>
              </a:ext>
            </a:extLst>
          </p:cNvPr>
          <p:cNvSpPr/>
          <p:nvPr userDrawn="1"/>
        </p:nvSpPr>
        <p:spPr>
          <a:xfrm>
            <a:off x="0" y="4869160"/>
            <a:ext cx="6096000" cy="1988839"/>
          </a:xfrm>
          <a:prstGeom prst="rect">
            <a:avLst/>
          </a:prstGeom>
          <a:solidFill>
            <a:srgbClr val="36005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ngled shot of pen on a graph">
            <a:extLst>
              <a:ext uri="{FF2B5EF4-FFF2-40B4-BE49-F238E27FC236}">
                <a16:creationId xmlns:a16="http://schemas.microsoft.com/office/drawing/2014/main" id="{3A7656EE-B36B-A7A7-B511-CAE4EA31772A}"/>
              </a:ext>
            </a:extLst>
          </p:cNvPr>
          <p:cNvPicPr>
            <a:picLocks noChangeAspect="1"/>
          </p:cNvPicPr>
          <p:nvPr userDrawn="1"/>
        </p:nvPicPr>
        <p:blipFill>
          <a:blip r:embed="rId2">
            <a:extLst>
              <a:ext uri="{28A0092B-C50C-407E-A947-70E740481C1C}">
                <a14:useLocalDpi xmlns:a14="http://schemas.microsoft.com/office/drawing/2010/main" val="0"/>
              </a:ext>
            </a:extLst>
          </a:blip>
          <a:srcRect l="20322" r="20322"/>
          <a:stretch/>
        </p:blipFill>
        <p:spPr>
          <a:xfrm>
            <a:off x="6096000" y="0"/>
            <a:ext cx="6096000" cy="6858000"/>
          </a:xfrm>
          <a:prstGeom prst="rect">
            <a:avLst/>
          </a:prstGeom>
        </p:spPr>
      </p:pic>
      <p:sp>
        <p:nvSpPr>
          <p:cNvPr id="16" name="Title 1">
            <a:extLst>
              <a:ext uri="{FF2B5EF4-FFF2-40B4-BE49-F238E27FC236}">
                <a16:creationId xmlns:a16="http://schemas.microsoft.com/office/drawing/2014/main" id="{904B0E04-A0FD-8D67-BADE-4B443079A90F}"/>
              </a:ext>
            </a:extLst>
          </p:cNvPr>
          <p:cNvSpPr>
            <a:spLocks noGrp="1"/>
          </p:cNvSpPr>
          <p:nvPr>
            <p:ph type="ctrTitle" hasCustomPrompt="1"/>
          </p:nvPr>
        </p:nvSpPr>
        <p:spPr>
          <a:xfrm>
            <a:off x="648000" y="1988840"/>
            <a:ext cx="4725045" cy="2430269"/>
          </a:xfrm>
        </p:spPr>
        <p:txBody>
          <a:bodyPr anchor="t">
            <a:normAutofit/>
          </a:bodyPr>
          <a:lstStyle>
            <a:lvl1pPr algn="l">
              <a:defRPr sz="6000">
                <a:solidFill>
                  <a:srgbClr val="7242E4"/>
                </a:solidFill>
              </a:defRPr>
            </a:lvl1pPr>
          </a:lstStyle>
          <a:p>
            <a:r>
              <a:rPr lang="en-GB"/>
              <a:t>Click to edit Master title style</a:t>
            </a:r>
            <a:br>
              <a:rPr lang="en-GB"/>
            </a:br>
            <a:br>
              <a:rPr lang="en-GB"/>
            </a:br>
            <a:endParaRPr lang="en-US"/>
          </a:p>
        </p:txBody>
      </p:sp>
      <p:sp>
        <p:nvSpPr>
          <p:cNvPr id="17" name="Subtitle 2">
            <a:extLst>
              <a:ext uri="{FF2B5EF4-FFF2-40B4-BE49-F238E27FC236}">
                <a16:creationId xmlns:a16="http://schemas.microsoft.com/office/drawing/2014/main" id="{05AF1C45-4397-E2B0-369B-F9A4CDD8EF2C}"/>
              </a:ext>
            </a:extLst>
          </p:cNvPr>
          <p:cNvSpPr>
            <a:spLocks noGrp="1"/>
          </p:cNvSpPr>
          <p:nvPr>
            <p:ph type="subTitle" idx="1"/>
          </p:nvPr>
        </p:nvSpPr>
        <p:spPr>
          <a:xfrm>
            <a:off x="648000" y="5274205"/>
            <a:ext cx="4725045" cy="998730"/>
          </a:xfrm>
          <a:prstGeom prst="rect">
            <a:avLst/>
          </a:prstGeom>
        </p:spPr>
        <p:txBody>
          <a:bodyPr>
            <a:normAutofit/>
          </a:bodyPr>
          <a:lstStyle>
            <a:lvl1pPr marL="0" indent="0" algn="l">
              <a:buNone/>
              <a:defRPr sz="1800" b="0" i="0">
                <a:solidFill>
                  <a:schemeClr val="bg1"/>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pic>
        <p:nvPicPr>
          <p:cNvPr id="18" name="Picture 17" descr="ACT Government logo">
            <a:extLst>
              <a:ext uri="{FF2B5EF4-FFF2-40B4-BE49-F238E27FC236}">
                <a16:creationId xmlns:a16="http://schemas.microsoft.com/office/drawing/2014/main" id="{F229EDAE-9EBF-8A43-3133-3776309FEF2D}"/>
              </a:ext>
            </a:extLst>
          </p:cNvPr>
          <p:cNvPicPr>
            <a:picLocks noChangeAspect="1"/>
          </p:cNvPicPr>
          <p:nvPr userDrawn="1"/>
        </p:nvPicPr>
        <p:blipFill>
          <a:blip r:embed="rId3"/>
          <a:srcRect/>
          <a:stretch/>
        </p:blipFill>
        <p:spPr>
          <a:xfrm>
            <a:off x="648000" y="247477"/>
            <a:ext cx="1644441" cy="838246"/>
          </a:xfrm>
          <a:prstGeom prst="rect">
            <a:avLst/>
          </a:prstGeom>
        </p:spPr>
      </p:pic>
      <p:sp>
        <p:nvSpPr>
          <p:cNvPr id="19" name="Oval 18">
            <a:extLst>
              <a:ext uri="{FF2B5EF4-FFF2-40B4-BE49-F238E27FC236}">
                <a16:creationId xmlns:a16="http://schemas.microsoft.com/office/drawing/2014/main" id="{913C5A90-98AD-011F-F4C8-7E11902272BC}"/>
              </a:ext>
            </a:extLst>
          </p:cNvPr>
          <p:cNvSpPr/>
          <p:nvPr userDrawn="1"/>
        </p:nvSpPr>
        <p:spPr>
          <a:xfrm>
            <a:off x="5893477" y="4666636"/>
            <a:ext cx="405045" cy="405045"/>
          </a:xfrm>
          <a:prstGeom prst="ellipse">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20596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itle Slide Option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6430F80-EE68-7648-69F7-2A83B358466E}"/>
              </a:ext>
            </a:extLst>
          </p:cNvPr>
          <p:cNvSpPr/>
          <p:nvPr userDrawn="1"/>
        </p:nvSpPr>
        <p:spPr>
          <a:xfrm>
            <a:off x="0" y="4869160"/>
            <a:ext cx="6096000" cy="1988839"/>
          </a:xfrm>
          <a:prstGeom prst="rect">
            <a:avLst/>
          </a:prstGeom>
          <a:solidFill>
            <a:srgbClr val="36005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A7656EE-B36B-A7A7-B511-CAE4EA31772A}"/>
              </a:ext>
            </a:extLst>
          </p:cNvPr>
          <p:cNvPicPr>
            <a:picLocks noChangeAspect="1"/>
          </p:cNvPicPr>
          <p:nvPr userDrawn="1"/>
        </p:nvPicPr>
        <p:blipFill>
          <a:blip r:embed="rId2">
            <a:extLst>
              <a:ext uri="{28A0092B-C50C-407E-A947-70E740481C1C}">
                <a14:useLocalDpi xmlns:a14="http://schemas.microsoft.com/office/drawing/2010/main" val="0"/>
              </a:ext>
            </a:extLst>
          </a:blip>
          <a:srcRect l="20342" r="20342"/>
          <a:stretch/>
        </p:blipFill>
        <p:spPr>
          <a:xfrm>
            <a:off x="6096000" y="0"/>
            <a:ext cx="6096000" cy="6858000"/>
          </a:xfrm>
          <a:prstGeom prst="rect">
            <a:avLst/>
          </a:prstGeom>
        </p:spPr>
      </p:pic>
      <p:sp>
        <p:nvSpPr>
          <p:cNvPr id="16" name="Title 1">
            <a:extLst>
              <a:ext uri="{FF2B5EF4-FFF2-40B4-BE49-F238E27FC236}">
                <a16:creationId xmlns:a16="http://schemas.microsoft.com/office/drawing/2014/main" id="{904B0E04-A0FD-8D67-BADE-4B443079A90F}"/>
              </a:ext>
            </a:extLst>
          </p:cNvPr>
          <p:cNvSpPr>
            <a:spLocks noGrp="1"/>
          </p:cNvSpPr>
          <p:nvPr>
            <p:ph type="ctrTitle" hasCustomPrompt="1"/>
          </p:nvPr>
        </p:nvSpPr>
        <p:spPr>
          <a:xfrm>
            <a:off x="648000" y="1988840"/>
            <a:ext cx="4725045" cy="2430269"/>
          </a:xfrm>
        </p:spPr>
        <p:txBody>
          <a:bodyPr anchor="t">
            <a:normAutofit/>
          </a:bodyPr>
          <a:lstStyle>
            <a:lvl1pPr algn="l">
              <a:defRPr sz="6000">
                <a:solidFill>
                  <a:srgbClr val="7242E4"/>
                </a:solidFill>
              </a:defRPr>
            </a:lvl1pPr>
          </a:lstStyle>
          <a:p>
            <a:r>
              <a:rPr lang="en-GB"/>
              <a:t>Click to edit Master title style</a:t>
            </a:r>
            <a:br>
              <a:rPr lang="en-GB"/>
            </a:br>
            <a:br>
              <a:rPr lang="en-GB"/>
            </a:br>
            <a:endParaRPr lang="en-US"/>
          </a:p>
        </p:txBody>
      </p:sp>
      <p:sp>
        <p:nvSpPr>
          <p:cNvPr id="17" name="Subtitle 2">
            <a:extLst>
              <a:ext uri="{FF2B5EF4-FFF2-40B4-BE49-F238E27FC236}">
                <a16:creationId xmlns:a16="http://schemas.microsoft.com/office/drawing/2014/main" id="{05AF1C45-4397-E2B0-369B-F9A4CDD8EF2C}"/>
              </a:ext>
            </a:extLst>
          </p:cNvPr>
          <p:cNvSpPr>
            <a:spLocks noGrp="1"/>
          </p:cNvSpPr>
          <p:nvPr>
            <p:ph type="subTitle" idx="1"/>
          </p:nvPr>
        </p:nvSpPr>
        <p:spPr>
          <a:xfrm>
            <a:off x="648000" y="5274205"/>
            <a:ext cx="4725045" cy="998730"/>
          </a:xfrm>
          <a:prstGeom prst="rect">
            <a:avLst/>
          </a:prstGeom>
        </p:spPr>
        <p:txBody>
          <a:bodyPr>
            <a:normAutofit/>
          </a:bodyPr>
          <a:lstStyle>
            <a:lvl1pPr marL="0" indent="0" algn="l">
              <a:buNone/>
              <a:defRPr sz="1800" b="0" i="0">
                <a:solidFill>
                  <a:schemeClr val="bg1"/>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pic>
        <p:nvPicPr>
          <p:cNvPr id="18" name="Picture 17" descr="ACT Government logo">
            <a:extLst>
              <a:ext uri="{FF2B5EF4-FFF2-40B4-BE49-F238E27FC236}">
                <a16:creationId xmlns:a16="http://schemas.microsoft.com/office/drawing/2014/main" id="{F229EDAE-9EBF-8A43-3133-3776309FEF2D}"/>
              </a:ext>
            </a:extLst>
          </p:cNvPr>
          <p:cNvPicPr>
            <a:picLocks noChangeAspect="1"/>
          </p:cNvPicPr>
          <p:nvPr userDrawn="1"/>
        </p:nvPicPr>
        <p:blipFill>
          <a:blip r:embed="rId3"/>
          <a:srcRect/>
          <a:stretch/>
        </p:blipFill>
        <p:spPr>
          <a:xfrm>
            <a:off x="648000" y="247477"/>
            <a:ext cx="1644441" cy="838246"/>
          </a:xfrm>
          <a:prstGeom prst="rect">
            <a:avLst/>
          </a:prstGeom>
        </p:spPr>
      </p:pic>
      <p:sp>
        <p:nvSpPr>
          <p:cNvPr id="19" name="Oval 18">
            <a:extLst>
              <a:ext uri="{FF2B5EF4-FFF2-40B4-BE49-F238E27FC236}">
                <a16:creationId xmlns:a16="http://schemas.microsoft.com/office/drawing/2014/main" id="{913C5A90-98AD-011F-F4C8-7E11902272BC}"/>
              </a:ext>
            </a:extLst>
          </p:cNvPr>
          <p:cNvSpPr/>
          <p:nvPr userDrawn="1"/>
        </p:nvSpPr>
        <p:spPr>
          <a:xfrm>
            <a:off x="5893477" y="4666636"/>
            <a:ext cx="405045" cy="405045"/>
          </a:xfrm>
          <a:prstGeom prst="ellipse">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211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Slide Option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904EE0-DA82-D3C1-3217-E27B03857C65}"/>
              </a:ext>
            </a:extLst>
          </p:cNvPr>
          <p:cNvPicPr>
            <a:picLocks noChangeAspect="1"/>
          </p:cNvPicPr>
          <p:nvPr userDrawn="1"/>
        </p:nvPicPr>
        <p:blipFill>
          <a:blip r:embed="rId2">
            <a:extLst>
              <a:ext uri="{28A0092B-C50C-407E-A947-70E740481C1C}">
                <a14:useLocalDpi xmlns:a14="http://schemas.microsoft.com/office/drawing/2010/main" val="0"/>
              </a:ext>
            </a:extLst>
          </a:blip>
          <a:srcRect t="733" b="14857"/>
          <a:stretch>
            <a:fillRect/>
          </a:stretch>
        </p:blipFill>
        <p:spPr>
          <a:xfrm>
            <a:off x="-1" y="7150"/>
            <a:ext cx="12192001" cy="6858001"/>
          </a:xfrm>
          <a:prstGeom prst="rect">
            <a:avLst/>
          </a:prstGeom>
        </p:spPr>
      </p:pic>
      <p:sp>
        <p:nvSpPr>
          <p:cNvPr id="4" name="Subtitle 2">
            <a:extLst>
              <a:ext uri="{FF2B5EF4-FFF2-40B4-BE49-F238E27FC236}">
                <a16:creationId xmlns:a16="http://schemas.microsoft.com/office/drawing/2014/main" id="{B90BCDEA-9880-5739-F3AB-BD836840CE35}"/>
              </a:ext>
            </a:extLst>
          </p:cNvPr>
          <p:cNvSpPr>
            <a:spLocks noGrp="1"/>
          </p:cNvSpPr>
          <p:nvPr>
            <p:ph type="subTitle" idx="1"/>
          </p:nvPr>
        </p:nvSpPr>
        <p:spPr>
          <a:xfrm>
            <a:off x="1152000" y="4869160"/>
            <a:ext cx="4725045" cy="1180728"/>
          </a:xfrm>
          <a:prstGeom prst="rect">
            <a:avLst/>
          </a:prstGeom>
        </p:spPr>
        <p:txBody>
          <a:bodyPr>
            <a:normAutofit/>
          </a:bodyPr>
          <a:lstStyle>
            <a:lvl1pPr marL="0" indent="0" algn="l">
              <a:buNone/>
              <a:defRPr sz="1800" b="0" i="0">
                <a:solidFill>
                  <a:schemeClr val="bg1"/>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ACT Government logo">
            <a:extLst>
              <a:ext uri="{FF2B5EF4-FFF2-40B4-BE49-F238E27FC236}">
                <a16:creationId xmlns:a16="http://schemas.microsoft.com/office/drawing/2014/main" id="{8519759A-6674-F744-B1CD-27B9D6E04FD5}"/>
              </a:ext>
            </a:extLst>
          </p:cNvPr>
          <p:cNvPicPr>
            <a:picLocks noChangeAspect="1"/>
          </p:cNvPicPr>
          <p:nvPr/>
        </p:nvPicPr>
        <p:blipFill>
          <a:blip r:embed="rId3"/>
          <a:srcRect/>
          <a:stretch/>
        </p:blipFill>
        <p:spPr>
          <a:xfrm>
            <a:off x="1152000" y="565529"/>
            <a:ext cx="1644439" cy="838245"/>
          </a:xfrm>
          <a:prstGeom prst="rect">
            <a:avLst/>
          </a:prstGeom>
        </p:spPr>
      </p:pic>
      <p:sp>
        <p:nvSpPr>
          <p:cNvPr id="6" name="Title 1">
            <a:extLst>
              <a:ext uri="{FF2B5EF4-FFF2-40B4-BE49-F238E27FC236}">
                <a16:creationId xmlns:a16="http://schemas.microsoft.com/office/drawing/2014/main" id="{EF274D7E-F4C3-B063-B57F-ADE57A019F39}"/>
              </a:ext>
            </a:extLst>
          </p:cNvPr>
          <p:cNvSpPr>
            <a:spLocks noGrp="1"/>
          </p:cNvSpPr>
          <p:nvPr>
            <p:ph type="ctrTitle"/>
          </p:nvPr>
        </p:nvSpPr>
        <p:spPr>
          <a:xfrm>
            <a:off x="1152000" y="1988840"/>
            <a:ext cx="5157359" cy="2430269"/>
          </a:xfrm>
        </p:spPr>
        <p:txBody>
          <a:bodyPr anchor="t">
            <a:normAutofit/>
          </a:bodyPr>
          <a:lstStyle>
            <a:lvl1pPr algn="l">
              <a:defRPr sz="60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8BAA68E7-B16C-9355-FF68-33FACBC3F32A}"/>
              </a:ext>
            </a:extLst>
          </p:cNvPr>
          <p:cNvSpPr/>
          <p:nvPr/>
        </p:nvSpPr>
        <p:spPr>
          <a:xfrm>
            <a:off x="11989477" y="7150"/>
            <a:ext cx="202523" cy="6858000"/>
          </a:xfrm>
          <a:prstGeom prst="rect">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AB194DEA-4718-957D-4430-CC70D4999D02}"/>
              </a:ext>
            </a:extLst>
          </p:cNvPr>
          <p:cNvCxnSpPr/>
          <p:nvPr/>
        </p:nvCxnSpPr>
        <p:spPr>
          <a:xfrm>
            <a:off x="648000"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6A4B4A7-2627-2359-8F65-F298E16C76A4}"/>
              </a:ext>
            </a:extLst>
          </p:cNvPr>
          <p:cNvSpPr/>
          <p:nvPr/>
        </p:nvSpPr>
        <p:spPr>
          <a:xfrm>
            <a:off x="445477" y="2168860"/>
            <a:ext cx="405045" cy="405045"/>
          </a:xfrm>
          <a:prstGeom prst="ellipse">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32198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Slide Option 3">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BD007EE-D974-A858-9341-D336876FCF14}"/>
              </a:ext>
            </a:extLst>
          </p:cNvPr>
          <p:cNvSpPr>
            <a:spLocks noGrp="1"/>
          </p:cNvSpPr>
          <p:nvPr>
            <p:ph type="ctrTitle" hasCustomPrompt="1"/>
          </p:nvPr>
        </p:nvSpPr>
        <p:spPr>
          <a:xfrm>
            <a:off x="1151999" y="1988840"/>
            <a:ext cx="7132455" cy="2430269"/>
          </a:xfrm>
        </p:spPr>
        <p:txBody>
          <a:bodyPr anchor="t">
            <a:normAutofit/>
          </a:bodyPr>
          <a:lstStyle>
            <a:lvl1pPr algn="l">
              <a:defRPr sz="6000">
                <a:solidFill>
                  <a:srgbClr val="36005A"/>
                </a:solidFill>
              </a:defRPr>
            </a:lvl1pPr>
          </a:lstStyle>
          <a:p>
            <a:r>
              <a:rPr lang="en-GB"/>
              <a:t>Click to edit Master title style</a:t>
            </a:r>
            <a:br>
              <a:rPr lang="en-GB"/>
            </a:br>
            <a:br>
              <a:rPr lang="en-GB"/>
            </a:br>
            <a:endParaRPr lang="en-US"/>
          </a:p>
        </p:txBody>
      </p:sp>
      <p:sp>
        <p:nvSpPr>
          <p:cNvPr id="9" name="Subtitle 2">
            <a:extLst>
              <a:ext uri="{FF2B5EF4-FFF2-40B4-BE49-F238E27FC236}">
                <a16:creationId xmlns:a16="http://schemas.microsoft.com/office/drawing/2014/main" id="{CC5352E0-1B26-7D55-4BE9-A9474D980144}"/>
              </a:ext>
            </a:extLst>
          </p:cNvPr>
          <p:cNvSpPr>
            <a:spLocks noGrp="1"/>
          </p:cNvSpPr>
          <p:nvPr>
            <p:ph type="subTitle" idx="1"/>
          </p:nvPr>
        </p:nvSpPr>
        <p:spPr>
          <a:xfrm>
            <a:off x="1151999" y="4869160"/>
            <a:ext cx="7132441" cy="1180728"/>
          </a:xfrm>
          <a:prstGeom prst="rect">
            <a:avLst/>
          </a:prstGeom>
        </p:spPr>
        <p:txBody>
          <a:bodyPr>
            <a:normAutofit/>
          </a:bodyPr>
          <a:lstStyle>
            <a:lvl1pPr marL="0" indent="0" algn="l">
              <a:buNone/>
              <a:defRPr sz="1800" b="0" i="0">
                <a:solidFill>
                  <a:srgbClr val="7242E4"/>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7D9BBBBB-988C-61F2-B024-17F462A39DBF}"/>
              </a:ext>
            </a:extLst>
          </p:cNvPr>
          <p:cNvPicPr>
            <a:picLocks noChangeAspect="1"/>
          </p:cNvPicPr>
          <p:nvPr/>
        </p:nvPicPr>
        <p:blipFill>
          <a:blip r:embed="rId3"/>
          <a:srcRect/>
          <a:stretch/>
        </p:blipFill>
        <p:spPr>
          <a:xfrm>
            <a:off x="1152000" y="565529"/>
            <a:ext cx="1644441" cy="838246"/>
          </a:xfrm>
          <a:prstGeom prst="rect">
            <a:avLst/>
          </a:prstGeom>
        </p:spPr>
      </p:pic>
      <p:cxnSp>
        <p:nvCxnSpPr>
          <p:cNvPr id="2" name="Straight Connector 1">
            <a:extLst>
              <a:ext uri="{FF2B5EF4-FFF2-40B4-BE49-F238E27FC236}">
                <a16:creationId xmlns:a16="http://schemas.microsoft.com/office/drawing/2014/main" id="{2D7742B5-4EC3-1B0A-FC80-22C4DE52D0AC}"/>
              </a:ext>
            </a:extLst>
          </p:cNvPr>
          <p:cNvCxnSpPr/>
          <p:nvPr/>
        </p:nvCxnSpPr>
        <p:spPr>
          <a:xfrm>
            <a:off x="648000"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9861D8B3-881C-9A27-49C0-18C4A51B1DA3}"/>
              </a:ext>
            </a:extLst>
          </p:cNvPr>
          <p:cNvSpPr/>
          <p:nvPr/>
        </p:nvSpPr>
        <p:spPr>
          <a:xfrm>
            <a:off x="445477" y="2168860"/>
            <a:ext cx="405045" cy="405045"/>
          </a:xfrm>
          <a:prstGeom prst="ellipse">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114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51E06-F215-3B10-E386-4D27F2B50662}"/>
              </a:ext>
            </a:extLst>
          </p:cNvPr>
          <p:cNvSpPr>
            <a:spLocks noGrp="1"/>
          </p:cNvSpPr>
          <p:nvPr>
            <p:ph type="title"/>
          </p:nvPr>
        </p:nvSpPr>
        <p:spPr>
          <a:xfrm>
            <a:off x="4515028" y="0"/>
            <a:ext cx="6346676" cy="1260082"/>
          </a:xfrm>
        </p:spPr>
        <p:txBody>
          <a:bodyPr rIns="0" anchor="ctr" anchorCtr="0"/>
          <a:lstStyle>
            <a:lvl1pPr>
              <a:defRPr>
                <a:solidFill>
                  <a:srgbClr val="7242E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5EA165B-C22F-23BC-68B4-E6E5CF528938}"/>
              </a:ext>
            </a:extLst>
          </p:cNvPr>
          <p:cNvSpPr>
            <a:spLocks noGrp="1"/>
          </p:cNvSpPr>
          <p:nvPr>
            <p:ph idx="1"/>
          </p:nvPr>
        </p:nvSpPr>
        <p:spPr>
          <a:xfrm>
            <a:off x="4515027" y="1944000"/>
            <a:ext cx="6346677" cy="4188122"/>
          </a:xfrm>
        </p:spPr>
        <p:txBody>
          <a:bodyPr r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4C077BF0-0F6C-4023-1C2C-FAE7DADBF72E}"/>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t="1687" b="3111"/>
          <a:stretch>
            <a:fillRect/>
          </a:stretch>
        </p:blipFill>
        <p:spPr>
          <a:xfrm>
            <a:off x="0" y="1268760"/>
            <a:ext cx="3913974" cy="5589240"/>
          </a:xfrm>
          <a:prstGeom prst="rect">
            <a:avLst/>
          </a:prstGeom>
        </p:spPr>
      </p:pic>
      <p:sp>
        <p:nvSpPr>
          <p:cNvPr id="5" name="Rectangle 4">
            <a:extLst>
              <a:ext uri="{FF2B5EF4-FFF2-40B4-BE49-F238E27FC236}">
                <a16:creationId xmlns:a16="http://schemas.microsoft.com/office/drawing/2014/main" id="{40EE4F07-D895-CA91-6488-580F86415D02}"/>
              </a:ext>
            </a:extLst>
          </p:cNvPr>
          <p:cNvSpPr/>
          <p:nvPr/>
        </p:nvSpPr>
        <p:spPr>
          <a:xfrm>
            <a:off x="0" y="0"/>
            <a:ext cx="3913974" cy="1268760"/>
          </a:xfrm>
          <a:prstGeom prst="rect">
            <a:avLst/>
          </a:prstGeom>
          <a:solidFill>
            <a:srgbClr val="3205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2F2FCE2-4215-DC58-BA30-D607FB3CA7F5}"/>
              </a:ext>
            </a:extLst>
          </p:cNvPr>
          <p:cNvSpPr/>
          <p:nvPr/>
        </p:nvSpPr>
        <p:spPr>
          <a:xfrm>
            <a:off x="3711451" y="1066237"/>
            <a:ext cx="405045" cy="405045"/>
          </a:xfrm>
          <a:prstGeom prst="ellipse">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24365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start">
    <p:bg>
      <p:bgPr>
        <a:solidFill>
          <a:srgbClr val="472D8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9326A79-A1FF-376A-FB36-F651EED639F7}"/>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3600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A7B6D7-6DA2-2AFE-5AFD-3418F1E4337F}"/>
              </a:ext>
            </a:extLst>
          </p:cNvPr>
          <p:cNvSpPr>
            <a:spLocks noGrp="1"/>
          </p:cNvSpPr>
          <p:nvPr>
            <p:ph type="title" hasCustomPrompt="1"/>
          </p:nvPr>
        </p:nvSpPr>
        <p:spPr>
          <a:xfrm>
            <a:off x="648000" y="1080000"/>
            <a:ext cx="9834105" cy="1934476"/>
          </a:xfrm>
        </p:spPr>
        <p:txBody>
          <a:bodyPr anchor="b">
            <a:noAutofit/>
          </a:bodyPr>
          <a:lstStyle>
            <a:lvl1pPr>
              <a:defRPr sz="5400">
                <a:solidFill>
                  <a:schemeClr val="bg1"/>
                </a:solidFill>
              </a:defRPr>
            </a:lvl1pPr>
          </a:lstStyle>
          <a:p>
            <a:r>
              <a:rPr lang="en-GB"/>
              <a:t>Section [XX]</a:t>
            </a:r>
            <a:endParaRPr lang="en-US"/>
          </a:p>
        </p:txBody>
      </p:sp>
      <p:sp>
        <p:nvSpPr>
          <p:cNvPr id="3" name="Text Placeholder 2">
            <a:extLst>
              <a:ext uri="{FF2B5EF4-FFF2-40B4-BE49-F238E27FC236}">
                <a16:creationId xmlns:a16="http://schemas.microsoft.com/office/drawing/2014/main" id="{EEBCC1A9-0B9F-ABFD-C0FF-CD31B41E503B}"/>
              </a:ext>
            </a:extLst>
          </p:cNvPr>
          <p:cNvSpPr>
            <a:spLocks noGrp="1"/>
          </p:cNvSpPr>
          <p:nvPr>
            <p:ph type="body" idx="1" hasCustomPrompt="1"/>
          </p:nvPr>
        </p:nvSpPr>
        <p:spPr>
          <a:xfrm>
            <a:off x="648000" y="3342136"/>
            <a:ext cx="9834105" cy="2423586"/>
          </a:xfrm>
          <a:prstGeom prst="rect">
            <a:avLst/>
          </a:prstGeom>
        </p:spPr>
        <p:txBody>
          <a:bodyPr>
            <a:normAutofit/>
          </a:bodyPr>
          <a:lstStyle>
            <a:lvl1pPr marL="0" indent="0">
              <a:buNone/>
              <a:defRPr sz="5400" b="0" i="0">
                <a:solidFill>
                  <a:schemeClr val="bg1"/>
                </a:solidFill>
                <a:latin typeface="Montserra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of section here]</a:t>
            </a:r>
          </a:p>
        </p:txBody>
      </p:sp>
      <p:pic>
        <p:nvPicPr>
          <p:cNvPr id="10" name="Picture 9">
            <a:extLst>
              <a:ext uri="{FF2B5EF4-FFF2-40B4-BE49-F238E27FC236}">
                <a16:creationId xmlns:a16="http://schemas.microsoft.com/office/drawing/2014/main" id="{05D4ED39-BF98-AA70-3153-9D9919858366}"/>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10885361" y="6105855"/>
            <a:ext cx="1105464" cy="563505"/>
          </a:xfrm>
          <a:prstGeom prst="rect">
            <a:avLst/>
          </a:prstGeom>
        </p:spPr>
      </p:pic>
      <p:sp>
        <p:nvSpPr>
          <p:cNvPr id="4" name="Rectangle 3">
            <a:extLst>
              <a:ext uri="{FF2B5EF4-FFF2-40B4-BE49-F238E27FC236}">
                <a16:creationId xmlns:a16="http://schemas.microsoft.com/office/drawing/2014/main" id="{5DB9EA32-AAEF-8D9E-CA9E-F9ACFEE72BC5}"/>
              </a:ext>
            </a:extLst>
          </p:cNvPr>
          <p:cNvSpPr/>
          <p:nvPr/>
        </p:nvSpPr>
        <p:spPr>
          <a:xfrm>
            <a:off x="0" y="7150"/>
            <a:ext cx="202523" cy="6858000"/>
          </a:xfrm>
          <a:prstGeom prst="rect">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16663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Acknowledgement of Countr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4B5C98-D646-A02A-714B-6C95DC0973EA}"/>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3600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a:extLst>
              <a:ext uri="{FF2B5EF4-FFF2-40B4-BE49-F238E27FC236}">
                <a16:creationId xmlns:a16="http://schemas.microsoft.com/office/drawing/2014/main" id="{522ED22F-4F14-C4E4-0A9D-B68FE8AF1FB5}"/>
              </a:ext>
            </a:extLst>
          </p:cNvPr>
          <p:cNvSpPr>
            <a:spLocks noGrp="1"/>
          </p:cNvSpPr>
          <p:nvPr>
            <p:ph type="body" idx="1" hasCustomPrompt="1"/>
          </p:nvPr>
        </p:nvSpPr>
        <p:spPr>
          <a:xfrm>
            <a:off x="648000" y="2332800"/>
            <a:ext cx="8867996" cy="2961659"/>
          </a:xfrm>
          <a:prstGeom prst="rect">
            <a:avLst/>
          </a:prstGeom>
        </p:spPr>
        <p:txBody>
          <a:bodyPr>
            <a:noAutofit/>
          </a:bodyPr>
          <a:lstStyle>
            <a:lvl1pPr marL="0" indent="0">
              <a:lnSpc>
                <a:spcPct val="100000"/>
              </a:lnSpc>
              <a:buNone/>
              <a:defRPr sz="2800" b="0" i="0">
                <a:solidFill>
                  <a:schemeClr val="bg1"/>
                </a:solidFill>
                <a:latin typeface="Montserra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The ACT Government acknowledges the  Ngunnawal people as traditional custodians of the ACT and recognise any other people or families with connection to the lands of the ACT and region. We acknowledge and respect their continuing culture and the contribution they make to the life of this city and this region.</a:t>
            </a:r>
          </a:p>
        </p:txBody>
      </p:sp>
      <p:pic>
        <p:nvPicPr>
          <p:cNvPr id="12" name="Picture 11">
            <a:extLst>
              <a:ext uri="{FF2B5EF4-FFF2-40B4-BE49-F238E27FC236}">
                <a16:creationId xmlns:a16="http://schemas.microsoft.com/office/drawing/2014/main" id="{6B1D698F-49B6-878E-02AA-A55E3CA33B45}"/>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10885361" y="6105855"/>
            <a:ext cx="1105464" cy="563505"/>
          </a:xfrm>
          <a:prstGeom prst="rect">
            <a:avLst/>
          </a:prstGeom>
        </p:spPr>
      </p:pic>
      <p:sp>
        <p:nvSpPr>
          <p:cNvPr id="13" name="Rectangle 12">
            <a:extLst>
              <a:ext uri="{FF2B5EF4-FFF2-40B4-BE49-F238E27FC236}">
                <a16:creationId xmlns:a16="http://schemas.microsoft.com/office/drawing/2014/main" id="{24BDCDE2-4E34-4181-60FF-6F9BDEF4E9B3}"/>
              </a:ext>
            </a:extLst>
          </p:cNvPr>
          <p:cNvSpPr/>
          <p:nvPr/>
        </p:nvSpPr>
        <p:spPr>
          <a:xfrm>
            <a:off x="0" y="7150"/>
            <a:ext cx="202523" cy="6858000"/>
          </a:xfrm>
          <a:prstGeom prst="rect">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9F524781-6A10-FCA7-3402-2318994ECF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8000" y="1493149"/>
            <a:ext cx="598639" cy="601463"/>
          </a:xfrm>
          <a:prstGeom prst="rect">
            <a:avLst/>
          </a:prstGeom>
        </p:spPr>
      </p:pic>
    </p:spTree>
    <p:extLst>
      <p:ext uri="{BB962C8B-B14F-4D97-AF65-F5344CB8AC3E}">
        <p14:creationId xmlns:p14="http://schemas.microsoft.com/office/powerpoint/2010/main" val="27027748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6430F80-EE68-7648-69F7-2A83B358466E}"/>
              </a:ext>
            </a:extLst>
          </p:cNvPr>
          <p:cNvSpPr/>
          <p:nvPr userDrawn="1"/>
        </p:nvSpPr>
        <p:spPr>
          <a:xfrm>
            <a:off x="0" y="4869160"/>
            <a:ext cx="6096000" cy="1988839"/>
          </a:xfrm>
          <a:prstGeom prst="rect">
            <a:avLst/>
          </a:prstGeom>
          <a:solidFill>
            <a:srgbClr val="36005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erson in a kitchen cooking&#10;&#10;Description automatically generated">
            <a:extLst>
              <a:ext uri="{FF2B5EF4-FFF2-40B4-BE49-F238E27FC236}">
                <a16:creationId xmlns:a16="http://schemas.microsoft.com/office/drawing/2014/main" id="{3A7656EE-B36B-A7A7-B511-CAE4EA31772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9265" r="21476"/>
          <a:stretch/>
        </p:blipFill>
        <p:spPr>
          <a:xfrm>
            <a:off x="6096000" y="0"/>
            <a:ext cx="6096000" cy="6858000"/>
          </a:xfrm>
          <a:prstGeom prst="rect">
            <a:avLst/>
          </a:prstGeom>
        </p:spPr>
      </p:pic>
      <p:sp>
        <p:nvSpPr>
          <p:cNvPr id="16" name="Title 1">
            <a:extLst>
              <a:ext uri="{FF2B5EF4-FFF2-40B4-BE49-F238E27FC236}">
                <a16:creationId xmlns:a16="http://schemas.microsoft.com/office/drawing/2014/main" id="{904B0E04-A0FD-8D67-BADE-4B443079A90F}"/>
              </a:ext>
            </a:extLst>
          </p:cNvPr>
          <p:cNvSpPr>
            <a:spLocks noGrp="1"/>
          </p:cNvSpPr>
          <p:nvPr>
            <p:ph type="ctrTitle" hasCustomPrompt="1"/>
          </p:nvPr>
        </p:nvSpPr>
        <p:spPr>
          <a:xfrm>
            <a:off x="648000" y="1988840"/>
            <a:ext cx="4725045" cy="2430269"/>
          </a:xfrm>
        </p:spPr>
        <p:txBody>
          <a:bodyPr anchor="t">
            <a:normAutofit/>
          </a:bodyPr>
          <a:lstStyle>
            <a:lvl1pPr algn="l">
              <a:defRPr sz="6000">
                <a:solidFill>
                  <a:srgbClr val="7242E4"/>
                </a:solidFill>
              </a:defRPr>
            </a:lvl1pPr>
          </a:lstStyle>
          <a:p>
            <a:r>
              <a:rPr lang="en-GB"/>
              <a:t>Click to edit Master title style</a:t>
            </a:r>
            <a:br>
              <a:rPr lang="en-GB"/>
            </a:br>
            <a:br>
              <a:rPr lang="en-GB"/>
            </a:br>
            <a:endParaRPr lang="en-US"/>
          </a:p>
        </p:txBody>
      </p:sp>
      <p:sp>
        <p:nvSpPr>
          <p:cNvPr id="17" name="Subtitle 2">
            <a:extLst>
              <a:ext uri="{FF2B5EF4-FFF2-40B4-BE49-F238E27FC236}">
                <a16:creationId xmlns:a16="http://schemas.microsoft.com/office/drawing/2014/main" id="{05AF1C45-4397-E2B0-369B-F9A4CDD8EF2C}"/>
              </a:ext>
            </a:extLst>
          </p:cNvPr>
          <p:cNvSpPr>
            <a:spLocks noGrp="1"/>
          </p:cNvSpPr>
          <p:nvPr>
            <p:ph type="subTitle" idx="1"/>
          </p:nvPr>
        </p:nvSpPr>
        <p:spPr>
          <a:xfrm>
            <a:off x="648000" y="5274205"/>
            <a:ext cx="4725045" cy="998730"/>
          </a:xfrm>
          <a:prstGeom prst="rect">
            <a:avLst/>
          </a:prstGeom>
        </p:spPr>
        <p:txBody>
          <a:bodyPr>
            <a:normAutofit/>
          </a:bodyPr>
          <a:lstStyle>
            <a:lvl1pPr marL="0" indent="0" algn="l">
              <a:buNone/>
              <a:defRPr sz="1800" b="0" i="0">
                <a:solidFill>
                  <a:schemeClr val="bg1"/>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pic>
        <p:nvPicPr>
          <p:cNvPr id="18" name="Picture 17" descr="ACT Government logo">
            <a:extLst>
              <a:ext uri="{FF2B5EF4-FFF2-40B4-BE49-F238E27FC236}">
                <a16:creationId xmlns:a16="http://schemas.microsoft.com/office/drawing/2014/main" id="{F229EDAE-9EBF-8A43-3133-3776309FEF2D}"/>
              </a:ext>
            </a:extLst>
          </p:cNvPr>
          <p:cNvPicPr>
            <a:picLocks noChangeAspect="1"/>
          </p:cNvPicPr>
          <p:nvPr userDrawn="1"/>
        </p:nvPicPr>
        <p:blipFill>
          <a:blip r:embed="rId3"/>
          <a:srcRect/>
          <a:stretch/>
        </p:blipFill>
        <p:spPr>
          <a:xfrm>
            <a:off x="648000" y="565529"/>
            <a:ext cx="1644441" cy="838246"/>
          </a:xfrm>
          <a:prstGeom prst="rect">
            <a:avLst/>
          </a:prstGeom>
        </p:spPr>
      </p:pic>
      <p:sp>
        <p:nvSpPr>
          <p:cNvPr id="19" name="Oval 18">
            <a:extLst>
              <a:ext uri="{FF2B5EF4-FFF2-40B4-BE49-F238E27FC236}">
                <a16:creationId xmlns:a16="http://schemas.microsoft.com/office/drawing/2014/main" id="{913C5A90-98AD-011F-F4C8-7E11902272BC}"/>
              </a:ext>
            </a:extLst>
          </p:cNvPr>
          <p:cNvSpPr/>
          <p:nvPr userDrawn="1"/>
        </p:nvSpPr>
        <p:spPr>
          <a:xfrm>
            <a:off x="5893477" y="4666636"/>
            <a:ext cx="405045" cy="405045"/>
          </a:xfrm>
          <a:prstGeom prst="ellipse">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20238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pic>
        <p:nvPicPr>
          <p:cNvPr id="2" name="Picture 1" descr="A panoramic photos of the Mount Stromlo Observatory ">
            <a:extLst>
              <a:ext uri="{FF2B5EF4-FFF2-40B4-BE49-F238E27FC236}">
                <a16:creationId xmlns:a16="http://schemas.microsoft.com/office/drawing/2014/main" id="{86904EE0-DA82-D3C1-3217-E27B03857C6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348" r="7096"/>
          <a:stretch/>
        </p:blipFill>
        <p:spPr>
          <a:xfrm>
            <a:off x="-1" y="7150"/>
            <a:ext cx="12192001" cy="6858001"/>
          </a:xfrm>
          <a:prstGeom prst="rect">
            <a:avLst/>
          </a:prstGeom>
        </p:spPr>
      </p:pic>
      <p:sp>
        <p:nvSpPr>
          <p:cNvPr id="4" name="Subtitle 2">
            <a:extLst>
              <a:ext uri="{FF2B5EF4-FFF2-40B4-BE49-F238E27FC236}">
                <a16:creationId xmlns:a16="http://schemas.microsoft.com/office/drawing/2014/main" id="{B90BCDEA-9880-5739-F3AB-BD836840CE35}"/>
              </a:ext>
            </a:extLst>
          </p:cNvPr>
          <p:cNvSpPr>
            <a:spLocks noGrp="1"/>
          </p:cNvSpPr>
          <p:nvPr>
            <p:ph type="subTitle" idx="1"/>
          </p:nvPr>
        </p:nvSpPr>
        <p:spPr>
          <a:xfrm>
            <a:off x="1152000" y="4869160"/>
            <a:ext cx="4725045" cy="1180728"/>
          </a:xfrm>
          <a:prstGeom prst="rect">
            <a:avLst/>
          </a:prstGeom>
        </p:spPr>
        <p:txBody>
          <a:bodyPr>
            <a:normAutofit/>
          </a:bodyPr>
          <a:lstStyle>
            <a:lvl1pPr marL="0" indent="0" algn="l">
              <a:buNone/>
              <a:defRPr sz="1800" b="0" i="0">
                <a:solidFill>
                  <a:schemeClr val="bg1"/>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pic>
        <p:nvPicPr>
          <p:cNvPr id="5" name="Picture 4" descr="ACT Government logo">
            <a:extLst>
              <a:ext uri="{FF2B5EF4-FFF2-40B4-BE49-F238E27FC236}">
                <a16:creationId xmlns:a16="http://schemas.microsoft.com/office/drawing/2014/main" id="{8519759A-6674-F744-B1CD-27B9D6E04FD5}"/>
              </a:ext>
            </a:extLst>
          </p:cNvPr>
          <p:cNvPicPr>
            <a:picLocks noChangeAspect="1"/>
          </p:cNvPicPr>
          <p:nvPr userDrawn="1"/>
        </p:nvPicPr>
        <p:blipFill>
          <a:blip r:embed="rId3"/>
          <a:srcRect/>
          <a:stretch/>
        </p:blipFill>
        <p:spPr>
          <a:xfrm>
            <a:off x="1152000" y="565529"/>
            <a:ext cx="1644439" cy="838245"/>
          </a:xfrm>
          <a:prstGeom prst="rect">
            <a:avLst/>
          </a:prstGeom>
        </p:spPr>
      </p:pic>
      <p:sp>
        <p:nvSpPr>
          <p:cNvPr id="6" name="Title 1">
            <a:extLst>
              <a:ext uri="{FF2B5EF4-FFF2-40B4-BE49-F238E27FC236}">
                <a16:creationId xmlns:a16="http://schemas.microsoft.com/office/drawing/2014/main" id="{EF274D7E-F4C3-B063-B57F-ADE57A019F39}"/>
              </a:ext>
            </a:extLst>
          </p:cNvPr>
          <p:cNvSpPr>
            <a:spLocks noGrp="1"/>
          </p:cNvSpPr>
          <p:nvPr>
            <p:ph type="ctrTitle"/>
          </p:nvPr>
        </p:nvSpPr>
        <p:spPr>
          <a:xfrm>
            <a:off x="1152000" y="1988840"/>
            <a:ext cx="5157359" cy="2430269"/>
          </a:xfrm>
        </p:spPr>
        <p:txBody>
          <a:bodyPr anchor="t">
            <a:normAutofit/>
          </a:bodyPr>
          <a:lstStyle>
            <a:lvl1pPr algn="l">
              <a:defRPr sz="6000">
                <a:solidFill>
                  <a:schemeClr val="bg1"/>
                </a:solidFill>
              </a:defRPr>
            </a:lvl1pPr>
          </a:lstStyle>
          <a:p>
            <a:r>
              <a:rPr lang="en-GB"/>
              <a:t>Click to edit Master title style</a:t>
            </a:r>
            <a:endParaRPr lang="en-US"/>
          </a:p>
        </p:txBody>
      </p:sp>
      <p:sp>
        <p:nvSpPr>
          <p:cNvPr id="7" name="Rectangle 6">
            <a:extLst>
              <a:ext uri="{FF2B5EF4-FFF2-40B4-BE49-F238E27FC236}">
                <a16:creationId xmlns:a16="http://schemas.microsoft.com/office/drawing/2014/main" id="{8BAA68E7-B16C-9355-FF68-33FACBC3F32A}"/>
              </a:ext>
            </a:extLst>
          </p:cNvPr>
          <p:cNvSpPr/>
          <p:nvPr userDrawn="1"/>
        </p:nvSpPr>
        <p:spPr>
          <a:xfrm>
            <a:off x="11989477" y="7150"/>
            <a:ext cx="202523" cy="6858000"/>
          </a:xfrm>
          <a:prstGeom prst="rect">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AB194DEA-4718-957D-4430-CC70D4999D02}"/>
              </a:ext>
            </a:extLst>
          </p:cNvPr>
          <p:cNvCxnSpPr/>
          <p:nvPr userDrawn="1"/>
        </p:nvCxnSpPr>
        <p:spPr>
          <a:xfrm>
            <a:off x="648000"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6A4B4A7-2627-2359-8F65-F298E16C76A4}"/>
              </a:ext>
            </a:extLst>
          </p:cNvPr>
          <p:cNvSpPr/>
          <p:nvPr userDrawn="1"/>
        </p:nvSpPr>
        <p:spPr>
          <a:xfrm>
            <a:off x="445477" y="2168860"/>
            <a:ext cx="405045" cy="405045"/>
          </a:xfrm>
          <a:prstGeom prst="ellipse">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0632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Option 3">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BD007EE-D974-A858-9341-D336876FCF14}"/>
              </a:ext>
            </a:extLst>
          </p:cNvPr>
          <p:cNvSpPr>
            <a:spLocks noGrp="1"/>
          </p:cNvSpPr>
          <p:nvPr>
            <p:ph type="ctrTitle" hasCustomPrompt="1"/>
          </p:nvPr>
        </p:nvSpPr>
        <p:spPr>
          <a:xfrm>
            <a:off x="1151999" y="1988840"/>
            <a:ext cx="7132455" cy="2430269"/>
          </a:xfrm>
        </p:spPr>
        <p:txBody>
          <a:bodyPr anchor="t">
            <a:normAutofit/>
          </a:bodyPr>
          <a:lstStyle>
            <a:lvl1pPr algn="l">
              <a:defRPr sz="6000">
                <a:solidFill>
                  <a:srgbClr val="36005A"/>
                </a:solidFill>
              </a:defRPr>
            </a:lvl1pPr>
          </a:lstStyle>
          <a:p>
            <a:r>
              <a:rPr lang="en-GB"/>
              <a:t>Click to edit Master title style</a:t>
            </a:r>
            <a:br>
              <a:rPr lang="en-GB"/>
            </a:br>
            <a:br>
              <a:rPr lang="en-GB"/>
            </a:br>
            <a:endParaRPr lang="en-US"/>
          </a:p>
        </p:txBody>
      </p:sp>
      <p:sp>
        <p:nvSpPr>
          <p:cNvPr id="9" name="Subtitle 2">
            <a:extLst>
              <a:ext uri="{FF2B5EF4-FFF2-40B4-BE49-F238E27FC236}">
                <a16:creationId xmlns:a16="http://schemas.microsoft.com/office/drawing/2014/main" id="{CC5352E0-1B26-7D55-4BE9-A9474D980144}"/>
              </a:ext>
            </a:extLst>
          </p:cNvPr>
          <p:cNvSpPr>
            <a:spLocks noGrp="1"/>
          </p:cNvSpPr>
          <p:nvPr>
            <p:ph type="subTitle" idx="1"/>
          </p:nvPr>
        </p:nvSpPr>
        <p:spPr>
          <a:xfrm>
            <a:off x="1151999" y="4869160"/>
            <a:ext cx="7132441" cy="1180728"/>
          </a:xfrm>
          <a:prstGeom prst="rect">
            <a:avLst/>
          </a:prstGeom>
        </p:spPr>
        <p:txBody>
          <a:bodyPr>
            <a:normAutofit/>
          </a:bodyPr>
          <a:lstStyle>
            <a:lvl1pPr marL="0" indent="0" algn="l">
              <a:buNone/>
              <a:defRPr sz="1800" b="0" i="0">
                <a:solidFill>
                  <a:srgbClr val="7242E4"/>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pic>
        <p:nvPicPr>
          <p:cNvPr id="10" name="Picture 9">
            <a:extLst>
              <a:ext uri="{FF2B5EF4-FFF2-40B4-BE49-F238E27FC236}">
                <a16:creationId xmlns:a16="http://schemas.microsoft.com/office/drawing/2014/main" id="{7D9BBBBB-988C-61F2-B024-17F462A39DBF}"/>
              </a:ext>
            </a:extLst>
          </p:cNvPr>
          <p:cNvPicPr>
            <a:picLocks noChangeAspect="1"/>
          </p:cNvPicPr>
          <p:nvPr userDrawn="1"/>
        </p:nvPicPr>
        <p:blipFill>
          <a:blip r:embed="rId2"/>
          <a:srcRect/>
          <a:stretch/>
        </p:blipFill>
        <p:spPr>
          <a:xfrm>
            <a:off x="1152000" y="565529"/>
            <a:ext cx="1644441" cy="838246"/>
          </a:xfrm>
          <a:prstGeom prst="rect">
            <a:avLst/>
          </a:prstGeom>
        </p:spPr>
      </p:pic>
      <p:cxnSp>
        <p:nvCxnSpPr>
          <p:cNvPr id="2" name="Straight Connector 1">
            <a:extLst>
              <a:ext uri="{FF2B5EF4-FFF2-40B4-BE49-F238E27FC236}">
                <a16:creationId xmlns:a16="http://schemas.microsoft.com/office/drawing/2014/main" id="{2D7742B5-4EC3-1B0A-FC80-22C4DE52D0AC}"/>
              </a:ext>
            </a:extLst>
          </p:cNvPr>
          <p:cNvCxnSpPr/>
          <p:nvPr userDrawn="1"/>
        </p:nvCxnSpPr>
        <p:spPr>
          <a:xfrm>
            <a:off x="648000"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9861D8B3-881C-9A27-49C0-18C4A51B1DA3}"/>
              </a:ext>
            </a:extLst>
          </p:cNvPr>
          <p:cNvSpPr/>
          <p:nvPr userDrawn="1"/>
        </p:nvSpPr>
        <p:spPr>
          <a:xfrm>
            <a:off x="445477" y="2168860"/>
            <a:ext cx="405045" cy="405045"/>
          </a:xfrm>
          <a:prstGeom prst="ellipse">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10573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start">
    <p:bg>
      <p:bgPr>
        <a:solidFill>
          <a:srgbClr val="472D8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9326A79-A1FF-376A-FB36-F651EED639F7}"/>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3600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A7B6D7-6DA2-2AFE-5AFD-3418F1E4337F}"/>
              </a:ext>
            </a:extLst>
          </p:cNvPr>
          <p:cNvSpPr>
            <a:spLocks noGrp="1"/>
          </p:cNvSpPr>
          <p:nvPr>
            <p:ph type="title" hasCustomPrompt="1"/>
          </p:nvPr>
        </p:nvSpPr>
        <p:spPr>
          <a:xfrm>
            <a:off x="648000" y="1080000"/>
            <a:ext cx="9834105" cy="1934476"/>
          </a:xfrm>
        </p:spPr>
        <p:txBody>
          <a:bodyPr anchor="b">
            <a:noAutofit/>
          </a:bodyPr>
          <a:lstStyle>
            <a:lvl1pPr>
              <a:defRPr sz="5400">
                <a:solidFill>
                  <a:schemeClr val="bg1"/>
                </a:solidFill>
              </a:defRPr>
            </a:lvl1pPr>
          </a:lstStyle>
          <a:p>
            <a:r>
              <a:rPr lang="en-GB"/>
              <a:t>Section [XX]</a:t>
            </a:r>
            <a:endParaRPr lang="en-US"/>
          </a:p>
        </p:txBody>
      </p:sp>
      <p:sp>
        <p:nvSpPr>
          <p:cNvPr id="3" name="Text Placeholder 2">
            <a:extLst>
              <a:ext uri="{FF2B5EF4-FFF2-40B4-BE49-F238E27FC236}">
                <a16:creationId xmlns:a16="http://schemas.microsoft.com/office/drawing/2014/main" id="{EEBCC1A9-0B9F-ABFD-C0FF-CD31B41E503B}"/>
              </a:ext>
            </a:extLst>
          </p:cNvPr>
          <p:cNvSpPr>
            <a:spLocks noGrp="1"/>
          </p:cNvSpPr>
          <p:nvPr>
            <p:ph type="body" idx="1" hasCustomPrompt="1"/>
          </p:nvPr>
        </p:nvSpPr>
        <p:spPr>
          <a:xfrm>
            <a:off x="648000" y="3342136"/>
            <a:ext cx="9834105" cy="2423586"/>
          </a:xfrm>
          <a:prstGeom prst="rect">
            <a:avLst/>
          </a:prstGeom>
        </p:spPr>
        <p:txBody>
          <a:bodyPr>
            <a:normAutofit/>
          </a:bodyPr>
          <a:lstStyle>
            <a:lvl1pPr marL="0" indent="0">
              <a:buNone/>
              <a:defRPr sz="5400" b="0" i="0">
                <a:solidFill>
                  <a:schemeClr val="bg1"/>
                </a:solidFill>
                <a:latin typeface="Montserra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of section here]</a:t>
            </a:r>
          </a:p>
        </p:txBody>
      </p:sp>
      <p:pic>
        <p:nvPicPr>
          <p:cNvPr id="10" name="Picture 9">
            <a:extLst>
              <a:ext uri="{FF2B5EF4-FFF2-40B4-BE49-F238E27FC236}">
                <a16:creationId xmlns:a16="http://schemas.microsoft.com/office/drawing/2014/main" id="{05D4ED39-BF98-AA70-3153-9D991985836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885361" y="6105855"/>
            <a:ext cx="1105464" cy="563505"/>
          </a:xfrm>
          <a:prstGeom prst="rect">
            <a:avLst/>
          </a:prstGeom>
        </p:spPr>
      </p:pic>
      <p:sp>
        <p:nvSpPr>
          <p:cNvPr id="4" name="Rectangle 3">
            <a:extLst>
              <a:ext uri="{FF2B5EF4-FFF2-40B4-BE49-F238E27FC236}">
                <a16:creationId xmlns:a16="http://schemas.microsoft.com/office/drawing/2014/main" id="{5DB9EA32-AAEF-8D9E-CA9E-F9ACFEE72BC5}"/>
              </a:ext>
            </a:extLst>
          </p:cNvPr>
          <p:cNvSpPr/>
          <p:nvPr userDrawn="1"/>
        </p:nvSpPr>
        <p:spPr>
          <a:xfrm>
            <a:off x="0" y="7150"/>
            <a:ext cx="202523" cy="6858000"/>
          </a:xfrm>
          <a:prstGeom prst="rect">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63588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4B5C98-D646-A02A-714B-6C95DC0973EA}"/>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3600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a:extLst>
              <a:ext uri="{FF2B5EF4-FFF2-40B4-BE49-F238E27FC236}">
                <a16:creationId xmlns:a16="http://schemas.microsoft.com/office/drawing/2014/main" id="{522ED22F-4F14-C4E4-0A9D-B68FE8AF1FB5}"/>
              </a:ext>
            </a:extLst>
          </p:cNvPr>
          <p:cNvSpPr>
            <a:spLocks noGrp="1"/>
          </p:cNvSpPr>
          <p:nvPr>
            <p:ph type="body" idx="1" hasCustomPrompt="1"/>
          </p:nvPr>
        </p:nvSpPr>
        <p:spPr>
          <a:xfrm>
            <a:off x="648000" y="2332800"/>
            <a:ext cx="8867996" cy="2961659"/>
          </a:xfrm>
          <a:prstGeom prst="rect">
            <a:avLst/>
          </a:prstGeom>
        </p:spPr>
        <p:txBody>
          <a:bodyPr>
            <a:noAutofit/>
          </a:bodyPr>
          <a:lstStyle>
            <a:lvl1pPr marL="0" indent="0">
              <a:lnSpc>
                <a:spcPct val="100000"/>
              </a:lnSpc>
              <a:buNone/>
              <a:defRPr sz="2800" b="0" i="0">
                <a:solidFill>
                  <a:schemeClr val="bg1"/>
                </a:solidFill>
                <a:latin typeface="Montserra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The ACT Government acknowledges the  Ngunnawal people as traditional custodians of the ACT and recognise any other people or families with connection to the lands of the ACT and region. We acknowledge and respect their continuing culture and the contribution they make to the life of this city and this region.</a:t>
            </a:r>
          </a:p>
        </p:txBody>
      </p:sp>
      <p:pic>
        <p:nvPicPr>
          <p:cNvPr id="12" name="Picture 11">
            <a:extLst>
              <a:ext uri="{FF2B5EF4-FFF2-40B4-BE49-F238E27FC236}">
                <a16:creationId xmlns:a16="http://schemas.microsoft.com/office/drawing/2014/main" id="{6B1D698F-49B6-878E-02AA-A55E3CA33B45}"/>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885361" y="6105855"/>
            <a:ext cx="1105464" cy="563505"/>
          </a:xfrm>
          <a:prstGeom prst="rect">
            <a:avLst/>
          </a:prstGeom>
        </p:spPr>
      </p:pic>
      <p:sp>
        <p:nvSpPr>
          <p:cNvPr id="13" name="Rectangle 12">
            <a:extLst>
              <a:ext uri="{FF2B5EF4-FFF2-40B4-BE49-F238E27FC236}">
                <a16:creationId xmlns:a16="http://schemas.microsoft.com/office/drawing/2014/main" id="{24BDCDE2-4E34-4181-60FF-6F9BDEF4E9B3}"/>
              </a:ext>
            </a:extLst>
          </p:cNvPr>
          <p:cNvSpPr/>
          <p:nvPr userDrawn="1"/>
        </p:nvSpPr>
        <p:spPr>
          <a:xfrm>
            <a:off x="0" y="7150"/>
            <a:ext cx="202523" cy="6858000"/>
          </a:xfrm>
          <a:prstGeom prst="rect">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9F524781-6A10-FCA7-3402-2318994ECF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48000" y="1493149"/>
            <a:ext cx="598639" cy="601463"/>
          </a:xfrm>
          <a:prstGeom prst="rect">
            <a:avLst/>
          </a:prstGeom>
        </p:spPr>
      </p:pic>
    </p:spTree>
    <p:extLst>
      <p:ext uri="{BB962C8B-B14F-4D97-AF65-F5344CB8AC3E}">
        <p14:creationId xmlns:p14="http://schemas.microsoft.com/office/powerpoint/2010/main" val="26717509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18626-51A0-4D51-83A1-E7609F6CB62A}"/>
              </a:ext>
            </a:extLst>
          </p:cNvPr>
          <p:cNvSpPr>
            <a:spLocks noGrp="1"/>
          </p:cNvSpPr>
          <p:nvPr>
            <p:ph type="title"/>
          </p:nvPr>
        </p:nvSpPr>
        <p:spPr/>
        <p:txBody>
          <a:bodyPr bIns="0"/>
          <a:lstStyle>
            <a:lvl1pPr>
              <a:defRPr>
                <a:solidFill>
                  <a:srgbClr val="7242E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8561CB6-D69A-0E43-F018-429EAF8E8FBC}"/>
              </a:ext>
            </a:extLst>
          </p:cNvPr>
          <p:cNvSpPr>
            <a:spLocks noGrp="1"/>
          </p:cNvSpPr>
          <p:nvPr>
            <p:ph sz="half" idx="1"/>
          </p:nvPr>
        </p:nvSpPr>
        <p:spPr>
          <a:xfrm>
            <a:off x="648000" y="1944000"/>
            <a:ext cx="4770049" cy="4188125"/>
          </a:xfrm>
        </p:spPr>
        <p:txBody>
          <a:bodyPr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9AD2BE-4D25-C7E9-5E6E-772C028CFFFC}"/>
              </a:ext>
            </a:extLst>
          </p:cNvPr>
          <p:cNvSpPr>
            <a:spLocks noGrp="1"/>
          </p:cNvSpPr>
          <p:nvPr>
            <p:ph sz="half" idx="2"/>
          </p:nvPr>
        </p:nvSpPr>
        <p:spPr>
          <a:xfrm>
            <a:off x="6172202" y="1944000"/>
            <a:ext cx="5040080" cy="4188126"/>
          </a:xfrm>
        </p:spPr>
        <p:txBody>
          <a:bodyPr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Oval 4">
            <a:extLst>
              <a:ext uri="{FF2B5EF4-FFF2-40B4-BE49-F238E27FC236}">
                <a16:creationId xmlns:a16="http://schemas.microsoft.com/office/drawing/2014/main" id="{2C9B1A3F-DCBD-03B5-2088-F8BB68022711}"/>
              </a:ext>
            </a:extLst>
          </p:cNvPr>
          <p:cNvSpPr/>
          <p:nvPr/>
        </p:nvSpPr>
        <p:spPr>
          <a:xfrm>
            <a:off x="11654118" y="1099991"/>
            <a:ext cx="337537" cy="337537"/>
          </a:xfrm>
          <a:prstGeom prst="ellipse">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4E1BB28-392E-64BB-CC93-69BDCBAD0C1D}"/>
              </a:ext>
            </a:extLst>
          </p:cNvPr>
          <p:cNvSpPr txBox="1"/>
          <p:nvPr/>
        </p:nvSpPr>
        <p:spPr>
          <a:xfrm>
            <a:off x="11631615" y="1141801"/>
            <a:ext cx="382541" cy="253916"/>
          </a:xfrm>
          <a:prstGeom prst="rect">
            <a:avLst/>
          </a:prstGeom>
          <a:noFill/>
        </p:spPr>
        <p:txBody>
          <a:bodyPr wrap="square" rtlCol="0">
            <a:spAutoFit/>
          </a:bodyPr>
          <a:lstStyle/>
          <a:p>
            <a:pPr algn="ctr"/>
            <a:fld id="{E51392E1-2CE2-734F-9B93-650B844D8168}" type="slidenum">
              <a:rPr lang="en-US" sz="1050" b="0" i="0" smtClean="0">
                <a:solidFill>
                  <a:schemeClr val="bg1"/>
                </a:solidFill>
                <a:latin typeface="Montserrat" pitchFamily="2" charset="77"/>
              </a:rPr>
              <a:t>‹#›</a:t>
            </a:fld>
            <a:endParaRPr lang="en-US" sz="1050" b="0" i="0">
              <a:solidFill>
                <a:schemeClr val="bg1"/>
              </a:solidFill>
              <a:latin typeface="Montserrat" pitchFamily="2" charset="77"/>
            </a:endParaRPr>
          </a:p>
        </p:txBody>
      </p:sp>
    </p:spTree>
    <p:extLst>
      <p:ext uri="{BB962C8B-B14F-4D97-AF65-F5344CB8AC3E}">
        <p14:creationId xmlns:p14="http://schemas.microsoft.com/office/powerpoint/2010/main" val="11287893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73EA93B-D6DE-9B43-7861-D40BBDF786D0}"/>
              </a:ext>
            </a:extLst>
          </p:cNvPr>
          <p:cNvSpPr/>
          <p:nvPr/>
        </p:nvSpPr>
        <p:spPr>
          <a:xfrm>
            <a:off x="11654118" y="1099991"/>
            <a:ext cx="337537" cy="337537"/>
          </a:xfrm>
          <a:prstGeom prst="ellipse">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2851E6C-4D6C-419E-59A0-404E69DE2ECB}"/>
              </a:ext>
            </a:extLst>
          </p:cNvPr>
          <p:cNvSpPr txBox="1"/>
          <p:nvPr/>
        </p:nvSpPr>
        <p:spPr>
          <a:xfrm>
            <a:off x="11631615" y="1141801"/>
            <a:ext cx="382541" cy="253916"/>
          </a:xfrm>
          <a:prstGeom prst="rect">
            <a:avLst/>
          </a:prstGeom>
          <a:noFill/>
        </p:spPr>
        <p:txBody>
          <a:bodyPr wrap="square" rtlCol="0">
            <a:spAutoFit/>
          </a:bodyPr>
          <a:lstStyle/>
          <a:p>
            <a:pPr algn="ctr"/>
            <a:fld id="{E51392E1-2CE2-734F-9B93-650B844D8168}" type="slidenum">
              <a:rPr lang="en-US" sz="1050" b="0" i="0" smtClean="0">
                <a:solidFill>
                  <a:schemeClr val="bg1"/>
                </a:solidFill>
                <a:latin typeface="Montserrat" pitchFamily="2" charset="77"/>
              </a:rPr>
              <a:t>‹#›</a:t>
            </a:fld>
            <a:endParaRPr lang="en-US" sz="1050" b="0" i="0">
              <a:solidFill>
                <a:schemeClr val="bg1"/>
              </a:solidFill>
              <a:latin typeface="Montserrat" pitchFamily="2" charset="77"/>
            </a:endParaRPr>
          </a:p>
        </p:txBody>
      </p:sp>
      <p:sp>
        <p:nvSpPr>
          <p:cNvPr id="6" name="Title Placeholder 1">
            <a:extLst>
              <a:ext uri="{FF2B5EF4-FFF2-40B4-BE49-F238E27FC236}">
                <a16:creationId xmlns:a16="http://schemas.microsoft.com/office/drawing/2014/main" id="{E5F3566E-C6E3-9272-EF6C-299660982427}"/>
              </a:ext>
            </a:extLst>
          </p:cNvPr>
          <p:cNvSpPr>
            <a:spLocks noGrp="1"/>
          </p:cNvSpPr>
          <p:nvPr>
            <p:ph type="title"/>
          </p:nvPr>
        </p:nvSpPr>
        <p:spPr>
          <a:xfrm>
            <a:off x="648000" y="0"/>
            <a:ext cx="10237360" cy="1260080"/>
          </a:xfrm>
          <a:prstGeom prst="rect">
            <a:avLst/>
          </a:prstGeom>
        </p:spPr>
        <p:txBody>
          <a:bodyPr vert="horz" lIns="0" tIns="0" rIns="0" bIns="0" rtlCol="0" anchor="ctr" anchorCtr="0">
            <a:noAutofit/>
          </a:bodyPr>
          <a:lstStyle/>
          <a:p>
            <a:r>
              <a:rPr lang="en-US"/>
              <a:t>Click to edit Master title style</a:t>
            </a:r>
          </a:p>
        </p:txBody>
      </p:sp>
      <p:sp>
        <p:nvSpPr>
          <p:cNvPr id="11" name="Text Placeholder 10">
            <a:extLst>
              <a:ext uri="{FF2B5EF4-FFF2-40B4-BE49-F238E27FC236}">
                <a16:creationId xmlns:a16="http://schemas.microsoft.com/office/drawing/2014/main" id="{A246C215-B7A7-A999-D8A9-85C3156ABBB0}"/>
              </a:ext>
            </a:extLst>
          </p:cNvPr>
          <p:cNvSpPr>
            <a:spLocks noGrp="1"/>
          </p:cNvSpPr>
          <p:nvPr>
            <p:ph type="body" sz="quarter" idx="10"/>
          </p:nvPr>
        </p:nvSpPr>
        <p:spPr>
          <a:xfrm>
            <a:off x="648000" y="1944000"/>
            <a:ext cx="9794448" cy="42373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86645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51E06-F215-3B10-E386-4D27F2B50662}"/>
              </a:ext>
            </a:extLst>
          </p:cNvPr>
          <p:cNvSpPr>
            <a:spLocks noGrp="1"/>
          </p:cNvSpPr>
          <p:nvPr>
            <p:ph type="title"/>
          </p:nvPr>
        </p:nvSpPr>
        <p:spPr>
          <a:xfrm>
            <a:off x="4515028" y="0"/>
            <a:ext cx="6346676" cy="1260082"/>
          </a:xfrm>
        </p:spPr>
        <p:txBody>
          <a:bodyPr rIns="0" anchor="ctr" anchorCtr="0"/>
          <a:lstStyle>
            <a:lvl1pPr>
              <a:defRPr>
                <a:solidFill>
                  <a:srgbClr val="7242E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5EA165B-C22F-23BC-68B4-E6E5CF528938}"/>
              </a:ext>
            </a:extLst>
          </p:cNvPr>
          <p:cNvSpPr>
            <a:spLocks noGrp="1"/>
          </p:cNvSpPr>
          <p:nvPr>
            <p:ph idx="1"/>
          </p:nvPr>
        </p:nvSpPr>
        <p:spPr>
          <a:xfrm>
            <a:off x="4515027" y="1944000"/>
            <a:ext cx="6346677" cy="4188122"/>
          </a:xfrm>
        </p:spPr>
        <p:txBody>
          <a:bodyPr r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4C077BF0-0F6C-4023-1C2C-FAE7DADBF72E}"/>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9047" t="8076" r="28038"/>
          <a:stretch>
            <a:fillRect/>
          </a:stretch>
        </p:blipFill>
        <p:spPr>
          <a:xfrm>
            <a:off x="0" y="1268760"/>
            <a:ext cx="3913974" cy="5589239"/>
          </a:xfrm>
          <a:prstGeom prst="rect">
            <a:avLst/>
          </a:prstGeom>
        </p:spPr>
      </p:pic>
      <p:sp>
        <p:nvSpPr>
          <p:cNvPr id="5" name="Rectangle 4">
            <a:extLst>
              <a:ext uri="{FF2B5EF4-FFF2-40B4-BE49-F238E27FC236}">
                <a16:creationId xmlns:a16="http://schemas.microsoft.com/office/drawing/2014/main" id="{40EE4F07-D895-CA91-6488-580F86415D02}"/>
              </a:ext>
            </a:extLst>
          </p:cNvPr>
          <p:cNvSpPr/>
          <p:nvPr/>
        </p:nvSpPr>
        <p:spPr>
          <a:xfrm>
            <a:off x="0" y="0"/>
            <a:ext cx="3913974" cy="1268760"/>
          </a:xfrm>
          <a:prstGeom prst="rect">
            <a:avLst/>
          </a:prstGeom>
          <a:solidFill>
            <a:srgbClr val="3205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2F2FCE2-4215-DC58-BA30-D607FB3CA7F5}"/>
              </a:ext>
            </a:extLst>
          </p:cNvPr>
          <p:cNvSpPr/>
          <p:nvPr/>
        </p:nvSpPr>
        <p:spPr>
          <a:xfrm>
            <a:off x="3711451" y="1066237"/>
            <a:ext cx="405045" cy="405045"/>
          </a:xfrm>
          <a:prstGeom prst="ellipse">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5517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51E06-F215-3B10-E386-4D27F2B50662}"/>
              </a:ext>
            </a:extLst>
          </p:cNvPr>
          <p:cNvSpPr>
            <a:spLocks noGrp="1"/>
          </p:cNvSpPr>
          <p:nvPr>
            <p:ph type="title"/>
          </p:nvPr>
        </p:nvSpPr>
        <p:spPr>
          <a:xfrm>
            <a:off x="4515028" y="0"/>
            <a:ext cx="6346676" cy="1260082"/>
          </a:xfrm>
        </p:spPr>
        <p:txBody>
          <a:bodyPr rIns="0" anchor="ctr" anchorCtr="0"/>
          <a:lstStyle>
            <a:lvl1pPr>
              <a:defRPr>
                <a:solidFill>
                  <a:srgbClr val="7242E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5EA165B-C22F-23BC-68B4-E6E5CF528938}"/>
              </a:ext>
            </a:extLst>
          </p:cNvPr>
          <p:cNvSpPr>
            <a:spLocks noGrp="1"/>
          </p:cNvSpPr>
          <p:nvPr>
            <p:ph idx="1"/>
          </p:nvPr>
        </p:nvSpPr>
        <p:spPr>
          <a:xfrm>
            <a:off x="4515027" y="1944000"/>
            <a:ext cx="6346677" cy="4188122"/>
          </a:xfrm>
        </p:spPr>
        <p:txBody>
          <a:bodyPr r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4C077BF0-0F6C-4023-1C2C-FAE7DADBF72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l="28528" r="24782"/>
          <a:stretch>
            <a:fillRect/>
          </a:stretch>
        </p:blipFill>
        <p:spPr>
          <a:xfrm>
            <a:off x="0" y="1268760"/>
            <a:ext cx="3913974" cy="5589240"/>
          </a:xfrm>
          <a:prstGeom prst="rect">
            <a:avLst/>
          </a:prstGeom>
        </p:spPr>
      </p:pic>
      <p:sp>
        <p:nvSpPr>
          <p:cNvPr id="5" name="Rectangle 4">
            <a:extLst>
              <a:ext uri="{FF2B5EF4-FFF2-40B4-BE49-F238E27FC236}">
                <a16:creationId xmlns:a16="http://schemas.microsoft.com/office/drawing/2014/main" id="{40EE4F07-D895-CA91-6488-580F86415D02}"/>
              </a:ext>
            </a:extLst>
          </p:cNvPr>
          <p:cNvSpPr/>
          <p:nvPr/>
        </p:nvSpPr>
        <p:spPr>
          <a:xfrm>
            <a:off x="0" y="0"/>
            <a:ext cx="3913974" cy="1268760"/>
          </a:xfrm>
          <a:prstGeom prst="rect">
            <a:avLst/>
          </a:prstGeom>
          <a:solidFill>
            <a:srgbClr val="3205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2F2FCE2-4215-DC58-BA30-D607FB3CA7F5}"/>
              </a:ext>
            </a:extLst>
          </p:cNvPr>
          <p:cNvSpPr/>
          <p:nvPr/>
        </p:nvSpPr>
        <p:spPr>
          <a:xfrm>
            <a:off x="3711451" y="1066237"/>
            <a:ext cx="405045" cy="405045"/>
          </a:xfrm>
          <a:prstGeom prst="ellipse">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3977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51E06-F215-3B10-E386-4D27F2B50662}"/>
              </a:ext>
            </a:extLst>
          </p:cNvPr>
          <p:cNvSpPr>
            <a:spLocks noGrp="1"/>
          </p:cNvSpPr>
          <p:nvPr>
            <p:ph type="title"/>
          </p:nvPr>
        </p:nvSpPr>
        <p:spPr>
          <a:xfrm>
            <a:off x="4515028" y="0"/>
            <a:ext cx="6346676" cy="1260082"/>
          </a:xfrm>
        </p:spPr>
        <p:txBody>
          <a:bodyPr rIns="0" anchor="ctr" anchorCtr="0"/>
          <a:lstStyle>
            <a:lvl1pPr>
              <a:defRPr>
                <a:solidFill>
                  <a:srgbClr val="7242E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5EA165B-C22F-23BC-68B4-E6E5CF528938}"/>
              </a:ext>
            </a:extLst>
          </p:cNvPr>
          <p:cNvSpPr>
            <a:spLocks noGrp="1"/>
          </p:cNvSpPr>
          <p:nvPr>
            <p:ph idx="1"/>
          </p:nvPr>
        </p:nvSpPr>
        <p:spPr>
          <a:xfrm>
            <a:off x="4515027" y="1944000"/>
            <a:ext cx="6346677" cy="4188122"/>
          </a:xfrm>
        </p:spPr>
        <p:txBody>
          <a:bodyPr r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4C077BF0-0F6C-4023-1C2C-FAE7DADBF72E}"/>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31291" r="22025"/>
          <a:stretch>
            <a:fillRect/>
          </a:stretch>
        </p:blipFill>
        <p:spPr>
          <a:xfrm>
            <a:off x="0" y="1268760"/>
            <a:ext cx="3913974" cy="5589240"/>
          </a:xfrm>
          <a:prstGeom prst="rect">
            <a:avLst/>
          </a:prstGeom>
        </p:spPr>
      </p:pic>
      <p:sp>
        <p:nvSpPr>
          <p:cNvPr id="5" name="Rectangle 4">
            <a:extLst>
              <a:ext uri="{FF2B5EF4-FFF2-40B4-BE49-F238E27FC236}">
                <a16:creationId xmlns:a16="http://schemas.microsoft.com/office/drawing/2014/main" id="{40EE4F07-D895-CA91-6488-580F86415D02}"/>
              </a:ext>
            </a:extLst>
          </p:cNvPr>
          <p:cNvSpPr/>
          <p:nvPr/>
        </p:nvSpPr>
        <p:spPr>
          <a:xfrm>
            <a:off x="0" y="0"/>
            <a:ext cx="3913974" cy="1268760"/>
          </a:xfrm>
          <a:prstGeom prst="rect">
            <a:avLst/>
          </a:prstGeom>
          <a:solidFill>
            <a:srgbClr val="3205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2F2FCE2-4215-DC58-BA30-D607FB3CA7F5}"/>
              </a:ext>
            </a:extLst>
          </p:cNvPr>
          <p:cNvSpPr/>
          <p:nvPr/>
        </p:nvSpPr>
        <p:spPr>
          <a:xfrm>
            <a:off x="3711451" y="1066237"/>
            <a:ext cx="405045" cy="405045"/>
          </a:xfrm>
          <a:prstGeom prst="ellipse">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4998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Title and Content +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51E06-F215-3B10-E386-4D27F2B50662}"/>
              </a:ext>
            </a:extLst>
          </p:cNvPr>
          <p:cNvSpPr>
            <a:spLocks noGrp="1"/>
          </p:cNvSpPr>
          <p:nvPr>
            <p:ph type="title"/>
          </p:nvPr>
        </p:nvSpPr>
        <p:spPr>
          <a:xfrm>
            <a:off x="4515028" y="0"/>
            <a:ext cx="6346676" cy="1260082"/>
          </a:xfrm>
        </p:spPr>
        <p:txBody>
          <a:bodyPr rIns="0" anchor="ctr" anchorCtr="0"/>
          <a:lstStyle>
            <a:lvl1pPr>
              <a:defRPr>
                <a:solidFill>
                  <a:srgbClr val="7242E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5EA165B-C22F-23BC-68B4-E6E5CF528938}"/>
              </a:ext>
            </a:extLst>
          </p:cNvPr>
          <p:cNvSpPr>
            <a:spLocks noGrp="1"/>
          </p:cNvSpPr>
          <p:nvPr>
            <p:ph idx="1"/>
          </p:nvPr>
        </p:nvSpPr>
        <p:spPr>
          <a:xfrm>
            <a:off x="4515027" y="1944000"/>
            <a:ext cx="6346677" cy="4188122"/>
          </a:xfrm>
        </p:spPr>
        <p:txBody>
          <a:bodyPr r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4C077BF0-0F6C-4023-1C2C-FAE7DADBF72E}"/>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4347" t="7061" r="42266"/>
          <a:stretch>
            <a:fillRect/>
          </a:stretch>
        </p:blipFill>
        <p:spPr>
          <a:xfrm>
            <a:off x="0" y="1268760"/>
            <a:ext cx="3913974" cy="5589240"/>
          </a:xfrm>
          <a:prstGeom prst="rect">
            <a:avLst/>
          </a:prstGeom>
        </p:spPr>
      </p:pic>
      <p:sp>
        <p:nvSpPr>
          <p:cNvPr id="5" name="Rectangle 4">
            <a:extLst>
              <a:ext uri="{FF2B5EF4-FFF2-40B4-BE49-F238E27FC236}">
                <a16:creationId xmlns:a16="http://schemas.microsoft.com/office/drawing/2014/main" id="{40EE4F07-D895-CA91-6488-580F86415D02}"/>
              </a:ext>
            </a:extLst>
          </p:cNvPr>
          <p:cNvSpPr/>
          <p:nvPr/>
        </p:nvSpPr>
        <p:spPr>
          <a:xfrm>
            <a:off x="0" y="0"/>
            <a:ext cx="3913974" cy="1268760"/>
          </a:xfrm>
          <a:prstGeom prst="rect">
            <a:avLst/>
          </a:prstGeom>
          <a:solidFill>
            <a:srgbClr val="3205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2F2FCE2-4215-DC58-BA30-D607FB3CA7F5}"/>
              </a:ext>
            </a:extLst>
          </p:cNvPr>
          <p:cNvSpPr/>
          <p:nvPr/>
        </p:nvSpPr>
        <p:spPr>
          <a:xfrm>
            <a:off x="3711451" y="1066237"/>
            <a:ext cx="405045" cy="405045"/>
          </a:xfrm>
          <a:prstGeom prst="ellipse">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4590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6_Title and Content +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51E06-F215-3B10-E386-4D27F2B50662}"/>
              </a:ext>
            </a:extLst>
          </p:cNvPr>
          <p:cNvSpPr>
            <a:spLocks noGrp="1"/>
          </p:cNvSpPr>
          <p:nvPr>
            <p:ph type="title"/>
          </p:nvPr>
        </p:nvSpPr>
        <p:spPr>
          <a:xfrm>
            <a:off x="4515028" y="0"/>
            <a:ext cx="6346676" cy="1260082"/>
          </a:xfrm>
        </p:spPr>
        <p:txBody>
          <a:bodyPr rIns="0" anchor="ctr" anchorCtr="0"/>
          <a:lstStyle>
            <a:lvl1pPr>
              <a:defRPr>
                <a:solidFill>
                  <a:srgbClr val="7242E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5EA165B-C22F-23BC-68B4-E6E5CF528938}"/>
              </a:ext>
            </a:extLst>
          </p:cNvPr>
          <p:cNvSpPr>
            <a:spLocks noGrp="1"/>
          </p:cNvSpPr>
          <p:nvPr>
            <p:ph idx="1"/>
          </p:nvPr>
        </p:nvSpPr>
        <p:spPr>
          <a:xfrm>
            <a:off x="4515027" y="1944000"/>
            <a:ext cx="6346677" cy="4188122"/>
          </a:xfrm>
        </p:spPr>
        <p:txBody>
          <a:bodyPr r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Close up of carpenter varnishing a piece of wood">
            <a:extLst>
              <a:ext uri="{FF2B5EF4-FFF2-40B4-BE49-F238E27FC236}">
                <a16:creationId xmlns:a16="http://schemas.microsoft.com/office/drawing/2014/main" id="{4C077BF0-0F6C-4023-1C2C-FAE7DADBF72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l="26658" r="26658"/>
          <a:stretch/>
        </p:blipFill>
        <p:spPr>
          <a:xfrm>
            <a:off x="0" y="1268760"/>
            <a:ext cx="3913974" cy="5589240"/>
          </a:xfrm>
          <a:prstGeom prst="rect">
            <a:avLst/>
          </a:prstGeom>
        </p:spPr>
      </p:pic>
      <p:sp>
        <p:nvSpPr>
          <p:cNvPr id="5" name="Rectangle 4">
            <a:extLst>
              <a:ext uri="{FF2B5EF4-FFF2-40B4-BE49-F238E27FC236}">
                <a16:creationId xmlns:a16="http://schemas.microsoft.com/office/drawing/2014/main" id="{40EE4F07-D895-CA91-6488-580F86415D02}"/>
              </a:ext>
            </a:extLst>
          </p:cNvPr>
          <p:cNvSpPr/>
          <p:nvPr/>
        </p:nvSpPr>
        <p:spPr>
          <a:xfrm>
            <a:off x="0" y="0"/>
            <a:ext cx="3913974" cy="1268760"/>
          </a:xfrm>
          <a:prstGeom prst="rect">
            <a:avLst/>
          </a:prstGeom>
          <a:solidFill>
            <a:srgbClr val="3205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2F2FCE2-4215-DC58-BA30-D607FB3CA7F5}"/>
              </a:ext>
            </a:extLst>
          </p:cNvPr>
          <p:cNvSpPr/>
          <p:nvPr/>
        </p:nvSpPr>
        <p:spPr>
          <a:xfrm>
            <a:off x="3711451" y="1066237"/>
            <a:ext cx="405045" cy="405045"/>
          </a:xfrm>
          <a:prstGeom prst="ellipse">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5458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7_Title and Content +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51E06-F215-3B10-E386-4D27F2B50662}"/>
              </a:ext>
            </a:extLst>
          </p:cNvPr>
          <p:cNvSpPr>
            <a:spLocks noGrp="1"/>
          </p:cNvSpPr>
          <p:nvPr>
            <p:ph type="title"/>
          </p:nvPr>
        </p:nvSpPr>
        <p:spPr>
          <a:xfrm>
            <a:off x="4515028" y="0"/>
            <a:ext cx="6346676" cy="1260082"/>
          </a:xfrm>
        </p:spPr>
        <p:txBody>
          <a:bodyPr rIns="0" anchor="ctr" anchorCtr="0"/>
          <a:lstStyle>
            <a:lvl1pPr>
              <a:defRPr>
                <a:solidFill>
                  <a:srgbClr val="7242E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5EA165B-C22F-23BC-68B4-E6E5CF528938}"/>
              </a:ext>
            </a:extLst>
          </p:cNvPr>
          <p:cNvSpPr>
            <a:spLocks noGrp="1"/>
          </p:cNvSpPr>
          <p:nvPr>
            <p:ph idx="1"/>
          </p:nvPr>
        </p:nvSpPr>
        <p:spPr>
          <a:xfrm>
            <a:off x="4515027" y="1944000"/>
            <a:ext cx="6346677" cy="4188122"/>
          </a:xfrm>
        </p:spPr>
        <p:txBody>
          <a:bodyPr r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White disposable cups">
            <a:extLst>
              <a:ext uri="{FF2B5EF4-FFF2-40B4-BE49-F238E27FC236}">
                <a16:creationId xmlns:a16="http://schemas.microsoft.com/office/drawing/2014/main" id="{4C077BF0-0F6C-4023-1C2C-FAE7DADBF72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l="26658" r="26658"/>
          <a:stretch/>
        </p:blipFill>
        <p:spPr>
          <a:xfrm>
            <a:off x="0" y="1268760"/>
            <a:ext cx="3913974" cy="5589240"/>
          </a:xfrm>
          <a:prstGeom prst="rect">
            <a:avLst/>
          </a:prstGeom>
        </p:spPr>
      </p:pic>
      <p:sp>
        <p:nvSpPr>
          <p:cNvPr id="5" name="Rectangle 4">
            <a:extLst>
              <a:ext uri="{FF2B5EF4-FFF2-40B4-BE49-F238E27FC236}">
                <a16:creationId xmlns:a16="http://schemas.microsoft.com/office/drawing/2014/main" id="{40EE4F07-D895-CA91-6488-580F86415D02}"/>
              </a:ext>
            </a:extLst>
          </p:cNvPr>
          <p:cNvSpPr/>
          <p:nvPr/>
        </p:nvSpPr>
        <p:spPr>
          <a:xfrm>
            <a:off x="0" y="0"/>
            <a:ext cx="3913974" cy="1268760"/>
          </a:xfrm>
          <a:prstGeom prst="rect">
            <a:avLst/>
          </a:prstGeom>
          <a:solidFill>
            <a:srgbClr val="3205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2F2FCE2-4215-DC58-BA30-D607FB3CA7F5}"/>
              </a:ext>
            </a:extLst>
          </p:cNvPr>
          <p:cNvSpPr/>
          <p:nvPr/>
        </p:nvSpPr>
        <p:spPr>
          <a:xfrm>
            <a:off x="3711451" y="1066237"/>
            <a:ext cx="405045" cy="405045"/>
          </a:xfrm>
          <a:prstGeom prst="ellipse">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860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8_Title and Content +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51E06-F215-3B10-E386-4D27F2B50662}"/>
              </a:ext>
            </a:extLst>
          </p:cNvPr>
          <p:cNvSpPr>
            <a:spLocks noGrp="1"/>
          </p:cNvSpPr>
          <p:nvPr>
            <p:ph type="title"/>
          </p:nvPr>
        </p:nvSpPr>
        <p:spPr>
          <a:xfrm>
            <a:off x="4515028" y="0"/>
            <a:ext cx="6346676" cy="1260082"/>
          </a:xfrm>
        </p:spPr>
        <p:txBody>
          <a:bodyPr rIns="0" anchor="ctr" anchorCtr="0"/>
          <a:lstStyle>
            <a:lvl1pPr>
              <a:defRPr>
                <a:solidFill>
                  <a:srgbClr val="7242E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5EA165B-C22F-23BC-68B4-E6E5CF528938}"/>
              </a:ext>
            </a:extLst>
          </p:cNvPr>
          <p:cNvSpPr>
            <a:spLocks noGrp="1"/>
          </p:cNvSpPr>
          <p:nvPr>
            <p:ph idx="1"/>
          </p:nvPr>
        </p:nvSpPr>
        <p:spPr>
          <a:xfrm>
            <a:off x="4515027" y="1944000"/>
            <a:ext cx="6346677" cy="4188122"/>
          </a:xfrm>
        </p:spPr>
        <p:txBody>
          <a:bodyPr r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Hands of barber shaving client">
            <a:extLst>
              <a:ext uri="{FF2B5EF4-FFF2-40B4-BE49-F238E27FC236}">
                <a16:creationId xmlns:a16="http://schemas.microsoft.com/office/drawing/2014/main" id="{4C077BF0-0F6C-4023-1C2C-FAE7DADBF72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l="14855" r="38441"/>
          <a:stretch>
            <a:fillRect/>
          </a:stretch>
        </p:blipFill>
        <p:spPr>
          <a:xfrm>
            <a:off x="0" y="1268760"/>
            <a:ext cx="3913974" cy="5589240"/>
          </a:xfrm>
          <a:prstGeom prst="rect">
            <a:avLst/>
          </a:prstGeom>
        </p:spPr>
      </p:pic>
      <p:sp>
        <p:nvSpPr>
          <p:cNvPr id="5" name="Rectangle 4">
            <a:extLst>
              <a:ext uri="{FF2B5EF4-FFF2-40B4-BE49-F238E27FC236}">
                <a16:creationId xmlns:a16="http://schemas.microsoft.com/office/drawing/2014/main" id="{40EE4F07-D895-CA91-6488-580F86415D02}"/>
              </a:ext>
            </a:extLst>
          </p:cNvPr>
          <p:cNvSpPr/>
          <p:nvPr/>
        </p:nvSpPr>
        <p:spPr>
          <a:xfrm>
            <a:off x="0" y="0"/>
            <a:ext cx="3913974" cy="1268760"/>
          </a:xfrm>
          <a:prstGeom prst="rect">
            <a:avLst/>
          </a:prstGeom>
          <a:solidFill>
            <a:srgbClr val="3205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2F2FCE2-4215-DC58-BA30-D607FB3CA7F5}"/>
              </a:ext>
            </a:extLst>
          </p:cNvPr>
          <p:cNvSpPr/>
          <p:nvPr/>
        </p:nvSpPr>
        <p:spPr>
          <a:xfrm>
            <a:off x="3711451" y="1066237"/>
            <a:ext cx="405045" cy="405045"/>
          </a:xfrm>
          <a:prstGeom prst="ellipse">
            <a:avLst/>
          </a:prstGeom>
          <a:solidFill>
            <a:srgbClr val="7242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660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w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1604E16-FFF4-9C9F-50F2-D1567D9C6F8A}"/>
              </a:ext>
              <a:ext uri="{C183D7F6-B498-43B3-948B-1728B52AA6E4}">
                <adec:decorative xmlns:adec="http://schemas.microsoft.com/office/drawing/2017/decorative" val="1"/>
              </a:ext>
            </a:extLst>
          </p:cNvPr>
          <p:cNvCxnSpPr>
            <a:cxnSpLocks/>
          </p:cNvCxnSpPr>
          <p:nvPr/>
        </p:nvCxnSpPr>
        <p:spPr>
          <a:xfrm>
            <a:off x="0" y="1268760"/>
            <a:ext cx="12192000" cy="0"/>
          </a:xfrm>
          <a:prstGeom prst="line">
            <a:avLst/>
          </a:prstGeom>
          <a:ln w="6350"/>
        </p:spPr>
        <p:style>
          <a:lnRef idx="1">
            <a:schemeClr val="dk1"/>
          </a:lnRef>
          <a:fillRef idx="0">
            <a:schemeClr val="dk1"/>
          </a:fillRef>
          <a:effectRef idx="0">
            <a:schemeClr val="dk1"/>
          </a:effectRef>
          <a:fontRef idx="minor">
            <a:schemeClr val="tx1"/>
          </a:fontRef>
        </p:style>
      </p:cxnSp>
      <p:sp>
        <p:nvSpPr>
          <p:cNvPr id="2" name="Title Placeholder 1">
            <a:extLst>
              <a:ext uri="{FF2B5EF4-FFF2-40B4-BE49-F238E27FC236}">
                <a16:creationId xmlns:a16="http://schemas.microsoft.com/office/drawing/2014/main" id="{10AA3AD0-DFD7-9DC7-4B60-BE777089F13C}"/>
              </a:ext>
            </a:extLst>
          </p:cNvPr>
          <p:cNvSpPr>
            <a:spLocks noGrp="1"/>
          </p:cNvSpPr>
          <p:nvPr>
            <p:ph type="title"/>
          </p:nvPr>
        </p:nvSpPr>
        <p:spPr>
          <a:xfrm>
            <a:off x="648000" y="0"/>
            <a:ext cx="10237360" cy="1260080"/>
          </a:xfrm>
          <a:prstGeom prst="rect">
            <a:avLst/>
          </a:prstGeom>
        </p:spPr>
        <p:txBody>
          <a:bodyPr vert="horz" lIns="0" tIns="0" rIns="0" bIns="0" rtlCol="0" anchor="ctr"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C831BDF4-8C6C-2CDC-DEB1-2A9DD62A35A4}"/>
              </a:ext>
            </a:extLst>
          </p:cNvPr>
          <p:cNvSpPr>
            <a:spLocks noGrp="1"/>
          </p:cNvSpPr>
          <p:nvPr>
            <p:ph type="body" idx="1"/>
          </p:nvPr>
        </p:nvSpPr>
        <p:spPr>
          <a:xfrm>
            <a:off x="648000" y="1944000"/>
            <a:ext cx="9683938" cy="4188123"/>
          </a:xfrm>
          <a:prstGeom prst="rect">
            <a:avLst/>
          </a:prstGeom>
        </p:spPr>
        <p:txBody>
          <a:bodyPr vert="horz" lIns="0" tIns="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C4ED070-D605-9BC1-0895-3C3E94897C3F}"/>
              </a:ext>
              <a:ext uri="{C183D7F6-B498-43B3-948B-1728B52AA6E4}">
                <adec:decorative xmlns:adec="http://schemas.microsoft.com/office/drawing/2017/decorative" val="1"/>
              </a:ext>
            </a:extLst>
          </p:cNvPr>
          <p:cNvPicPr>
            <a:picLocks noChangeAspect="1"/>
          </p:cNvPicPr>
          <p:nvPr/>
        </p:nvPicPr>
        <p:blipFill>
          <a:blip r:embed="rId23"/>
          <a:srcRect/>
          <a:stretch/>
        </p:blipFill>
        <p:spPr>
          <a:xfrm>
            <a:off x="10885360" y="6105854"/>
            <a:ext cx="1105466" cy="563506"/>
          </a:xfrm>
          <a:prstGeom prst="rect">
            <a:avLst/>
          </a:prstGeom>
        </p:spPr>
      </p:pic>
    </p:spTree>
    <p:extLst>
      <p:ext uri="{BB962C8B-B14F-4D97-AF65-F5344CB8AC3E}">
        <p14:creationId xmlns:p14="http://schemas.microsoft.com/office/powerpoint/2010/main" val="147010737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704" r:id="rId3"/>
    <p:sldLayoutId id="2147483708" r:id="rId4"/>
    <p:sldLayoutId id="2147483706" r:id="rId5"/>
    <p:sldLayoutId id="2147483707" r:id="rId6"/>
    <p:sldLayoutId id="2147483719" r:id="rId7"/>
    <p:sldLayoutId id="2147483720" r:id="rId8"/>
    <p:sldLayoutId id="2147483721" r:id="rId9"/>
    <p:sldLayoutId id="2147483717" r:id="rId10"/>
    <p:sldLayoutId id="2147483678" r:id="rId11"/>
    <p:sldLayoutId id="2147483718" r:id="rId12"/>
    <p:sldLayoutId id="2147483679" r:id="rId13"/>
    <p:sldLayoutId id="2147483680" r:id="rId14"/>
    <p:sldLayoutId id="2147483681" r:id="rId15"/>
    <p:sldLayoutId id="2147483703" r:id="rId16"/>
    <p:sldLayoutId id="2147483722" r:id="rId17"/>
    <p:sldLayoutId id="2147483716" r:id="rId18"/>
    <p:sldLayoutId id="2147483697" r:id="rId19"/>
    <p:sldLayoutId id="2147483700" r:id="rId20"/>
    <p:sldLayoutId id="2147483701" r:id="rId21"/>
  </p:sldLayoutIdLst>
  <p:txStyles>
    <p:titleStyle>
      <a:lvl1pPr algn="l" defTabSz="914400" rtl="0" eaLnBrk="1" latinLnBrk="0" hangingPunct="1">
        <a:lnSpc>
          <a:spcPct val="90000"/>
        </a:lnSpc>
        <a:spcBef>
          <a:spcPct val="0"/>
        </a:spcBef>
        <a:spcAft>
          <a:spcPts val="800"/>
        </a:spcAft>
        <a:buNone/>
        <a:defRPr sz="3200" b="1" kern="1200">
          <a:solidFill>
            <a:srgbClr val="7242E4"/>
          </a:solidFill>
          <a:latin typeface="Montserrat" pitchFamily="2" charset="77"/>
          <a:ea typeface="+mj-ea"/>
          <a:cs typeface="+mj-cs"/>
        </a:defRPr>
      </a:lvl1pPr>
    </p:titleStyle>
    <p:bodyStyle>
      <a:lvl1pPr marL="0" indent="0" algn="l" defTabSz="914400" rtl="0" eaLnBrk="1" latinLnBrk="0" hangingPunct="1">
        <a:lnSpc>
          <a:spcPct val="100000"/>
        </a:lnSpc>
        <a:spcBef>
          <a:spcPts val="1000"/>
        </a:spcBef>
        <a:spcAft>
          <a:spcPts val="600"/>
        </a:spcAft>
        <a:buFont typeface="Arial" panose="020B0604020202020204" pitchFamily="34" charset="0"/>
        <a:buNone/>
        <a:defRPr sz="2400" kern="1200">
          <a:solidFill>
            <a:schemeClr val="tx1">
              <a:lumMod val="85000"/>
              <a:lumOff val="15000"/>
            </a:schemeClr>
          </a:solidFill>
          <a:latin typeface="Montserrat" pitchFamily="2" charset="77"/>
          <a:ea typeface="+mn-ea"/>
          <a:cs typeface="+mn-cs"/>
        </a:defRPr>
      </a:lvl1pPr>
      <a:lvl2pPr marL="241200" indent="-2412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1">
              <a:lumMod val="85000"/>
              <a:lumOff val="15000"/>
            </a:schemeClr>
          </a:solidFill>
          <a:latin typeface="Montserrat" pitchFamily="2" charset="77"/>
          <a:ea typeface="+mn-ea"/>
          <a:cs typeface="+mn-cs"/>
        </a:defRPr>
      </a:lvl2pPr>
      <a:lvl3pPr marL="4680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lumMod val="85000"/>
              <a:lumOff val="15000"/>
            </a:schemeClr>
          </a:solidFill>
          <a:latin typeface="Montserrat" pitchFamily="2" charset="77"/>
          <a:ea typeface="+mn-ea"/>
          <a:cs typeface="+mn-cs"/>
        </a:defRPr>
      </a:lvl3pPr>
      <a:lvl4pPr marL="6840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lumMod val="85000"/>
              <a:lumOff val="15000"/>
            </a:schemeClr>
          </a:solidFill>
          <a:latin typeface="Montserrat" pitchFamily="2" charset="77"/>
          <a:ea typeface="+mn-ea"/>
          <a:cs typeface="+mn-cs"/>
        </a:defRPr>
      </a:lvl4pPr>
      <a:lvl5pPr marL="9360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lumMod val="85000"/>
              <a:lumOff val="15000"/>
            </a:schemeClr>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0">
          <p15:clr>
            <a:srgbClr val="F26B43"/>
          </p15:clr>
        </p15:guide>
        <p15:guide id="3"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144D5E-2B53-3D98-4FB6-8985BD14FDCA}"/>
              </a:ext>
            </a:extLst>
          </p:cNvPr>
          <p:cNvSpPr>
            <a:spLocks noGrp="1"/>
          </p:cNvSpPr>
          <p:nvPr>
            <p:ph type="title"/>
          </p:nvPr>
        </p:nvSpPr>
        <p:spPr>
          <a:xfrm>
            <a:off x="648000" y="365125"/>
            <a:ext cx="10515600" cy="1325563"/>
          </a:xfrm>
          <a:prstGeom prst="rect">
            <a:avLst/>
          </a:prstGeom>
        </p:spPr>
        <p:txBody>
          <a:bodyPr vert="horz" lIns="0" tIns="0" rIns="0" bIns="0" rtlCol="0" anchor="ctr">
            <a:noAutofit/>
          </a:bodyPr>
          <a:lstStyle/>
          <a:p>
            <a:r>
              <a:rPr lang="en-US"/>
              <a:t>Click to edit Master title style</a:t>
            </a:r>
          </a:p>
        </p:txBody>
      </p:sp>
      <p:sp>
        <p:nvSpPr>
          <p:cNvPr id="4" name="Date Placeholder 3">
            <a:extLst>
              <a:ext uri="{FF2B5EF4-FFF2-40B4-BE49-F238E27FC236}">
                <a16:creationId xmlns:a16="http://schemas.microsoft.com/office/drawing/2014/main" id="{DECD8707-A69D-6615-BA8A-D745AD5C3C87}"/>
              </a:ext>
            </a:extLst>
          </p:cNvPr>
          <p:cNvSpPr>
            <a:spLocks noGrp="1"/>
          </p:cNvSpPr>
          <p:nvPr>
            <p:ph type="dt" sz="half" idx="2"/>
          </p:nvPr>
        </p:nvSpPr>
        <p:spPr>
          <a:xfrm>
            <a:off x="648000" y="6356350"/>
            <a:ext cx="2743200" cy="365125"/>
          </a:xfrm>
          <a:prstGeom prst="rect">
            <a:avLst/>
          </a:prstGeom>
        </p:spPr>
        <p:txBody>
          <a:bodyPr vert="horz" lIns="0" tIns="0" rIns="0" bIns="0" rtlCol="0" anchor="ctr"/>
          <a:lstStyle>
            <a:lvl1pPr algn="l">
              <a:defRPr sz="1200">
                <a:solidFill>
                  <a:schemeClr val="tx1">
                    <a:tint val="82000"/>
                  </a:schemeClr>
                </a:solidFill>
              </a:defRPr>
            </a:lvl1pPr>
          </a:lstStyle>
          <a:p>
            <a:fld id="{854865F0-DDA4-584D-9243-1E0A90DF1CD4}" type="datetimeFigureOut">
              <a:rPr lang="en-US" smtClean="0"/>
              <a:t>2/19/2026</a:t>
            </a:fld>
            <a:endParaRPr lang="en-US"/>
          </a:p>
        </p:txBody>
      </p:sp>
      <p:sp>
        <p:nvSpPr>
          <p:cNvPr id="5" name="Footer Placeholder 4">
            <a:extLst>
              <a:ext uri="{FF2B5EF4-FFF2-40B4-BE49-F238E27FC236}">
                <a16:creationId xmlns:a16="http://schemas.microsoft.com/office/drawing/2014/main" id="{926EDE14-8A7A-A857-B09A-A3F33EB2C31E}"/>
              </a:ext>
            </a:extLst>
          </p:cNvPr>
          <p:cNvSpPr>
            <a:spLocks noGrp="1"/>
          </p:cNvSpPr>
          <p:nvPr>
            <p:ph type="ftr" sz="quarter" idx="3"/>
          </p:nvPr>
        </p:nvSpPr>
        <p:spPr>
          <a:xfrm>
            <a:off x="4038600" y="6356350"/>
            <a:ext cx="4114800" cy="365125"/>
          </a:xfrm>
          <a:prstGeom prst="rect">
            <a:avLst/>
          </a:prstGeom>
        </p:spPr>
        <p:txBody>
          <a:bodyPr vert="horz" lIns="0" tIns="0" rIns="0" bIns="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8FDC17E-77EA-2157-AF3F-DA12A524FA9A}"/>
              </a:ext>
            </a:extLst>
          </p:cNvPr>
          <p:cNvSpPr>
            <a:spLocks noGrp="1"/>
          </p:cNvSpPr>
          <p:nvPr>
            <p:ph type="sldNum" sz="quarter" idx="4"/>
          </p:nvPr>
        </p:nvSpPr>
        <p:spPr>
          <a:xfrm>
            <a:off x="8610600" y="6356350"/>
            <a:ext cx="2743200" cy="365125"/>
          </a:xfrm>
          <a:prstGeom prst="rect">
            <a:avLst/>
          </a:prstGeom>
        </p:spPr>
        <p:txBody>
          <a:bodyPr vert="horz" lIns="0" tIns="0" rIns="0" bIns="0" rtlCol="0" anchor="ctr"/>
          <a:lstStyle>
            <a:lvl1pPr algn="r">
              <a:defRPr sz="1200">
                <a:solidFill>
                  <a:schemeClr val="tx1">
                    <a:tint val="82000"/>
                  </a:schemeClr>
                </a:solidFill>
              </a:defRPr>
            </a:lvl1pPr>
          </a:lstStyle>
          <a:p>
            <a:fld id="{6AB490A8-F290-654B-8B20-F9171DB88E14}" type="slidenum">
              <a:rPr lang="en-US" smtClean="0"/>
              <a:t>‹#›</a:t>
            </a:fld>
            <a:endParaRPr lang="en-US"/>
          </a:p>
        </p:txBody>
      </p:sp>
      <p:sp>
        <p:nvSpPr>
          <p:cNvPr id="12" name="Text Placeholder 2">
            <a:extLst>
              <a:ext uri="{FF2B5EF4-FFF2-40B4-BE49-F238E27FC236}">
                <a16:creationId xmlns:a16="http://schemas.microsoft.com/office/drawing/2014/main" id="{9292F291-35B5-0A3C-A3B6-DDA6E6A8B7AE}"/>
              </a:ext>
            </a:extLst>
          </p:cNvPr>
          <p:cNvSpPr>
            <a:spLocks noGrp="1"/>
          </p:cNvSpPr>
          <p:nvPr>
            <p:ph type="body" idx="1"/>
          </p:nvPr>
        </p:nvSpPr>
        <p:spPr>
          <a:xfrm>
            <a:off x="648000" y="1944000"/>
            <a:ext cx="9683938" cy="4188123"/>
          </a:xfrm>
          <a:prstGeom prst="rect">
            <a:avLst/>
          </a:prstGeom>
        </p:spPr>
        <p:txBody>
          <a:bodyPr vert="horz" lIns="0" tIns="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2384686"/>
      </p:ext>
    </p:extLst>
  </p:cSld>
  <p:clrMap bg1="lt1" tx1="dk1" bg2="lt2" tx2="dk2" accent1="accent1" accent2="accent2" accent3="accent3" accent4="accent4" accent5="accent5" accent6="accent6" hlink="hlink" folHlink="folHlink"/>
  <p:sldLayoutIdLst>
    <p:sldLayoutId id="2147483684" r:id="rId1"/>
    <p:sldLayoutId id="2147483709" r:id="rId2"/>
    <p:sldLayoutId id="2147483710" r:id="rId3"/>
    <p:sldLayoutId id="2147483711" r:id="rId4"/>
    <p:sldLayoutId id="2147483705" r:id="rId5"/>
    <p:sldLayoutId id="2147483712" r:id="rId6"/>
    <p:sldLayoutId id="2147483685" r:id="rId7"/>
    <p:sldLayoutId id="2147483686" r:id="rId8"/>
    <p:sldLayoutId id="2147483687" r:id="rId9"/>
    <p:sldLayoutId id="2147483688" r:id="rId10"/>
  </p:sldLayoutIdLst>
  <p:txStyles>
    <p:titleStyle>
      <a:lvl1pPr algn="l" defTabSz="914400" rtl="0" eaLnBrk="1" latinLnBrk="0" hangingPunct="1">
        <a:lnSpc>
          <a:spcPct val="90000"/>
        </a:lnSpc>
        <a:spcBef>
          <a:spcPct val="0"/>
        </a:spcBef>
        <a:buNone/>
        <a:defRPr sz="6000" b="1" i="0" kern="1200">
          <a:solidFill>
            <a:srgbClr val="7242E4"/>
          </a:solidFill>
          <a:latin typeface="Montserrat"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144D5E-2B53-3D98-4FB6-8985BD14FDCA}"/>
              </a:ext>
            </a:extLst>
          </p:cNvPr>
          <p:cNvSpPr>
            <a:spLocks noGrp="1"/>
          </p:cNvSpPr>
          <p:nvPr>
            <p:ph type="title"/>
          </p:nvPr>
        </p:nvSpPr>
        <p:spPr>
          <a:xfrm>
            <a:off x="648000" y="365125"/>
            <a:ext cx="10515600" cy="1325563"/>
          </a:xfrm>
          <a:prstGeom prst="rect">
            <a:avLst/>
          </a:prstGeom>
        </p:spPr>
        <p:txBody>
          <a:bodyPr vert="horz" lIns="0" tIns="0" rIns="0" bIns="0" rtlCol="0" anchor="ctr">
            <a:noAutofit/>
          </a:bodyPr>
          <a:lstStyle/>
          <a:p>
            <a:r>
              <a:rPr lang="en-GB"/>
              <a:t>Click to edit Master title style</a:t>
            </a:r>
            <a:endParaRPr lang="en-US"/>
          </a:p>
        </p:txBody>
      </p:sp>
      <p:sp>
        <p:nvSpPr>
          <p:cNvPr id="4" name="Date Placeholder 3">
            <a:extLst>
              <a:ext uri="{FF2B5EF4-FFF2-40B4-BE49-F238E27FC236}">
                <a16:creationId xmlns:a16="http://schemas.microsoft.com/office/drawing/2014/main" id="{DECD8707-A69D-6615-BA8A-D745AD5C3C87}"/>
              </a:ext>
            </a:extLst>
          </p:cNvPr>
          <p:cNvSpPr>
            <a:spLocks noGrp="1"/>
          </p:cNvSpPr>
          <p:nvPr>
            <p:ph type="dt" sz="half" idx="2"/>
          </p:nvPr>
        </p:nvSpPr>
        <p:spPr>
          <a:xfrm>
            <a:off x="648000" y="6356350"/>
            <a:ext cx="2743200" cy="365125"/>
          </a:xfrm>
          <a:prstGeom prst="rect">
            <a:avLst/>
          </a:prstGeom>
        </p:spPr>
        <p:txBody>
          <a:bodyPr vert="horz" lIns="0" tIns="0" rIns="0" bIns="0" rtlCol="0" anchor="ctr"/>
          <a:lstStyle>
            <a:lvl1pPr algn="l">
              <a:defRPr sz="1200">
                <a:solidFill>
                  <a:schemeClr val="tx1">
                    <a:tint val="82000"/>
                  </a:schemeClr>
                </a:solidFill>
              </a:defRPr>
            </a:lvl1pPr>
          </a:lstStyle>
          <a:p>
            <a:fld id="{854865F0-DDA4-584D-9243-1E0A90DF1CD4}" type="datetimeFigureOut">
              <a:rPr lang="en-US" smtClean="0"/>
              <a:t>2/19/2026</a:t>
            </a:fld>
            <a:endParaRPr lang="en-US"/>
          </a:p>
        </p:txBody>
      </p:sp>
      <p:sp>
        <p:nvSpPr>
          <p:cNvPr id="5" name="Footer Placeholder 4">
            <a:extLst>
              <a:ext uri="{FF2B5EF4-FFF2-40B4-BE49-F238E27FC236}">
                <a16:creationId xmlns:a16="http://schemas.microsoft.com/office/drawing/2014/main" id="{926EDE14-8A7A-A857-B09A-A3F33EB2C31E}"/>
              </a:ext>
            </a:extLst>
          </p:cNvPr>
          <p:cNvSpPr>
            <a:spLocks noGrp="1"/>
          </p:cNvSpPr>
          <p:nvPr>
            <p:ph type="ftr" sz="quarter" idx="3"/>
          </p:nvPr>
        </p:nvSpPr>
        <p:spPr>
          <a:xfrm>
            <a:off x="4038600" y="6356350"/>
            <a:ext cx="4114800" cy="365125"/>
          </a:xfrm>
          <a:prstGeom prst="rect">
            <a:avLst/>
          </a:prstGeom>
        </p:spPr>
        <p:txBody>
          <a:bodyPr vert="horz" lIns="0" tIns="0" rIns="0" bIns="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8FDC17E-77EA-2157-AF3F-DA12A524FA9A}"/>
              </a:ext>
            </a:extLst>
          </p:cNvPr>
          <p:cNvSpPr>
            <a:spLocks noGrp="1"/>
          </p:cNvSpPr>
          <p:nvPr>
            <p:ph type="sldNum" sz="quarter" idx="4"/>
          </p:nvPr>
        </p:nvSpPr>
        <p:spPr>
          <a:xfrm>
            <a:off x="8610600" y="6356350"/>
            <a:ext cx="2743200" cy="365125"/>
          </a:xfrm>
          <a:prstGeom prst="rect">
            <a:avLst/>
          </a:prstGeom>
        </p:spPr>
        <p:txBody>
          <a:bodyPr vert="horz" lIns="0" tIns="0" rIns="0" bIns="0" rtlCol="0" anchor="ctr"/>
          <a:lstStyle>
            <a:lvl1pPr algn="r">
              <a:defRPr sz="1200">
                <a:solidFill>
                  <a:schemeClr val="tx1">
                    <a:tint val="82000"/>
                  </a:schemeClr>
                </a:solidFill>
              </a:defRPr>
            </a:lvl1pPr>
          </a:lstStyle>
          <a:p>
            <a:fld id="{6AB490A8-F290-654B-8B20-F9171DB88E14}" type="slidenum">
              <a:rPr lang="en-US" smtClean="0"/>
              <a:t>‹#›</a:t>
            </a:fld>
            <a:endParaRPr lang="en-US"/>
          </a:p>
        </p:txBody>
      </p:sp>
      <p:sp>
        <p:nvSpPr>
          <p:cNvPr id="12" name="Text Placeholder 2">
            <a:extLst>
              <a:ext uri="{FF2B5EF4-FFF2-40B4-BE49-F238E27FC236}">
                <a16:creationId xmlns:a16="http://schemas.microsoft.com/office/drawing/2014/main" id="{9292F291-35B5-0A3C-A3B6-DDA6E6A8B7AE}"/>
              </a:ext>
            </a:extLst>
          </p:cNvPr>
          <p:cNvSpPr>
            <a:spLocks noGrp="1"/>
          </p:cNvSpPr>
          <p:nvPr>
            <p:ph type="body" idx="1"/>
          </p:nvPr>
        </p:nvSpPr>
        <p:spPr>
          <a:xfrm>
            <a:off x="648000" y="1944000"/>
            <a:ext cx="9683938" cy="4188123"/>
          </a:xfrm>
          <a:prstGeom prst="rect">
            <a:avLst/>
          </a:prstGeom>
        </p:spPr>
        <p:txBody>
          <a:bodyPr vert="horz" lIns="0" tIns="0" rIns="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1988660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713" r:id="rId6"/>
    <p:sldLayoutId id="2147483714" r:id="rId7"/>
    <p:sldLayoutId id="2147483715" r:id="rId8"/>
  </p:sldLayoutIdLst>
  <p:txStyles>
    <p:titleStyle>
      <a:lvl1pPr algn="l" defTabSz="914400" rtl="0" eaLnBrk="1" latinLnBrk="0" hangingPunct="1">
        <a:lnSpc>
          <a:spcPct val="90000"/>
        </a:lnSpc>
        <a:spcBef>
          <a:spcPct val="0"/>
        </a:spcBef>
        <a:buNone/>
        <a:defRPr sz="6000" b="1" i="0" kern="1200">
          <a:solidFill>
            <a:srgbClr val="7242E4"/>
          </a:solidFill>
          <a:latin typeface="Montserrat"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hyperlink" Target="https://federalfinancialrelations.gov.au/taxonomy/term/1141" TargetMode="Externa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www.dewr.gov.au/skills-reform/jobs-and-skills-councils"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mailto:skills@act.gov.au"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hyperlink" Target="mailto:skills.projects@act.gov.au"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hyperlink" Target="https://www.vic.gov.au/victorian-training-package-purchasing-guide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mailto:skills@act.gov.au"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mailto:skills@act.gov.au" TargetMode="External"/><Relationship Id="rId2" Type="http://schemas.openxmlformats.org/officeDocument/2006/relationships/hyperlink" Target="mailto:skills.projects@act.gov.au"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ED30650-F228-7512-F06A-5920194D5F39}"/>
              </a:ext>
            </a:extLst>
          </p:cNvPr>
          <p:cNvSpPr>
            <a:spLocks noGrp="1"/>
          </p:cNvSpPr>
          <p:nvPr>
            <p:ph type="subTitle" idx="1"/>
          </p:nvPr>
        </p:nvSpPr>
        <p:spPr>
          <a:xfrm>
            <a:off x="1152000" y="3976653"/>
            <a:ext cx="4725045" cy="1630779"/>
          </a:xfrm>
        </p:spPr>
        <p:txBody>
          <a:bodyPr/>
          <a:lstStyle/>
          <a:p>
            <a:r>
              <a:rPr lang="en-GB" dirty="0"/>
              <a:t>Thursday 19 February 2026</a:t>
            </a:r>
            <a:endParaRPr lang="en-AU" dirty="0"/>
          </a:p>
          <a:p>
            <a:r>
              <a:rPr lang="en-GB" dirty="0"/>
              <a:t>10:00am – 12:30pm</a:t>
            </a:r>
          </a:p>
          <a:p>
            <a:endParaRPr lang="en-AU" dirty="0"/>
          </a:p>
          <a:p>
            <a:r>
              <a:rPr lang="en-AU" dirty="0"/>
              <a:t> Olympus room – Hellenic Club (Woden) </a:t>
            </a:r>
          </a:p>
          <a:p>
            <a:endParaRPr lang="en-AU" dirty="0"/>
          </a:p>
        </p:txBody>
      </p:sp>
      <p:sp>
        <p:nvSpPr>
          <p:cNvPr id="3" name="Title 2">
            <a:extLst>
              <a:ext uri="{FF2B5EF4-FFF2-40B4-BE49-F238E27FC236}">
                <a16:creationId xmlns:a16="http://schemas.microsoft.com/office/drawing/2014/main" id="{C9EC6E3B-E2C4-3859-5A63-CCF8A1BD9944}"/>
              </a:ext>
            </a:extLst>
          </p:cNvPr>
          <p:cNvSpPr>
            <a:spLocks noGrp="1"/>
          </p:cNvSpPr>
          <p:nvPr>
            <p:ph type="ctrTitle"/>
          </p:nvPr>
        </p:nvSpPr>
        <p:spPr>
          <a:xfrm>
            <a:off x="1152000" y="1988840"/>
            <a:ext cx="6310684" cy="1924399"/>
          </a:xfrm>
        </p:spPr>
        <p:txBody>
          <a:bodyPr>
            <a:normAutofit fontScale="90000"/>
          </a:bodyPr>
          <a:lstStyle/>
          <a:p>
            <a:r>
              <a:rPr lang="en-GB" dirty="0"/>
              <a:t>RTO Forum </a:t>
            </a:r>
            <a:br>
              <a:rPr lang="en-GB" dirty="0"/>
            </a:br>
            <a:r>
              <a:rPr lang="en-GB" dirty="0"/>
              <a:t>Skills Canberra</a:t>
            </a:r>
            <a:br>
              <a:rPr lang="en-AU" dirty="0"/>
            </a:br>
            <a:endParaRPr lang="en-AU" dirty="0"/>
          </a:p>
        </p:txBody>
      </p:sp>
    </p:spTree>
    <p:extLst>
      <p:ext uri="{BB962C8B-B14F-4D97-AF65-F5344CB8AC3E}">
        <p14:creationId xmlns:p14="http://schemas.microsoft.com/office/powerpoint/2010/main" val="1137383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A0D1A-8738-D4B3-7C65-D68EC3160C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138003-1EA1-3659-781F-E90A35546F2A}"/>
              </a:ext>
            </a:extLst>
          </p:cNvPr>
          <p:cNvSpPr>
            <a:spLocks noGrp="1"/>
          </p:cNvSpPr>
          <p:nvPr>
            <p:ph type="title"/>
          </p:nvPr>
        </p:nvSpPr>
        <p:spPr/>
        <p:txBody>
          <a:bodyPr/>
          <a:lstStyle/>
          <a:p>
            <a:r>
              <a:rPr lang="en-AU"/>
              <a:t>Through a longer lens: Apprentices and trainees</a:t>
            </a:r>
          </a:p>
        </p:txBody>
      </p:sp>
      <p:graphicFrame>
        <p:nvGraphicFramePr>
          <p:cNvPr id="5" name="Chart 4">
            <a:extLst>
              <a:ext uri="{FF2B5EF4-FFF2-40B4-BE49-F238E27FC236}">
                <a16:creationId xmlns:a16="http://schemas.microsoft.com/office/drawing/2014/main" id="{A9A90C50-CC53-DD4A-B314-5C5C75DF259D}"/>
              </a:ext>
            </a:extLst>
          </p:cNvPr>
          <p:cNvGraphicFramePr>
            <a:graphicFrameLocks/>
          </p:cNvGraphicFramePr>
          <p:nvPr/>
        </p:nvGraphicFramePr>
        <p:xfrm>
          <a:off x="662954" y="1638501"/>
          <a:ext cx="11186446" cy="454284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FFD6F0A0-402C-1546-8E9A-FCADF21E25E7}"/>
              </a:ext>
            </a:extLst>
          </p:cNvPr>
          <p:cNvSpPr txBox="1"/>
          <p:nvPr/>
        </p:nvSpPr>
        <p:spPr>
          <a:xfrm>
            <a:off x="505750" y="6236599"/>
            <a:ext cx="9952700" cy="615553"/>
          </a:xfrm>
          <a:prstGeom prst="rect">
            <a:avLst/>
          </a:prstGeom>
          <a:noFill/>
        </p:spPr>
        <p:txBody>
          <a:bodyPr wrap="square" rtlCol="0">
            <a:spAutoFit/>
          </a:bodyPr>
          <a:lstStyle/>
          <a:p>
            <a:r>
              <a:rPr lang="en-AU" sz="1100">
                <a:solidFill>
                  <a:schemeClr val="bg1">
                    <a:lumMod val="50000"/>
                  </a:schemeClr>
                </a:solidFill>
              </a:rPr>
              <a:t>Source: NCVER </a:t>
            </a:r>
            <a:r>
              <a:rPr lang="en-AU" sz="1100" err="1">
                <a:solidFill>
                  <a:schemeClr val="bg1">
                    <a:lumMod val="50000"/>
                  </a:schemeClr>
                </a:solidFill>
              </a:rPr>
              <a:t>Vocstats</a:t>
            </a:r>
            <a:r>
              <a:rPr lang="en-AU" sz="1100">
                <a:solidFill>
                  <a:schemeClr val="bg1">
                    <a:lumMod val="50000"/>
                  </a:schemeClr>
                </a:solidFill>
              </a:rPr>
              <a:t>. Program Enrolments, training package qualifications. Apprentice / trainee status by state / territory of data submitter by year and type of accreditation.</a:t>
            </a:r>
          </a:p>
          <a:p>
            <a:endParaRPr lang="en-AU" sz="1200"/>
          </a:p>
        </p:txBody>
      </p:sp>
    </p:spTree>
    <p:extLst>
      <p:ext uri="{BB962C8B-B14F-4D97-AF65-F5344CB8AC3E}">
        <p14:creationId xmlns:p14="http://schemas.microsoft.com/office/powerpoint/2010/main" val="2896093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193A5-7362-DB04-3B8A-BB54B63B1C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FB5A48-8E72-E967-B0E1-8E680BB942B4}"/>
              </a:ext>
            </a:extLst>
          </p:cNvPr>
          <p:cNvSpPr>
            <a:spLocks noGrp="1"/>
          </p:cNvSpPr>
          <p:nvPr>
            <p:ph type="title"/>
          </p:nvPr>
        </p:nvSpPr>
        <p:spPr/>
        <p:txBody>
          <a:bodyPr/>
          <a:lstStyle/>
          <a:p>
            <a:r>
              <a:rPr lang="en-AU"/>
              <a:t>Through a longer lens: Not an apprentice or trainee</a:t>
            </a:r>
          </a:p>
        </p:txBody>
      </p:sp>
      <p:graphicFrame>
        <p:nvGraphicFramePr>
          <p:cNvPr id="3" name="Chart 2">
            <a:extLst>
              <a:ext uri="{FF2B5EF4-FFF2-40B4-BE49-F238E27FC236}">
                <a16:creationId xmlns:a16="http://schemas.microsoft.com/office/drawing/2014/main" id="{616D8FCB-1E2F-BEC0-8488-7B0CF2655817}"/>
              </a:ext>
            </a:extLst>
          </p:cNvPr>
          <p:cNvGraphicFramePr>
            <a:graphicFrameLocks/>
          </p:cNvGraphicFramePr>
          <p:nvPr/>
        </p:nvGraphicFramePr>
        <p:xfrm>
          <a:off x="352425" y="1399689"/>
          <a:ext cx="11286199" cy="479156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F5B3ABC6-B514-D9EB-5C9C-CA6552D235ED}"/>
              </a:ext>
            </a:extLst>
          </p:cNvPr>
          <p:cNvSpPr txBox="1"/>
          <p:nvPr/>
        </p:nvSpPr>
        <p:spPr>
          <a:xfrm>
            <a:off x="505750" y="6236599"/>
            <a:ext cx="9952700" cy="615553"/>
          </a:xfrm>
          <a:prstGeom prst="rect">
            <a:avLst/>
          </a:prstGeom>
          <a:noFill/>
        </p:spPr>
        <p:txBody>
          <a:bodyPr wrap="square" rtlCol="0">
            <a:spAutoFit/>
          </a:bodyPr>
          <a:lstStyle/>
          <a:p>
            <a:r>
              <a:rPr lang="en-AU" sz="1100">
                <a:solidFill>
                  <a:schemeClr val="bg1">
                    <a:lumMod val="50000"/>
                  </a:schemeClr>
                </a:solidFill>
              </a:rPr>
              <a:t>Source: NCVER </a:t>
            </a:r>
            <a:r>
              <a:rPr lang="en-AU" sz="1100" err="1">
                <a:solidFill>
                  <a:schemeClr val="bg1">
                    <a:lumMod val="50000"/>
                  </a:schemeClr>
                </a:solidFill>
              </a:rPr>
              <a:t>Vocstats</a:t>
            </a:r>
            <a:r>
              <a:rPr lang="en-AU" sz="1100">
                <a:solidFill>
                  <a:schemeClr val="bg1">
                    <a:lumMod val="50000"/>
                  </a:schemeClr>
                </a:solidFill>
              </a:rPr>
              <a:t>. Program Enrolments, training package qualifications. Apprentice / trainee status by state / territory of data submitter by year and type of accreditation.</a:t>
            </a:r>
          </a:p>
          <a:p>
            <a:endParaRPr lang="en-AU" sz="1200"/>
          </a:p>
        </p:txBody>
      </p:sp>
    </p:spTree>
    <p:extLst>
      <p:ext uri="{BB962C8B-B14F-4D97-AF65-F5344CB8AC3E}">
        <p14:creationId xmlns:p14="http://schemas.microsoft.com/office/powerpoint/2010/main" val="3374448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0B49B-06A9-9E20-BB3E-270BDBB9AAF1}"/>
              </a:ext>
            </a:extLst>
          </p:cNvPr>
          <p:cNvSpPr>
            <a:spLocks noGrp="1"/>
          </p:cNvSpPr>
          <p:nvPr>
            <p:ph type="title"/>
          </p:nvPr>
        </p:nvSpPr>
        <p:spPr/>
        <p:txBody>
          <a:bodyPr/>
          <a:lstStyle/>
          <a:p>
            <a:r>
              <a:rPr lang="en-AU"/>
              <a:t>Apprentices vs trainees in training</a:t>
            </a:r>
          </a:p>
        </p:txBody>
      </p:sp>
      <p:graphicFrame>
        <p:nvGraphicFramePr>
          <p:cNvPr id="4" name="Content Placeholder 3">
            <a:extLst>
              <a:ext uri="{FF2B5EF4-FFF2-40B4-BE49-F238E27FC236}">
                <a16:creationId xmlns:a16="http://schemas.microsoft.com/office/drawing/2014/main" id="{3813EADA-4283-059F-1686-0FDC52A675A0}"/>
              </a:ext>
            </a:extLst>
          </p:cNvPr>
          <p:cNvGraphicFramePr>
            <a:graphicFrameLocks noGrp="1"/>
          </p:cNvGraphicFramePr>
          <p:nvPr>
            <p:ph idx="1"/>
          </p:nvPr>
        </p:nvGraphicFramePr>
        <p:xfrm>
          <a:off x="4514850" y="1944688"/>
          <a:ext cx="6346825" cy="41878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27767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17386-B1E1-705B-B7F0-9B8C175857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8DA995-22FF-2510-4A80-793A4F33D23E}"/>
              </a:ext>
            </a:extLst>
          </p:cNvPr>
          <p:cNvSpPr>
            <a:spLocks noGrp="1"/>
          </p:cNvSpPr>
          <p:nvPr>
            <p:ph type="title"/>
          </p:nvPr>
        </p:nvSpPr>
        <p:spPr/>
        <p:txBody>
          <a:bodyPr anchor="ctr">
            <a:normAutofit/>
          </a:bodyPr>
          <a:lstStyle/>
          <a:p>
            <a:r>
              <a:rPr lang="en-AU"/>
              <a:t>Apprenticeships as % of total government-funded activity</a:t>
            </a:r>
          </a:p>
        </p:txBody>
      </p:sp>
      <p:graphicFrame>
        <p:nvGraphicFramePr>
          <p:cNvPr id="4" name="Content Placeholder 3">
            <a:extLst>
              <a:ext uri="{FF2B5EF4-FFF2-40B4-BE49-F238E27FC236}">
                <a16:creationId xmlns:a16="http://schemas.microsoft.com/office/drawing/2014/main" id="{995DAC9E-21E6-AFDE-98C8-FEEF2BE69306}"/>
              </a:ext>
            </a:extLst>
          </p:cNvPr>
          <p:cNvGraphicFramePr>
            <a:graphicFrameLocks noGrp="1"/>
          </p:cNvGraphicFramePr>
          <p:nvPr>
            <p:ph idx="1"/>
          </p:nvPr>
        </p:nvGraphicFramePr>
        <p:xfrm>
          <a:off x="647700" y="1944688"/>
          <a:ext cx="7026275" cy="41878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8519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DF9365-A365-EA57-3049-3DC087CA9D2D}"/>
              </a:ext>
            </a:extLst>
          </p:cNvPr>
          <p:cNvPicPr>
            <a:picLocks noChangeAspect="1"/>
          </p:cNvPicPr>
          <p:nvPr/>
        </p:nvPicPr>
        <p:blipFill>
          <a:blip r:embed="rId2"/>
          <a:stretch>
            <a:fillRect/>
          </a:stretch>
        </p:blipFill>
        <p:spPr>
          <a:xfrm>
            <a:off x="692986" y="1375978"/>
            <a:ext cx="10699407" cy="4822354"/>
          </a:xfrm>
          <a:prstGeom prst="rect">
            <a:avLst/>
          </a:prstGeom>
        </p:spPr>
      </p:pic>
      <p:sp>
        <p:nvSpPr>
          <p:cNvPr id="2" name="Title 1">
            <a:extLst>
              <a:ext uri="{FF2B5EF4-FFF2-40B4-BE49-F238E27FC236}">
                <a16:creationId xmlns:a16="http://schemas.microsoft.com/office/drawing/2014/main" id="{E08251F2-6C70-1A09-6FAA-3A579DAC4D6E}"/>
              </a:ext>
            </a:extLst>
          </p:cNvPr>
          <p:cNvSpPr>
            <a:spLocks noGrp="1"/>
          </p:cNvSpPr>
          <p:nvPr>
            <p:ph type="title"/>
          </p:nvPr>
        </p:nvSpPr>
        <p:spPr/>
        <p:txBody>
          <a:bodyPr>
            <a:noAutofit/>
          </a:bodyPr>
          <a:lstStyle/>
          <a:p>
            <a:r>
              <a:rPr lang="en-AU" sz="2400"/>
              <a:t>While the number attending education remains stable, the number not attending education has steadily increased</a:t>
            </a:r>
          </a:p>
        </p:txBody>
      </p:sp>
      <p:sp>
        <p:nvSpPr>
          <p:cNvPr id="4" name="Text Placeholder 3">
            <a:extLst>
              <a:ext uri="{FF2B5EF4-FFF2-40B4-BE49-F238E27FC236}">
                <a16:creationId xmlns:a16="http://schemas.microsoft.com/office/drawing/2014/main" id="{B7D0A804-7A8D-EB96-12F5-9621C50F797F}"/>
              </a:ext>
            </a:extLst>
          </p:cNvPr>
          <p:cNvSpPr>
            <a:spLocks noGrp="1"/>
          </p:cNvSpPr>
          <p:nvPr>
            <p:ph type="body" sz="quarter" idx="10"/>
          </p:nvPr>
        </p:nvSpPr>
        <p:spPr/>
        <p:txBody>
          <a:bodyPr/>
          <a:lstStyle/>
          <a:p>
            <a:endParaRPr lang="en-AU"/>
          </a:p>
        </p:txBody>
      </p:sp>
      <p:sp>
        <p:nvSpPr>
          <p:cNvPr id="5" name="TextBox 4">
            <a:extLst>
              <a:ext uri="{FF2B5EF4-FFF2-40B4-BE49-F238E27FC236}">
                <a16:creationId xmlns:a16="http://schemas.microsoft.com/office/drawing/2014/main" id="{7F09F2EF-37F2-5B3D-D48E-C2E16EE033E2}"/>
              </a:ext>
            </a:extLst>
          </p:cNvPr>
          <p:cNvSpPr txBox="1"/>
          <p:nvPr/>
        </p:nvSpPr>
        <p:spPr>
          <a:xfrm>
            <a:off x="9534553" y="3069727"/>
            <a:ext cx="2093032" cy="307777"/>
          </a:xfrm>
          <a:prstGeom prst="rect">
            <a:avLst/>
          </a:prstGeom>
          <a:noFill/>
        </p:spPr>
        <p:txBody>
          <a:bodyPr wrap="square" rtlCol="0">
            <a:spAutoFit/>
          </a:bodyPr>
          <a:lstStyle/>
          <a:p>
            <a:r>
              <a:rPr lang="en-AU" sz="700">
                <a:latin typeface="Montserrat" panose="00000500000000000000" pitchFamily="2" charset="0"/>
              </a:rPr>
              <a:t>The number not attending education has increased by one-third since 2021</a:t>
            </a:r>
          </a:p>
        </p:txBody>
      </p:sp>
      <p:sp>
        <p:nvSpPr>
          <p:cNvPr id="3" name="TextBox 2">
            <a:extLst>
              <a:ext uri="{FF2B5EF4-FFF2-40B4-BE49-F238E27FC236}">
                <a16:creationId xmlns:a16="http://schemas.microsoft.com/office/drawing/2014/main" id="{57F7DA69-3237-70A5-A847-2C3A2AABF3B0}"/>
              </a:ext>
            </a:extLst>
          </p:cNvPr>
          <p:cNvSpPr txBox="1"/>
          <p:nvPr/>
        </p:nvSpPr>
        <p:spPr>
          <a:xfrm>
            <a:off x="650876" y="6279594"/>
            <a:ext cx="8957511" cy="338554"/>
          </a:xfrm>
          <a:prstGeom prst="rect">
            <a:avLst/>
          </a:prstGeom>
          <a:noFill/>
        </p:spPr>
        <p:txBody>
          <a:bodyPr wrap="square">
            <a:spAutoFit/>
          </a:bodyPr>
          <a:lstStyle/>
          <a:p>
            <a:r>
              <a:rPr lang="en-AU" sz="800">
                <a:latin typeface="Montserrat" panose="00000500000000000000" pitchFamily="2" charset="0"/>
              </a:rPr>
              <a:t>Source: 6291.0.55.001 Labour Force, Australia, Detailed</a:t>
            </a:r>
          </a:p>
          <a:p>
            <a:r>
              <a:rPr lang="en-AU" sz="800">
                <a:latin typeface="Montserrat" panose="00000500000000000000" pitchFamily="2" charset="0"/>
              </a:rPr>
              <a:t>Table 03. Labour force status for 15-24 year olds by Age, Educational attendance (full-time) and Sex and by State, Territory and Educational attendance (full-time) </a:t>
            </a:r>
          </a:p>
        </p:txBody>
      </p:sp>
    </p:spTree>
    <p:extLst>
      <p:ext uri="{BB962C8B-B14F-4D97-AF65-F5344CB8AC3E}">
        <p14:creationId xmlns:p14="http://schemas.microsoft.com/office/powerpoint/2010/main" val="3657404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FFCE3-93C1-33EC-DF84-3BF9307704F3}"/>
              </a:ext>
            </a:extLst>
          </p:cNvPr>
          <p:cNvSpPr>
            <a:spLocks noGrp="1"/>
          </p:cNvSpPr>
          <p:nvPr>
            <p:ph type="title"/>
          </p:nvPr>
        </p:nvSpPr>
        <p:spPr/>
        <p:txBody>
          <a:bodyPr>
            <a:normAutofit/>
          </a:bodyPr>
          <a:lstStyle/>
          <a:p>
            <a:r>
              <a:rPr lang="en-AU"/>
              <a:t>Where do they work?</a:t>
            </a:r>
          </a:p>
        </p:txBody>
      </p:sp>
      <p:pic>
        <p:nvPicPr>
          <p:cNvPr id="5" name="Content Placeholder 4" descr="A graph with red and blue dots&#10;&#10;AI-generated content may be incorrect.">
            <a:extLst>
              <a:ext uri="{FF2B5EF4-FFF2-40B4-BE49-F238E27FC236}">
                <a16:creationId xmlns:a16="http://schemas.microsoft.com/office/drawing/2014/main" id="{EA17554E-856A-4070-6A60-97CE249503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15027" y="1444379"/>
            <a:ext cx="6346677" cy="4188122"/>
          </a:xfrm>
        </p:spPr>
      </p:pic>
      <p:sp>
        <p:nvSpPr>
          <p:cNvPr id="7" name="TextBox 6">
            <a:extLst>
              <a:ext uri="{FF2B5EF4-FFF2-40B4-BE49-F238E27FC236}">
                <a16:creationId xmlns:a16="http://schemas.microsoft.com/office/drawing/2014/main" id="{39F312F5-1DB2-0C7A-94C1-9BB3F2ADC980}"/>
              </a:ext>
            </a:extLst>
          </p:cNvPr>
          <p:cNvSpPr txBox="1"/>
          <p:nvPr/>
        </p:nvSpPr>
        <p:spPr>
          <a:xfrm>
            <a:off x="4515027" y="5924733"/>
            <a:ext cx="5845031" cy="461665"/>
          </a:xfrm>
          <a:prstGeom prst="rect">
            <a:avLst/>
          </a:prstGeom>
          <a:noFill/>
        </p:spPr>
        <p:txBody>
          <a:bodyPr wrap="square">
            <a:spAutoFit/>
          </a:bodyPr>
          <a:lstStyle/>
          <a:p>
            <a:r>
              <a:rPr lang="en-AU" sz="1200">
                <a:latin typeface="Montserrat" panose="00000500000000000000" pitchFamily="2" charset="0"/>
              </a:rPr>
              <a:t>Hospitality and retail remain common for young workers, but health care and government roles are increasingly popular</a:t>
            </a:r>
          </a:p>
        </p:txBody>
      </p:sp>
    </p:spTree>
    <p:extLst>
      <p:ext uri="{BB962C8B-B14F-4D97-AF65-F5344CB8AC3E}">
        <p14:creationId xmlns:p14="http://schemas.microsoft.com/office/powerpoint/2010/main" val="3438647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EBF98-A6ED-84CE-3059-F7044A72E71B}"/>
              </a:ext>
            </a:extLst>
          </p:cNvPr>
          <p:cNvSpPr>
            <a:spLocks noGrp="1"/>
          </p:cNvSpPr>
          <p:nvPr>
            <p:ph type="title"/>
          </p:nvPr>
        </p:nvSpPr>
        <p:spPr/>
        <p:txBody>
          <a:bodyPr>
            <a:normAutofit/>
          </a:bodyPr>
          <a:lstStyle/>
          <a:p>
            <a:r>
              <a:rPr lang="en-AU"/>
              <a:t>The drop in full-time education participation is more pronounced in the ACT than nationally</a:t>
            </a:r>
          </a:p>
        </p:txBody>
      </p:sp>
      <p:pic>
        <p:nvPicPr>
          <p:cNvPr id="3" name="Picture 2">
            <a:extLst>
              <a:ext uri="{FF2B5EF4-FFF2-40B4-BE49-F238E27FC236}">
                <a16:creationId xmlns:a16="http://schemas.microsoft.com/office/drawing/2014/main" id="{567EB019-2644-D244-F876-DA8D36A30028}"/>
              </a:ext>
            </a:extLst>
          </p:cNvPr>
          <p:cNvPicPr>
            <a:picLocks noChangeAspect="1"/>
          </p:cNvPicPr>
          <p:nvPr/>
        </p:nvPicPr>
        <p:blipFill>
          <a:blip r:embed="rId2"/>
          <a:stretch>
            <a:fillRect/>
          </a:stretch>
        </p:blipFill>
        <p:spPr>
          <a:xfrm>
            <a:off x="160256" y="1515195"/>
            <a:ext cx="5444200" cy="4566300"/>
          </a:xfrm>
          <a:prstGeom prst="rect">
            <a:avLst/>
          </a:prstGeom>
        </p:spPr>
      </p:pic>
      <p:sp>
        <p:nvSpPr>
          <p:cNvPr id="8" name="TextBox 7">
            <a:extLst>
              <a:ext uri="{FF2B5EF4-FFF2-40B4-BE49-F238E27FC236}">
                <a16:creationId xmlns:a16="http://schemas.microsoft.com/office/drawing/2014/main" id="{8B88948B-99CF-FDDB-BE46-FA0EC1F41C87}"/>
              </a:ext>
            </a:extLst>
          </p:cNvPr>
          <p:cNvSpPr txBox="1"/>
          <p:nvPr/>
        </p:nvSpPr>
        <p:spPr>
          <a:xfrm>
            <a:off x="10823689" y="1968078"/>
            <a:ext cx="1285162" cy="523220"/>
          </a:xfrm>
          <a:prstGeom prst="rect">
            <a:avLst/>
          </a:prstGeom>
          <a:noFill/>
        </p:spPr>
        <p:txBody>
          <a:bodyPr wrap="square" rtlCol="0">
            <a:spAutoFit/>
          </a:bodyPr>
          <a:lstStyle/>
          <a:p>
            <a:r>
              <a:rPr lang="en-AU" sz="700">
                <a:latin typeface="Montserrat" panose="00000500000000000000" pitchFamily="2" charset="0"/>
              </a:rPr>
              <a:t>Since 2005, the number of ACT youth not in full-time education has increased by 17 per cent.</a:t>
            </a:r>
          </a:p>
        </p:txBody>
      </p:sp>
      <p:sp>
        <p:nvSpPr>
          <p:cNvPr id="9" name="TextBox 8">
            <a:extLst>
              <a:ext uri="{FF2B5EF4-FFF2-40B4-BE49-F238E27FC236}">
                <a16:creationId xmlns:a16="http://schemas.microsoft.com/office/drawing/2014/main" id="{931F71B1-8D1C-7206-B55C-C58CD1A62F50}"/>
              </a:ext>
            </a:extLst>
          </p:cNvPr>
          <p:cNvSpPr txBox="1"/>
          <p:nvPr/>
        </p:nvSpPr>
        <p:spPr>
          <a:xfrm>
            <a:off x="10823689" y="3644456"/>
            <a:ext cx="1285162" cy="307777"/>
          </a:xfrm>
          <a:prstGeom prst="rect">
            <a:avLst/>
          </a:prstGeom>
          <a:noFill/>
        </p:spPr>
        <p:txBody>
          <a:bodyPr wrap="square" rtlCol="0">
            <a:spAutoFit/>
          </a:bodyPr>
          <a:lstStyle/>
          <a:p>
            <a:r>
              <a:rPr lang="en-AU" sz="700">
                <a:latin typeface="Montserrat" panose="00000500000000000000" pitchFamily="2" charset="0"/>
              </a:rPr>
              <a:t>Nationally, the increase was just 8 per cent.</a:t>
            </a:r>
          </a:p>
        </p:txBody>
      </p:sp>
      <p:sp>
        <p:nvSpPr>
          <p:cNvPr id="10" name="TextBox 9">
            <a:extLst>
              <a:ext uri="{FF2B5EF4-FFF2-40B4-BE49-F238E27FC236}">
                <a16:creationId xmlns:a16="http://schemas.microsoft.com/office/drawing/2014/main" id="{CA00B480-4575-BD66-05E7-7D6E628F073D}"/>
              </a:ext>
            </a:extLst>
          </p:cNvPr>
          <p:cNvSpPr txBox="1"/>
          <p:nvPr/>
        </p:nvSpPr>
        <p:spPr>
          <a:xfrm>
            <a:off x="650876" y="6279594"/>
            <a:ext cx="8957511" cy="338554"/>
          </a:xfrm>
          <a:prstGeom prst="rect">
            <a:avLst/>
          </a:prstGeom>
          <a:noFill/>
        </p:spPr>
        <p:txBody>
          <a:bodyPr wrap="square">
            <a:spAutoFit/>
          </a:bodyPr>
          <a:lstStyle/>
          <a:p>
            <a:r>
              <a:rPr lang="en-AU" sz="800">
                <a:latin typeface="Montserrat" panose="00000500000000000000" pitchFamily="2" charset="0"/>
              </a:rPr>
              <a:t>Source: 6291.0.55.001 Labour Force, Australia, Detailed</a:t>
            </a:r>
          </a:p>
          <a:p>
            <a:r>
              <a:rPr lang="en-AU" sz="800">
                <a:latin typeface="Montserrat" panose="00000500000000000000" pitchFamily="2" charset="0"/>
              </a:rPr>
              <a:t>Table 03. Labour force status for 15-24 year olds by Age, Educational attendance (full-time) and Sex and by State, Territory and Educational attendance (full-time) </a:t>
            </a:r>
          </a:p>
        </p:txBody>
      </p:sp>
      <p:pic>
        <p:nvPicPr>
          <p:cNvPr id="11" name="Picture 10">
            <a:extLst>
              <a:ext uri="{FF2B5EF4-FFF2-40B4-BE49-F238E27FC236}">
                <a16:creationId xmlns:a16="http://schemas.microsoft.com/office/drawing/2014/main" id="{29B9082F-478E-3A48-3E1D-2A738A56A5C9}"/>
              </a:ext>
            </a:extLst>
          </p:cNvPr>
          <p:cNvPicPr>
            <a:picLocks noChangeAspect="1"/>
          </p:cNvPicPr>
          <p:nvPr/>
        </p:nvPicPr>
        <p:blipFill>
          <a:blip r:embed="rId3"/>
          <a:stretch>
            <a:fillRect/>
          </a:stretch>
        </p:blipFill>
        <p:spPr>
          <a:xfrm>
            <a:off x="5766680" y="1522797"/>
            <a:ext cx="5560034" cy="4657748"/>
          </a:xfrm>
          <a:prstGeom prst="rect">
            <a:avLst/>
          </a:prstGeom>
        </p:spPr>
      </p:pic>
    </p:spTree>
    <p:extLst>
      <p:ext uri="{BB962C8B-B14F-4D97-AF65-F5344CB8AC3E}">
        <p14:creationId xmlns:p14="http://schemas.microsoft.com/office/powerpoint/2010/main" val="388499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A218A-E679-192B-7181-A758960E93C2}"/>
              </a:ext>
            </a:extLst>
          </p:cNvPr>
          <p:cNvSpPr>
            <a:spLocks noGrp="1"/>
          </p:cNvSpPr>
          <p:nvPr>
            <p:ph type="ctrTitle"/>
          </p:nvPr>
        </p:nvSpPr>
        <p:spPr/>
        <p:txBody>
          <a:bodyPr>
            <a:normAutofit fontScale="90000"/>
          </a:bodyPr>
          <a:lstStyle/>
          <a:p>
            <a:r>
              <a:rPr lang="en-AU" dirty="0"/>
              <a:t>National Skills Agreement</a:t>
            </a:r>
          </a:p>
        </p:txBody>
      </p:sp>
      <p:sp>
        <p:nvSpPr>
          <p:cNvPr id="3" name="Subtitle 2">
            <a:extLst>
              <a:ext uri="{FF2B5EF4-FFF2-40B4-BE49-F238E27FC236}">
                <a16:creationId xmlns:a16="http://schemas.microsoft.com/office/drawing/2014/main" id="{A279A2C7-DDBF-9197-2B19-52F4E950C45C}"/>
              </a:ext>
            </a:extLst>
          </p:cNvPr>
          <p:cNvSpPr>
            <a:spLocks noGrp="1"/>
          </p:cNvSpPr>
          <p:nvPr>
            <p:ph type="subTitle" idx="1"/>
          </p:nvPr>
        </p:nvSpPr>
        <p:spPr/>
        <p:txBody>
          <a:bodyPr/>
          <a:lstStyle/>
          <a:p>
            <a:r>
              <a:rPr lang="en-US" b="1" dirty="0"/>
              <a:t>Skye Turner</a:t>
            </a:r>
          </a:p>
          <a:p>
            <a:r>
              <a:rPr lang="en-AU" dirty="0"/>
              <a:t>Senior Director, Skills Projects and Reporting</a:t>
            </a:r>
          </a:p>
          <a:p>
            <a:endParaRPr lang="en-AU" dirty="0"/>
          </a:p>
        </p:txBody>
      </p:sp>
    </p:spTree>
    <p:extLst>
      <p:ext uri="{BB962C8B-B14F-4D97-AF65-F5344CB8AC3E}">
        <p14:creationId xmlns:p14="http://schemas.microsoft.com/office/powerpoint/2010/main" val="1823865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F7B85-C673-8DB7-3022-53319E64EDB8}"/>
              </a:ext>
            </a:extLst>
          </p:cNvPr>
          <p:cNvSpPr>
            <a:spLocks noGrp="1"/>
          </p:cNvSpPr>
          <p:nvPr>
            <p:ph type="title"/>
          </p:nvPr>
        </p:nvSpPr>
        <p:spPr/>
        <p:txBody>
          <a:bodyPr/>
          <a:lstStyle/>
          <a:p>
            <a:r>
              <a:rPr lang="en-AU" dirty="0"/>
              <a:t>National Skills Agreement</a:t>
            </a:r>
          </a:p>
        </p:txBody>
      </p:sp>
      <p:sp>
        <p:nvSpPr>
          <p:cNvPr id="3" name="Text Placeholder 2">
            <a:extLst>
              <a:ext uri="{FF2B5EF4-FFF2-40B4-BE49-F238E27FC236}">
                <a16:creationId xmlns:a16="http://schemas.microsoft.com/office/drawing/2014/main" id="{41711FCE-16D0-12F5-EE76-15672352392E}"/>
              </a:ext>
            </a:extLst>
          </p:cNvPr>
          <p:cNvSpPr>
            <a:spLocks noGrp="1"/>
          </p:cNvSpPr>
          <p:nvPr>
            <p:ph type="body" sz="quarter" idx="10"/>
          </p:nvPr>
        </p:nvSpPr>
        <p:spPr>
          <a:xfrm>
            <a:off x="648000" y="1346200"/>
            <a:ext cx="9794448" cy="4835144"/>
          </a:xfrm>
        </p:spPr>
        <p:txBody>
          <a:bodyPr/>
          <a:lstStyle/>
          <a:p>
            <a:r>
              <a:rPr lang="en-US" sz="1800" dirty="0">
                <a:solidFill>
                  <a:schemeClr val="accent5">
                    <a:lumMod val="50000"/>
                  </a:schemeClr>
                </a:solidFill>
              </a:rPr>
              <a:t>The NSA focuses on:</a:t>
            </a:r>
            <a:endParaRPr lang="en-AU" sz="1800" dirty="0">
              <a:solidFill>
                <a:schemeClr val="accent5">
                  <a:lumMod val="50000"/>
                </a:schemeClr>
              </a:solidFill>
            </a:endParaRPr>
          </a:p>
          <a:p>
            <a:pPr lvl="1"/>
            <a:r>
              <a:rPr lang="en-US" sz="1800" dirty="0"/>
              <a:t>Delivering high quality, responsive, and accessible training, </a:t>
            </a:r>
            <a:endParaRPr lang="en-AU" sz="1800" dirty="0"/>
          </a:p>
          <a:p>
            <a:pPr lvl="1"/>
            <a:r>
              <a:rPr lang="en-US" sz="1800" dirty="0"/>
              <a:t>Supporting Australians to obtain the skills they need, and</a:t>
            </a:r>
            <a:endParaRPr lang="en-AU" sz="1800" dirty="0"/>
          </a:p>
          <a:p>
            <a:pPr lvl="1"/>
            <a:r>
              <a:rPr lang="en-US" sz="1800" dirty="0"/>
              <a:t>Ensuring Australia has the skilled workforce needed in critical industries.</a:t>
            </a:r>
          </a:p>
          <a:p>
            <a:pPr lvl="1"/>
            <a:endParaRPr lang="en-US" sz="1800" dirty="0"/>
          </a:p>
          <a:p>
            <a:pPr marL="0" lvl="1" indent="0">
              <a:spcBef>
                <a:spcPts val="1000"/>
              </a:spcBef>
              <a:buNone/>
            </a:pPr>
            <a:r>
              <a:rPr lang="en-US" sz="1800" dirty="0">
                <a:solidFill>
                  <a:schemeClr val="accent5">
                    <a:lumMod val="50000"/>
                  </a:schemeClr>
                </a:solidFill>
              </a:rPr>
              <a:t>Priority areas include:</a:t>
            </a:r>
          </a:p>
          <a:p>
            <a:pPr lvl="1"/>
            <a:r>
              <a:rPr lang="en-AU" sz="1800" dirty="0"/>
              <a:t>Women’s participation and gender equality,</a:t>
            </a:r>
          </a:p>
          <a:p>
            <a:pPr lvl="1"/>
            <a:r>
              <a:rPr lang="en-AU" sz="1800" dirty="0"/>
              <a:t>Working closely with Aboriginal and Torres Strait Islander communities and training providers to support skills development and career opportunities,</a:t>
            </a:r>
          </a:p>
          <a:p>
            <a:pPr lvl="1"/>
            <a:r>
              <a:rPr lang="en-AU" sz="1800" dirty="0"/>
              <a:t>Supporting TAFE at the centre – including workforce capability, Centres of Excellence and leadership networks,</a:t>
            </a:r>
          </a:p>
          <a:p>
            <a:pPr lvl="1"/>
            <a:r>
              <a:rPr lang="en-AU" sz="1800" dirty="0"/>
              <a:t>Improvements for data and data systems, and</a:t>
            </a:r>
          </a:p>
          <a:p>
            <a:pPr lvl="1"/>
            <a:r>
              <a:rPr lang="en-AU" sz="1800" dirty="0"/>
              <a:t>Digital capability uplift for learners.</a:t>
            </a:r>
          </a:p>
          <a:p>
            <a:endParaRPr lang="en-AU" dirty="0"/>
          </a:p>
        </p:txBody>
      </p:sp>
    </p:spTree>
    <p:extLst>
      <p:ext uri="{BB962C8B-B14F-4D97-AF65-F5344CB8AC3E}">
        <p14:creationId xmlns:p14="http://schemas.microsoft.com/office/powerpoint/2010/main" val="3898844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99193-A70C-5C15-1CEC-7EA6E22D4D1E}"/>
              </a:ext>
            </a:extLst>
          </p:cNvPr>
          <p:cNvSpPr>
            <a:spLocks noGrp="1"/>
          </p:cNvSpPr>
          <p:nvPr>
            <p:ph type="title"/>
          </p:nvPr>
        </p:nvSpPr>
        <p:spPr/>
        <p:txBody>
          <a:bodyPr/>
          <a:lstStyle/>
          <a:p>
            <a:r>
              <a:rPr lang="en-AU" dirty="0"/>
              <a:t>ACT Skills Action Plan</a:t>
            </a:r>
          </a:p>
        </p:txBody>
      </p:sp>
      <p:sp>
        <p:nvSpPr>
          <p:cNvPr id="6" name="Content Placeholder 2">
            <a:extLst>
              <a:ext uri="{FF2B5EF4-FFF2-40B4-BE49-F238E27FC236}">
                <a16:creationId xmlns:a16="http://schemas.microsoft.com/office/drawing/2014/main" id="{B8EFA95B-1452-6DA1-D346-0D2FB1D2BCEB}"/>
              </a:ext>
            </a:extLst>
          </p:cNvPr>
          <p:cNvSpPr>
            <a:spLocks noGrp="1"/>
          </p:cNvSpPr>
          <p:nvPr>
            <p:ph idx="1"/>
          </p:nvPr>
        </p:nvSpPr>
        <p:spPr>
          <a:xfrm>
            <a:off x="4515028" y="1458225"/>
            <a:ext cx="6346677" cy="4188122"/>
          </a:xfrm>
        </p:spPr>
        <p:txBody>
          <a:bodyPr/>
          <a:lstStyle/>
          <a:p>
            <a:r>
              <a:rPr lang="en-AU" dirty="0"/>
              <a:t>Outlines the ACT’s commitment to delivering agreed national priorities, with a focus on local workforce needs.</a:t>
            </a:r>
          </a:p>
          <a:p>
            <a:pPr marL="342900" indent="-342900">
              <a:buFont typeface="Arial" panose="020B0604020202020204" pitchFamily="34" charset="0"/>
              <a:buChar char="•"/>
            </a:pPr>
            <a:r>
              <a:rPr lang="en-AU" sz="1600" dirty="0"/>
              <a:t>Sustaining essential care services</a:t>
            </a:r>
          </a:p>
          <a:p>
            <a:pPr marL="342900" indent="-342900">
              <a:buFont typeface="Arial" panose="020B0604020202020204" pitchFamily="34" charset="0"/>
              <a:buChar char="•"/>
            </a:pPr>
            <a:r>
              <a:rPr lang="en-AU" sz="1600" dirty="0"/>
              <a:t>Developing Australia’s sovereign capability and food security</a:t>
            </a:r>
          </a:p>
          <a:p>
            <a:pPr marL="342900" indent="-342900">
              <a:buFont typeface="Arial" panose="020B0604020202020204" pitchFamily="34" charset="0"/>
              <a:buChar char="•"/>
            </a:pPr>
            <a:r>
              <a:rPr lang="en-AU" sz="1600" dirty="0"/>
              <a:t> Supporting the Net Zero transformation</a:t>
            </a:r>
          </a:p>
          <a:p>
            <a:pPr marL="342900" indent="-342900">
              <a:buFont typeface="Arial" panose="020B0604020202020204" pitchFamily="34" charset="0"/>
              <a:buChar char="•"/>
            </a:pPr>
            <a:r>
              <a:rPr lang="en-AU" sz="1600" dirty="0"/>
              <a:t>Delivering housing supply</a:t>
            </a:r>
          </a:p>
          <a:p>
            <a:pPr marL="342900" indent="-342900">
              <a:buFont typeface="Arial" panose="020B0604020202020204" pitchFamily="34" charset="0"/>
              <a:buChar char="•"/>
            </a:pPr>
            <a:r>
              <a:rPr lang="en-AU" sz="1600" dirty="0"/>
              <a:t>Ensuring Australia’s digital and technology capabilities</a:t>
            </a:r>
          </a:p>
          <a:p>
            <a:pPr marL="342900" indent="-342900">
              <a:buFont typeface="Arial" panose="020B0604020202020204" pitchFamily="34" charset="0"/>
              <a:buChar char="•"/>
            </a:pPr>
            <a:r>
              <a:rPr lang="en-AU" sz="1600" dirty="0"/>
              <a:t>Gender equality</a:t>
            </a:r>
          </a:p>
          <a:p>
            <a:pPr marL="342900" indent="-342900">
              <a:buFont typeface="Arial" panose="020B0604020202020204" pitchFamily="34" charset="0"/>
              <a:buChar char="•"/>
            </a:pPr>
            <a:r>
              <a:rPr lang="en-AU" sz="1600" dirty="0"/>
              <a:t>Closing the Gap</a:t>
            </a:r>
          </a:p>
          <a:p>
            <a:pPr marL="342900" indent="-342900">
              <a:buFont typeface="Arial" panose="020B0604020202020204" pitchFamily="34" charset="0"/>
              <a:buChar char="•"/>
            </a:pPr>
            <a:r>
              <a:rPr lang="en-AU" sz="1600" dirty="0"/>
              <a:t>Improving the regulation of VET qualifications and quality </a:t>
            </a:r>
          </a:p>
        </p:txBody>
      </p:sp>
    </p:spTree>
    <p:extLst>
      <p:ext uri="{BB962C8B-B14F-4D97-AF65-F5344CB8AC3E}">
        <p14:creationId xmlns:p14="http://schemas.microsoft.com/office/powerpoint/2010/main" val="1094123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28599-99D3-97B0-B658-C12C5D715451}"/>
              </a:ext>
            </a:extLst>
          </p:cNvPr>
          <p:cNvSpPr>
            <a:spLocks noGrp="1"/>
          </p:cNvSpPr>
          <p:nvPr>
            <p:ph type="ctrTitle"/>
          </p:nvPr>
        </p:nvSpPr>
        <p:spPr>
          <a:xfrm>
            <a:off x="648000" y="1988840"/>
            <a:ext cx="5212026" cy="2430269"/>
          </a:xfrm>
        </p:spPr>
        <p:txBody>
          <a:bodyPr>
            <a:noAutofit/>
          </a:bodyPr>
          <a:lstStyle/>
          <a:p>
            <a:r>
              <a:rPr lang="en-US" sz="3200" dirty="0"/>
              <a:t>WELCOME</a:t>
            </a:r>
            <a:r>
              <a:rPr lang="en-US" sz="4400" dirty="0"/>
              <a:t> </a:t>
            </a:r>
            <a:r>
              <a:rPr lang="en-US" sz="3200" dirty="0"/>
              <a:t>AND ACKNOWLEDGEMENT TO COUNTRY</a:t>
            </a:r>
            <a:endParaRPr lang="en-AU" sz="3200" dirty="0"/>
          </a:p>
        </p:txBody>
      </p:sp>
      <p:sp>
        <p:nvSpPr>
          <p:cNvPr id="3" name="Subtitle 2">
            <a:extLst>
              <a:ext uri="{FF2B5EF4-FFF2-40B4-BE49-F238E27FC236}">
                <a16:creationId xmlns:a16="http://schemas.microsoft.com/office/drawing/2014/main" id="{EABB9F13-A3A1-756C-3437-AD5C14D7DF51}"/>
              </a:ext>
            </a:extLst>
          </p:cNvPr>
          <p:cNvSpPr>
            <a:spLocks noGrp="1"/>
          </p:cNvSpPr>
          <p:nvPr>
            <p:ph type="subTitle" idx="1"/>
          </p:nvPr>
        </p:nvSpPr>
        <p:spPr/>
        <p:txBody>
          <a:bodyPr>
            <a:normAutofit fontScale="92500"/>
          </a:bodyPr>
          <a:lstStyle/>
          <a:p>
            <a:r>
              <a:rPr lang="en-US" b="1" dirty="0"/>
              <a:t>Mark Harriott</a:t>
            </a:r>
          </a:p>
          <a:p>
            <a:r>
              <a:rPr lang="en-AU" dirty="0"/>
              <a:t>Executive Branch Manager, Skills Canberra</a:t>
            </a:r>
          </a:p>
          <a:p>
            <a:endParaRPr lang="en-AU" dirty="0"/>
          </a:p>
        </p:txBody>
      </p:sp>
    </p:spTree>
    <p:extLst>
      <p:ext uri="{BB962C8B-B14F-4D97-AF65-F5344CB8AC3E}">
        <p14:creationId xmlns:p14="http://schemas.microsoft.com/office/powerpoint/2010/main" val="2596355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7A0A9-4E7F-D858-CCD4-EDF7CC257B4E}"/>
              </a:ext>
            </a:extLst>
          </p:cNvPr>
          <p:cNvSpPr>
            <a:spLocks noGrp="1"/>
          </p:cNvSpPr>
          <p:nvPr>
            <p:ph type="title"/>
          </p:nvPr>
        </p:nvSpPr>
        <p:spPr/>
        <p:txBody>
          <a:bodyPr/>
          <a:lstStyle/>
          <a:p>
            <a:r>
              <a:rPr lang="en-AU" dirty="0"/>
              <a:t>National Skills Agreement</a:t>
            </a:r>
          </a:p>
        </p:txBody>
      </p:sp>
      <p:sp>
        <p:nvSpPr>
          <p:cNvPr id="4" name="TextBox 3">
            <a:extLst>
              <a:ext uri="{FF2B5EF4-FFF2-40B4-BE49-F238E27FC236}">
                <a16:creationId xmlns:a16="http://schemas.microsoft.com/office/drawing/2014/main" id="{7907B7BF-E545-3742-9274-230A0B4FB9D4}"/>
              </a:ext>
            </a:extLst>
          </p:cNvPr>
          <p:cNvSpPr txBox="1"/>
          <p:nvPr/>
        </p:nvSpPr>
        <p:spPr>
          <a:xfrm>
            <a:off x="647999" y="1439333"/>
            <a:ext cx="7132867" cy="4941481"/>
          </a:xfrm>
          <a:prstGeom prst="rect">
            <a:avLst/>
          </a:prstGeom>
          <a:noFill/>
        </p:spPr>
        <p:txBody>
          <a:bodyPr wrap="square">
            <a:spAutoFit/>
          </a:bodyPr>
          <a:lstStyle/>
          <a:p>
            <a:pPr marR="0" lvl="0" algn="l" defTabSz="914400" rtl="0" eaLnBrk="1" fontAlgn="auto" latinLnBrk="0" hangingPunct="1">
              <a:lnSpc>
                <a:spcPct val="120000"/>
              </a:lnSpc>
              <a:spcBef>
                <a:spcPts val="0"/>
              </a:spcBef>
              <a:spcAft>
                <a:spcPts val="0"/>
              </a:spcAft>
              <a:buClrTx/>
              <a:buSzTx/>
              <a:tabLst>
                <a:tab pos="731520" algn="l"/>
                <a:tab pos="457200" algn="l"/>
              </a:tabLst>
              <a:defRPr/>
            </a:pPr>
            <a:r>
              <a:rPr kumimoji="0" lang="en-AU" sz="2400" b="0" i="0" u="none" strike="noStrike" kern="1200" cap="none" spc="0" normalizeH="0" baseline="0" noProof="0" dirty="0">
                <a:ln>
                  <a:noFill/>
                </a:ln>
                <a:solidFill>
                  <a:srgbClr val="A591FF">
                    <a:lumMod val="50000"/>
                  </a:srgbClr>
                </a:solidFill>
                <a:effectLst/>
                <a:uLnTx/>
                <a:uFillTx/>
                <a:latin typeface="Montserrat"/>
                <a:ea typeface="+mn-ea"/>
                <a:cs typeface="+mn-cs"/>
              </a:rPr>
              <a:t>Policy Initiatives</a:t>
            </a:r>
            <a:br>
              <a:rPr kumimoji="0" lang="en-AU" sz="2400" b="0" i="0" u="none" strike="noStrike" kern="1200" cap="none" spc="0" normalizeH="0" baseline="0" noProof="0" dirty="0">
                <a:ln>
                  <a:noFill/>
                </a:ln>
                <a:solidFill>
                  <a:srgbClr val="A591FF">
                    <a:lumMod val="50000"/>
                  </a:srgbClr>
                </a:solidFill>
                <a:effectLst/>
                <a:uLnTx/>
                <a:uFillTx/>
                <a:latin typeface="Montserrat"/>
                <a:ea typeface="+mn-ea"/>
                <a:cs typeface="+mn-cs"/>
              </a:rPr>
            </a:br>
            <a:endParaRPr kumimoji="0" lang="en-AU" sz="2400" b="0" i="0" u="none" strike="noStrike" kern="1200" cap="none" spc="0" normalizeH="0" baseline="0" noProof="0" dirty="0">
              <a:ln>
                <a:noFill/>
              </a:ln>
              <a:solidFill>
                <a:srgbClr val="A591FF">
                  <a:lumMod val="50000"/>
                </a:srgbClr>
              </a:solidFill>
              <a:effectLst/>
              <a:highlight>
                <a:srgbClr val="FFFF00"/>
              </a:highlight>
              <a:uLnTx/>
              <a:uFillTx/>
              <a:latin typeface="Montserrat"/>
              <a:ea typeface="+mn-ea"/>
              <a:cs typeface="+mn-cs"/>
            </a:endParaRPr>
          </a:p>
          <a:p>
            <a:pPr marL="810900" lvl="2" indent="-342900">
              <a:lnSpc>
                <a:spcPct val="120000"/>
              </a:lnSpc>
              <a:buFont typeface="Arial" panose="020B0604020202020204" pitchFamily="34" charset="0"/>
              <a:buChar char="•"/>
              <a:tabLst>
                <a:tab pos="731520" algn="l"/>
                <a:tab pos="457200" algn="l"/>
              </a:tabLst>
              <a:defRPr/>
            </a:pPr>
            <a:r>
              <a:rPr kumimoji="0" lang="en-AU" b="0" i="0" u="none" strike="noStrike" kern="1200" cap="none" spc="0" normalizeH="0" baseline="0" noProof="0" dirty="0">
                <a:ln>
                  <a:noFill/>
                </a:ln>
                <a:solidFill>
                  <a:srgbClr val="000000"/>
                </a:solidFill>
                <a:effectLst/>
                <a:uLnTx/>
                <a:uFillTx/>
                <a:latin typeface="Montserrat"/>
                <a:ea typeface="+mn-ea"/>
                <a:cs typeface="+mn-cs"/>
              </a:rPr>
              <a:t>The ACT is progressing eight special policy initiatives under the NSA.</a:t>
            </a:r>
          </a:p>
          <a:p>
            <a:pPr marL="468000" lvl="2">
              <a:lnSpc>
                <a:spcPct val="120000"/>
              </a:lnSpc>
              <a:tabLst>
                <a:tab pos="731520" algn="l"/>
                <a:tab pos="457200" algn="l"/>
              </a:tabLst>
              <a:defRPr/>
            </a:pPr>
            <a:endParaRPr kumimoji="0" lang="en-AU" b="0" i="0" u="none" strike="noStrike" kern="1200" cap="none" spc="0" normalizeH="0" baseline="0" noProof="0" dirty="0">
              <a:ln>
                <a:noFill/>
              </a:ln>
              <a:solidFill>
                <a:srgbClr val="000000"/>
              </a:solidFill>
              <a:effectLst/>
              <a:uLnTx/>
              <a:uFillTx/>
              <a:latin typeface="Montserrat"/>
              <a:ea typeface="+mn-ea"/>
              <a:cs typeface="+mn-cs"/>
            </a:endParaRPr>
          </a:p>
          <a:p>
            <a:pPr marL="810900" lvl="2" indent="-342900">
              <a:lnSpc>
                <a:spcPct val="120000"/>
              </a:lnSpc>
              <a:buFont typeface="Arial" panose="020B0604020202020204" pitchFamily="34" charset="0"/>
              <a:buChar char="•"/>
              <a:tabLst>
                <a:tab pos="731520" algn="l"/>
                <a:tab pos="457200" algn="l"/>
              </a:tabLst>
              <a:defRPr/>
            </a:pPr>
            <a:r>
              <a:rPr kumimoji="0" lang="en-AU" b="0" i="0" u="none" strike="noStrike" kern="1200" cap="none" spc="0" normalizeH="0" baseline="0" noProof="0" dirty="0">
                <a:ln>
                  <a:noFill/>
                </a:ln>
                <a:solidFill>
                  <a:srgbClr val="000000"/>
                </a:solidFill>
                <a:effectLst/>
                <a:uLnTx/>
                <a:uFillTx/>
                <a:latin typeface="Montserrat"/>
                <a:ea typeface="+mn-ea"/>
                <a:cs typeface="+mn-cs"/>
              </a:rPr>
              <a:t>The ACT was the first jurisdiction to have all implementation plans finalised with the Commonwealth – agreed in October 2025. </a:t>
            </a:r>
          </a:p>
          <a:p>
            <a:pPr marL="810900" lvl="2" indent="-342900">
              <a:lnSpc>
                <a:spcPct val="120000"/>
              </a:lnSpc>
              <a:buFont typeface="Arial" panose="020B0604020202020204" pitchFamily="34" charset="0"/>
              <a:buChar char="•"/>
              <a:tabLst>
                <a:tab pos="731520" algn="l"/>
                <a:tab pos="457200" algn="l"/>
              </a:tabLst>
              <a:defRPr/>
            </a:pPr>
            <a:endParaRPr lang="en-AU" dirty="0">
              <a:solidFill>
                <a:srgbClr val="000000"/>
              </a:solidFill>
              <a:latin typeface="Montserrat"/>
            </a:endParaRPr>
          </a:p>
          <a:p>
            <a:pPr marL="810900" lvl="2" indent="-342900">
              <a:lnSpc>
                <a:spcPct val="120000"/>
              </a:lnSpc>
              <a:buFont typeface="Arial" panose="020B0604020202020204" pitchFamily="34" charset="0"/>
              <a:buChar char="•"/>
              <a:tabLst>
                <a:tab pos="731520" algn="l"/>
                <a:tab pos="457200" algn="l"/>
              </a:tabLst>
              <a:defRPr/>
            </a:pPr>
            <a:r>
              <a:rPr kumimoji="0" lang="en-AU" b="0" i="0" u="none" strike="noStrike" kern="1200" cap="none" spc="0" normalizeH="0" baseline="0" noProof="0" dirty="0">
                <a:ln>
                  <a:noFill/>
                </a:ln>
                <a:solidFill>
                  <a:srgbClr val="000000"/>
                </a:solidFill>
                <a:effectLst/>
                <a:uLnTx/>
                <a:uFillTx/>
                <a:latin typeface="Montserrat"/>
                <a:ea typeface="+mn-ea"/>
                <a:cs typeface="+mn-cs"/>
              </a:rPr>
              <a:t>The implementation plans are publicly available on the Federal Financial Relations website: </a:t>
            </a:r>
            <a:br>
              <a:rPr kumimoji="0" lang="en-AU" b="0" i="0" u="none" strike="noStrike" kern="1200" cap="none" spc="0" normalizeH="0" baseline="0" noProof="0" dirty="0">
                <a:ln>
                  <a:noFill/>
                </a:ln>
                <a:solidFill>
                  <a:srgbClr val="000000"/>
                </a:solidFill>
                <a:effectLst/>
                <a:uLnTx/>
                <a:uFillTx/>
                <a:latin typeface="Montserrat"/>
                <a:ea typeface="+mn-ea"/>
                <a:cs typeface="+mn-cs"/>
              </a:rPr>
            </a:br>
            <a:r>
              <a:rPr lang="en-AU" dirty="0">
                <a:hlinkClick r:id="rId2"/>
              </a:rPr>
              <a:t>https://federalfinancialrelations.gov.au/taxonomy/term/1141</a:t>
            </a:r>
            <a:endParaRPr lang="en-AU" dirty="0"/>
          </a:p>
          <a:p>
            <a:pPr marL="468000" lvl="2">
              <a:lnSpc>
                <a:spcPct val="120000"/>
              </a:lnSpc>
              <a:tabLst>
                <a:tab pos="731520" algn="l"/>
                <a:tab pos="457200" algn="l"/>
              </a:tabLst>
              <a:defRPr/>
            </a:pPr>
            <a:endParaRPr kumimoji="0" lang="en-AU" b="0" i="0" u="none" strike="noStrike" kern="1200" cap="none" spc="0" normalizeH="0" baseline="0" noProof="0" dirty="0">
              <a:ln>
                <a:noFill/>
              </a:ln>
              <a:solidFill>
                <a:srgbClr val="000000"/>
              </a:solidFill>
              <a:effectLst/>
              <a:uLnTx/>
              <a:uFillTx/>
              <a:latin typeface="Montserrat"/>
              <a:ea typeface="+mn-ea"/>
              <a:cs typeface="+mn-cs"/>
            </a:endParaRPr>
          </a:p>
          <a:p>
            <a:pPr marL="810900" lvl="2" indent="-342900">
              <a:lnSpc>
                <a:spcPct val="120000"/>
              </a:lnSpc>
              <a:buFont typeface="Arial" panose="020B0604020202020204" pitchFamily="34" charset="0"/>
              <a:buChar char="•"/>
              <a:tabLst>
                <a:tab pos="731520" algn="l"/>
                <a:tab pos="457200" algn="l"/>
              </a:tabLst>
              <a:defRPr/>
            </a:pPr>
            <a:endParaRPr kumimoji="0" lang="en-AU" b="0" i="0" u="none" strike="noStrike" kern="1200" cap="none" spc="0" normalizeH="0" baseline="0" noProof="0" dirty="0">
              <a:ln>
                <a:noFill/>
              </a:ln>
              <a:solidFill>
                <a:srgbClr val="000000"/>
              </a:solidFill>
              <a:effectLst/>
              <a:uLnTx/>
              <a:uFillTx/>
              <a:latin typeface="Montserrat"/>
              <a:ea typeface="+mn-ea"/>
              <a:cs typeface="+mn-cs"/>
            </a:endParaRPr>
          </a:p>
        </p:txBody>
      </p:sp>
    </p:spTree>
    <p:extLst>
      <p:ext uri="{BB962C8B-B14F-4D97-AF65-F5344CB8AC3E}">
        <p14:creationId xmlns:p14="http://schemas.microsoft.com/office/powerpoint/2010/main" val="1507051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A98A7-3283-86A5-4CBA-23174723F545}"/>
            </a:ext>
          </a:extLst>
        </p:cNvPr>
        <p:cNvGrpSpPr/>
        <p:nvPr/>
      </p:nvGrpSpPr>
      <p:grpSpPr>
        <a:xfrm>
          <a:off x="0" y="0"/>
          <a:ext cx="0" cy="0"/>
          <a:chOff x="0" y="0"/>
          <a:chExt cx="0" cy="0"/>
        </a:xfrm>
      </p:grpSpPr>
      <p:sp>
        <p:nvSpPr>
          <p:cNvPr id="8" name="Text Placeholder 2">
            <a:extLst>
              <a:ext uri="{FF2B5EF4-FFF2-40B4-BE49-F238E27FC236}">
                <a16:creationId xmlns:a16="http://schemas.microsoft.com/office/drawing/2014/main" id="{CAE1F8A3-CE35-4371-3033-66452DF58D17}"/>
              </a:ext>
            </a:extLst>
          </p:cNvPr>
          <p:cNvSpPr>
            <a:spLocks noGrp="1"/>
          </p:cNvSpPr>
          <p:nvPr>
            <p:ph type="body" sz="quarter" idx="10"/>
          </p:nvPr>
        </p:nvSpPr>
        <p:spPr>
          <a:xfrm>
            <a:off x="732201" y="1342630"/>
            <a:ext cx="9794448" cy="5403850"/>
          </a:xfrm>
        </p:spPr>
        <p:txBody>
          <a:bodyPr/>
          <a:lstStyle/>
          <a:p>
            <a:pPr lvl="0">
              <a:lnSpc>
                <a:spcPct val="120000"/>
              </a:lnSpc>
              <a:spcBef>
                <a:spcPts val="0"/>
              </a:spcBef>
              <a:spcAft>
                <a:spcPts val="0"/>
              </a:spcAft>
              <a:tabLst>
                <a:tab pos="731520" algn="l"/>
                <a:tab pos="457200" algn="l"/>
              </a:tabLst>
              <a:defRPr/>
            </a:pPr>
            <a:r>
              <a:rPr lang="en-AU" sz="1600" b="1" dirty="0">
                <a:solidFill>
                  <a:schemeClr val="tx1"/>
                </a:solidFill>
                <a:latin typeface="Montserrat"/>
              </a:rPr>
              <a:t>Four policy initiatives will be delivered by the Canberra Institute of Technology</a:t>
            </a:r>
          </a:p>
          <a:p>
            <a:pPr lvl="0">
              <a:lnSpc>
                <a:spcPct val="120000"/>
              </a:lnSpc>
              <a:spcBef>
                <a:spcPts val="0"/>
              </a:spcBef>
              <a:spcAft>
                <a:spcPts val="0"/>
              </a:spcAft>
              <a:tabLst>
                <a:tab pos="731520" algn="l"/>
                <a:tab pos="457200" algn="l"/>
              </a:tabLst>
              <a:defRPr/>
            </a:pPr>
            <a:endParaRPr kumimoji="0" lang="en-AU" sz="1600" b="1" i="0" u="none" strike="noStrike" kern="1200" cap="none" spc="0" normalizeH="0" baseline="0" noProof="0" dirty="0">
              <a:ln>
                <a:noFill/>
              </a:ln>
              <a:solidFill>
                <a:schemeClr val="tx1"/>
              </a:solidFill>
              <a:effectLst/>
              <a:uLnTx/>
              <a:uFillTx/>
              <a:latin typeface="Montserrat"/>
              <a:ea typeface="+mn-ea"/>
              <a:cs typeface="+mn-cs"/>
            </a:endParaRPr>
          </a:p>
          <a:p>
            <a:pPr marL="342900" lvl="0" indent="-342900">
              <a:lnSpc>
                <a:spcPct val="120000"/>
              </a:lnSpc>
              <a:spcBef>
                <a:spcPts val="0"/>
              </a:spcBef>
              <a:spcAft>
                <a:spcPts val="0"/>
              </a:spcAft>
              <a:buFont typeface="Arial" panose="020B0604020202020204" pitchFamily="34" charset="0"/>
              <a:buChar char="•"/>
              <a:tabLst>
                <a:tab pos="731520" algn="l"/>
                <a:tab pos="457200" algn="l"/>
              </a:tabLst>
              <a:defRPr/>
            </a:pPr>
            <a:r>
              <a:rPr lang="en-AU" sz="2000" dirty="0">
                <a:solidFill>
                  <a:srgbClr val="A591FF">
                    <a:lumMod val="50000"/>
                  </a:srgbClr>
                </a:solidFill>
                <a:latin typeface="Montserrat"/>
              </a:rPr>
              <a:t>Measures to strengthen the VET workforce</a:t>
            </a:r>
          </a:p>
          <a:p>
            <a:pPr marL="809625" lvl="1" indent="-361950">
              <a:lnSpc>
                <a:spcPct val="120000"/>
              </a:lnSpc>
              <a:spcBef>
                <a:spcPts val="0"/>
              </a:spcBef>
              <a:spcAft>
                <a:spcPts val="0"/>
              </a:spcAft>
              <a:tabLst>
                <a:tab pos="731520" algn="l"/>
                <a:tab pos="457200" algn="l"/>
              </a:tabLst>
              <a:defRPr/>
            </a:pPr>
            <a:r>
              <a:rPr lang="en-AU" sz="1600" dirty="0">
                <a:solidFill>
                  <a:srgbClr val="000000"/>
                </a:solidFill>
                <a:latin typeface="Montserrat"/>
              </a:rPr>
              <a:t>Growing the skills, capacity and capability of the CIT workforce to address NSA objectives and ensure a future ready workforce.</a:t>
            </a:r>
          </a:p>
          <a:p>
            <a:pPr lvl="2" indent="0">
              <a:lnSpc>
                <a:spcPct val="120000"/>
              </a:lnSpc>
              <a:spcBef>
                <a:spcPts val="0"/>
              </a:spcBef>
              <a:spcAft>
                <a:spcPts val="0"/>
              </a:spcAft>
              <a:buNone/>
              <a:tabLst>
                <a:tab pos="731520" algn="l"/>
                <a:tab pos="457200" algn="l"/>
              </a:tabLst>
              <a:defRPr/>
            </a:pPr>
            <a:endParaRPr lang="en-AU" sz="1600" dirty="0">
              <a:solidFill>
                <a:srgbClr val="000000"/>
              </a:solidFill>
              <a:latin typeface="Montserrat"/>
            </a:endParaRPr>
          </a:p>
          <a:p>
            <a:pPr marL="342900" lvl="0" indent="-342900">
              <a:lnSpc>
                <a:spcPct val="120000"/>
              </a:lnSpc>
              <a:spcBef>
                <a:spcPts val="0"/>
              </a:spcBef>
              <a:spcAft>
                <a:spcPts val="0"/>
              </a:spcAft>
              <a:buFont typeface="Arial" panose="020B0604020202020204" pitchFamily="34" charset="0"/>
              <a:buChar char="•"/>
              <a:tabLst>
                <a:tab pos="731520" algn="l"/>
                <a:tab pos="457200" algn="l"/>
              </a:tabLst>
              <a:defRPr/>
            </a:pPr>
            <a:r>
              <a:rPr lang="en-AU" sz="2000" dirty="0">
                <a:solidFill>
                  <a:srgbClr val="A591FF">
                    <a:lumMod val="50000"/>
                  </a:srgbClr>
                </a:solidFill>
                <a:latin typeface="Montserrat"/>
              </a:rPr>
              <a:t>National TAFE Network</a:t>
            </a:r>
          </a:p>
          <a:p>
            <a:pPr marL="809625" lvl="1" indent="-361950">
              <a:lnSpc>
                <a:spcPct val="120000"/>
              </a:lnSpc>
              <a:spcBef>
                <a:spcPts val="0"/>
              </a:spcBef>
              <a:spcAft>
                <a:spcPts val="0"/>
              </a:spcAft>
              <a:tabLst>
                <a:tab pos="731520" algn="l"/>
                <a:tab pos="457200" algn="l"/>
              </a:tabLst>
              <a:defRPr/>
            </a:pPr>
            <a:r>
              <a:rPr lang="en-AU" sz="1600" dirty="0">
                <a:solidFill>
                  <a:srgbClr val="000000"/>
                </a:solidFill>
                <a:latin typeface="Montserrat"/>
              </a:rPr>
              <a:t>Establish a National TAFE Network to foster collaboration between the teachers and administrators of public training providers to develop resources, improve the quality of teaching and learning practice, and enhance the status of TAFE.</a:t>
            </a:r>
          </a:p>
          <a:p>
            <a:pPr marL="809625" lvl="1" indent="-361950">
              <a:lnSpc>
                <a:spcPct val="120000"/>
              </a:lnSpc>
              <a:spcBef>
                <a:spcPts val="0"/>
              </a:spcBef>
              <a:spcAft>
                <a:spcPts val="0"/>
              </a:spcAft>
              <a:tabLst>
                <a:tab pos="731520" algn="l"/>
                <a:tab pos="457200" algn="l"/>
              </a:tabLst>
              <a:defRPr/>
            </a:pPr>
            <a:endParaRPr lang="en-AU" sz="1600" dirty="0">
              <a:solidFill>
                <a:srgbClr val="000000"/>
              </a:solidFill>
              <a:latin typeface="Montserrat"/>
            </a:endParaRPr>
          </a:p>
          <a:p>
            <a:pPr marL="342900" lvl="0" indent="-342900">
              <a:lnSpc>
                <a:spcPct val="120000"/>
              </a:lnSpc>
              <a:spcBef>
                <a:spcPts val="0"/>
              </a:spcBef>
              <a:spcAft>
                <a:spcPts val="0"/>
              </a:spcAft>
              <a:buFont typeface="Arial" panose="020B0604020202020204" pitchFamily="34" charset="0"/>
              <a:buChar char="•"/>
              <a:tabLst>
                <a:tab pos="731520" algn="l"/>
                <a:tab pos="457200" algn="l"/>
              </a:tabLst>
              <a:defRPr/>
            </a:pPr>
            <a:r>
              <a:rPr lang="en-AU" sz="2000" dirty="0">
                <a:solidFill>
                  <a:srgbClr val="A591FF">
                    <a:lumMod val="50000"/>
                  </a:srgbClr>
                </a:solidFill>
                <a:latin typeface="Montserrat"/>
              </a:rPr>
              <a:t>TAFE Centres of Excellence</a:t>
            </a:r>
          </a:p>
          <a:p>
            <a:pPr marL="809625" lvl="1" indent="-361950">
              <a:lnSpc>
                <a:spcPct val="120000"/>
              </a:lnSpc>
              <a:spcBef>
                <a:spcPts val="0"/>
              </a:spcBef>
              <a:spcAft>
                <a:spcPts val="0"/>
              </a:spcAft>
              <a:tabLst>
                <a:tab pos="731520" algn="l"/>
                <a:tab pos="457200" algn="l"/>
              </a:tabLst>
              <a:defRPr/>
            </a:pPr>
            <a:r>
              <a:rPr lang="en-AU" sz="1600" dirty="0">
                <a:solidFill>
                  <a:srgbClr val="000000"/>
                </a:solidFill>
                <a:latin typeface="Montserrat"/>
              </a:rPr>
              <a:t>Centres of Excellence will be established to coordinate with industry, universities and governments to grow the future skilled workforce and meet emerging challenges.</a:t>
            </a:r>
          </a:p>
          <a:p>
            <a:pPr marL="1252425" lvl="3" indent="-361950">
              <a:lnSpc>
                <a:spcPct val="120000"/>
              </a:lnSpc>
              <a:spcBef>
                <a:spcPts val="0"/>
              </a:spcBef>
              <a:spcAft>
                <a:spcPts val="0"/>
              </a:spcAft>
              <a:buFont typeface="Courier New" panose="02070309020205020404" pitchFamily="49" charset="0"/>
              <a:buChar char="o"/>
              <a:tabLst>
                <a:tab pos="731520" algn="l"/>
                <a:tab pos="457200" algn="l"/>
              </a:tabLst>
              <a:defRPr/>
            </a:pPr>
            <a:r>
              <a:rPr lang="en-AU" sz="1600" dirty="0">
                <a:solidFill>
                  <a:srgbClr val="000000"/>
                </a:solidFill>
                <a:latin typeface="Montserrat"/>
              </a:rPr>
              <a:t>Electric Vehicle</a:t>
            </a:r>
          </a:p>
          <a:p>
            <a:pPr marL="1252425" lvl="3" indent="-361950">
              <a:lnSpc>
                <a:spcPct val="120000"/>
              </a:lnSpc>
              <a:spcBef>
                <a:spcPts val="0"/>
              </a:spcBef>
              <a:spcAft>
                <a:spcPts val="0"/>
              </a:spcAft>
              <a:buFont typeface="Courier New" panose="02070309020205020404" pitchFamily="49" charset="0"/>
              <a:buChar char="o"/>
              <a:tabLst>
                <a:tab pos="731520" algn="l"/>
                <a:tab pos="457200" algn="l"/>
              </a:tabLst>
              <a:defRPr/>
            </a:pPr>
            <a:r>
              <a:rPr lang="en-AU" sz="1600" dirty="0">
                <a:solidFill>
                  <a:srgbClr val="000000"/>
                </a:solidFill>
                <a:latin typeface="Montserrat"/>
              </a:rPr>
              <a:t>Cyber Security, with a focus on sovereign capability</a:t>
            </a:r>
          </a:p>
          <a:p>
            <a:pPr lvl="0">
              <a:lnSpc>
                <a:spcPct val="120000"/>
              </a:lnSpc>
              <a:spcBef>
                <a:spcPts val="0"/>
              </a:spcBef>
              <a:spcAft>
                <a:spcPts val="0"/>
              </a:spcAft>
              <a:tabLst>
                <a:tab pos="731520" algn="l"/>
                <a:tab pos="457200" algn="l"/>
              </a:tabLst>
              <a:defRPr/>
            </a:pPr>
            <a:endParaRPr kumimoji="0" lang="en-US" sz="1400" b="0" i="0" u="none" strike="noStrike" kern="1200" cap="none" spc="0" normalizeH="0" baseline="0" noProof="0" dirty="0">
              <a:ln>
                <a:noFill/>
              </a:ln>
              <a:solidFill>
                <a:srgbClr val="000000"/>
              </a:solidFill>
              <a:effectLst/>
              <a:uLnTx/>
              <a:uFillTx/>
              <a:latin typeface="Montserrat"/>
              <a:ea typeface="+mn-ea"/>
              <a:cs typeface="+mn-cs"/>
            </a:endParaRPr>
          </a:p>
          <a:p>
            <a:endParaRPr lang="en-AU" dirty="0"/>
          </a:p>
        </p:txBody>
      </p:sp>
      <p:sp>
        <p:nvSpPr>
          <p:cNvPr id="3" name="Title 1">
            <a:extLst>
              <a:ext uri="{FF2B5EF4-FFF2-40B4-BE49-F238E27FC236}">
                <a16:creationId xmlns:a16="http://schemas.microsoft.com/office/drawing/2014/main" id="{DD095AF1-11A0-E30A-47BF-5A7B40571C43}"/>
              </a:ext>
            </a:extLst>
          </p:cNvPr>
          <p:cNvSpPr txBox="1">
            <a:spLocks/>
          </p:cNvSpPr>
          <p:nvPr/>
        </p:nvSpPr>
        <p:spPr>
          <a:xfrm>
            <a:off x="510745" y="82550"/>
            <a:ext cx="10237360" cy="126008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spcAft>
                <a:spcPts val="800"/>
              </a:spcAft>
              <a:buNone/>
              <a:defRPr sz="3200" b="1" kern="1200">
                <a:solidFill>
                  <a:srgbClr val="7242E4"/>
                </a:solidFill>
                <a:latin typeface="Montserrat" pitchFamily="2" charset="77"/>
                <a:ea typeface="+mj-ea"/>
                <a:cs typeface="+mj-cs"/>
              </a:defRPr>
            </a:lvl1pPr>
          </a:lstStyle>
          <a:p>
            <a:r>
              <a:rPr lang="en-AU" sz="2000" dirty="0"/>
              <a:t>National Skills Agreement </a:t>
            </a:r>
            <a:br>
              <a:rPr lang="en-AU" dirty="0"/>
            </a:br>
            <a:r>
              <a:rPr lang="en-AU" dirty="0"/>
              <a:t>Canberra Institute of Technology</a:t>
            </a:r>
          </a:p>
        </p:txBody>
      </p:sp>
    </p:spTree>
    <p:extLst>
      <p:ext uri="{BB962C8B-B14F-4D97-AF65-F5344CB8AC3E}">
        <p14:creationId xmlns:p14="http://schemas.microsoft.com/office/powerpoint/2010/main" val="2628463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EF7F7-7BA4-E338-FFF2-CD1482781D8A}"/>
            </a:ext>
          </a:extLst>
        </p:cNvPr>
        <p:cNvGrpSpPr/>
        <p:nvPr/>
      </p:nvGrpSpPr>
      <p:grpSpPr>
        <a:xfrm>
          <a:off x="0" y="0"/>
          <a:ext cx="0" cy="0"/>
          <a:chOff x="0" y="0"/>
          <a:chExt cx="0" cy="0"/>
        </a:xfrm>
      </p:grpSpPr>
      <p:sp>
        <p:nvSpPr>
          <p:cNvPr id="8" name="Text Placeholder 2">
            <a:extLst>
              <a:ext uri="{FF2B5EF4-FFF2-40B4-BE49-F238E27FC236}">
                <a16:creationId xmlns:a16="http://schemas.microsoft.com/office/drawing/2014/main" id="{3E2D2D25-550B-9CE3-FE29-9245760C52ED}"/>
              </a:ext>
            </a:extLst>
          </p:cNvPr>
          <p:cNvSpPr>
            <a:spLocks noGrp="1"/>
          </p:cNvSpPr>
          <p:nvPr>
            <p:ph type="body" sz="quarter" idx="10"/>
          </p:nvPr>
        </p:nvSpPr>
        <p:spPr>
          <a:xfrm>
            <a:off x="648000" y="1371600"/>
            <a:ext cx="9794448" cy="5403850"/>
          </a:xfrm>
        </p:spPr>
        <p:txBody>
          <a:bodyPr/>
          <a:lstStyle/>
          <a:p>
            <a:pPr lvl="0">
              <a:lnSpc>
                <a:spcPct val="120000"/>
              </a:lnSpc>
              <a:spcBef>
                <a:spcPts val="0"/>
              </a:spcBef>
              <a:spcAft>
                <a:spcPts val="0"/>
              </a:spcAft>
              <a:tabLst>
                <a:tab pos="731520" algn="l"/>
                <a:tab pos="457200" algn="l"/>
              </a:tabLst>
              <a:defRPr/>
            </a:pPr>
            <a:r>
              <a:rPr lang="en-AU" sz="1600" b="1" dirty="0">
                <a:solidFill>
                  <a:schemeClr val="tx1"/>
                </a:solidFill>
                <a:latin typeface="Montserrat"/>
              </a:rPr>
              <a:t>Skills Canberra has begun to implement all other initiatives.</a:t>
            </a:r>
          </a:p>
          <a:p>
            <a:pPr lvl="0">
              <a:lnSpc>
                <a:spcPct val="120000"/>
              </a:lnSpc>
              <a:spcBef>
                <a:spcPts val="0"/>
              </a:spcBef>
              <a:spcAft>
                <a:spcPts val="0"/>
              </a:spcAft>
              <a:tabLst>
                <a:tab pos="731520" algn="l"/>
                <a:tab pos="457200" algn="l"/>
              </a:tabLst>
              <a:defRPr/>
            </a:pPr>
            <a:endParaRPr kumimoji="0" lang="en-AU" sz="1600" b="1" i="0" u="none" strike="noStrike" kern="1200" cap="none" spc="0" normalizeH="0" baseline="0" noProof="0" dirty="0">
              <a:ln>
                <a:noFill/>
              </a:ln>
              <a:solidFill>
                <a:schemeClr val="tx1"/>
              </a:solidFill>
              <a:effectLst/>
              <a:uLnTx/>
              <a:uFillTx/>
              <a:latin typeface="Montserrat"/>
              <a:ea typeface="+mn-ea"/>
              <a:cs typeface="+mn-cs"/>
            </a:endParaRPr>
          </a:p>
          <a:p>
            <a:pPr marL="342900" lvl="0" indent="-342900">
              <a:lnSpc>
                <a:spcPct val="120000"/>
              </a:lnSpc>
              <a:spcBef>
                <a:spcPts val="0"/>
              </a:spcBef>
              <a:spcAft>
                <a:spcPts val="0"/>
              </a:spcAft>
              <a:buFont typeface="Arial" panose="020B0604020202020204" pitchFamily="34" charset="0"/>
              <a:buChar char="•"/>
              <a:tabLst>
                <a:tab pos="731520" algn="l"/>
                <a:tab pos="457200" algn="l"/>
              </a:tabLst>
              <a:defRPr/>
            </a:pPr>
            <a:r>
              <a:rPr lang="en-AU" sz="2000" dirty="0">
                <a:solidFill>
                  <a:srgbClr val="A591FF">
                    <a:lumMod val="50000"/>
                  </a:srgbClr>
                </a:solidFill>
                <a:latin typeface="Montserrat"/>
              </a:rPr>
              <a:t>Enhanced VET Data and Evidence</a:t>
            </a:r>
          </a:p>
          <a:p>
            <a:pPr marL="810900" lvl="2" indent="-342900">
              <a:lnSpc>
                <a:spcPct val="120000"/>
              </a:lnSpc>
              <a:spcBef>
                <a:spcPts val="0"/>
              </a:spcBef>
              <a:spcAft>
                <a:spcPts val="0"/>
              </a:spcAft>
              <a:tabLst>
                <a:tab pos="731520" algn="l"/>
                <a:tab pos="457200" algn="l"/>
              </a:tabLst>
              <a:defRPr/>
            </a:pPr>
            <a:r>
              <a:rPr lang="en-AU" sz="1600" dirty="0">
                <a:solidFill>
                  <a:srgbClr val="000000"/>
                </a:solidFill>
                <a:latin typeface="Montserrat"/>
              </a:rPr>
              <a:t>Focused on ensuring accurate and timely access to high quality data to measure the achievement of outcomes and support reform within the VET system.</a:t>
            </a:r>
          </a:p>
          <a:p>
            <a:pPr marL="810900" lvl="2" indent="-342900">
              <a:lnSpc>
                <a:spcPct val="120000"/>
              </a:lnSpc>
              <a:spcBef>
                <a:spcPts val="0"/>
              </a:spcBef>
              <a:spcAft>
                <a:spcPts val="0"/>
              </a:spcAft>
              <a:tabLst>
                <a:tab pos="731520" algn="l"/>
                <a:tab pos="457200" algn="l"/>
              </a:tabLst>
              <a:defRPr/>
            </a:pPr>
            <a:r>
              <a:rPr lang="en-AU" sz="1600" dirty="0">
                <a:solidFill>
                  <a:srgbClr val="000000"/>
                </a:solidFill>
                <a:latin typeface="Montserrat"/>
              </a:rPr>
              <a:t>The ACT is closely engaged with the interjurisdictional working groups.  </a:t>
            </a:r>
          </a:p>
          <a:p>
            <a:pPr marL="810900" lvl="2" indent="-342900">
              <a:lnSpc>
                <a:spcPct val="120000"/>
              </a:lnSpc>
              <a:spcBef>
                <a:spcPts val="0"/>
              </a:spcBef>
              <a:spcAft>
                <a:spcPts val="0"/>
              </a:spcAft>
              <a:tabLst>
                <a:tab pos="731520" algn="l"/>
                <a:tab pos="457200" algn="l"/>
              </a:tabLst>
              <a:defRPr/>
            </a:pPr>
            <a:r>
              <a:rPr lang="en-AU" sz="1600" dirty="0">
                <a:solidFill>
                  <a:srgbClr val="000000"/>
                </a:solidFill>
                <a:latin typeface="Montserrat"/>
              </a:rPr>
              <a:t>The sector will be consulted on draft documents this year. </a:t>
            </a:r>
          </a:p>
          <a:p>
            <a:pPr lvl="2" indent="0">
              <a:lnSpc>
                <a:spcPct val="120000"/>
              </a:lnSpc>
              <a:spcBef>
                <a:spcPts val="0"/>
              </a:spcBef>
              <a:spcAft>
                <a:spcPts val="0"/>
              </a:spcAft>
              <a:buNone/>
              <a:tabLst>
                <a:tab pos="731520" algn="l"/>
                <a:tab pos="457200" algn="l"/>
              </a:tabLst>
              <a:defRPr/>
            </a:pPr>
            <a:endParaRPr lang="en-AU" sz="1600" dirty="0">
              <a:solidFill>
                <a:srgbClr val="000000"/>
              </a:solidFill>
              <a:latin typeface="Montserrat"/>
            </a:endParaRPr>
          </a:p>
          <a:p>
            <a:pPr marL="342900" lvl="0" indent="-342900">
              <a:lnSpc>
                <a:spcPct val="120000"/>
              </a:lnSpc>
              <a:spcBef>
                <a:spcPts val="0"/>
              </a:spcBef>
              <a:spcAft>
                <a:spcPts val="0"/>
              </a:spcAft>
              <a:buFont typeface="Arial" panose="020B0604020202020204" pitchFamily="34" charset="0"/>
              <a:buChar char="•"/>
              <a:tabLst>
                <a:tab pos="731520" algn="l"/>
                <a:tab pos="457200" algn="l"/>
              </a:tabLst>
              <a:defRPr/>
            </a:pPr>
            <a:r>
              <a:rPr lang="en-AU" sz="2000" dirty="0">
                <a:solidFill>
                  <a:srgbClr val="A591FF">
                    <a:lumMod val="50000"/>
                  </a:srgbClr>
                </a:solidFill>
                <a:latin typeface="Montserrat"/>
              </a:rPr>
              <a:t>Closing the Gap</a:t>
            </a:r>
          </a:p>
          <a:p>
            <a:pPr marL="810900" lvl="2" indent="-342900">
              <a:lnSpc>
                <a:spcPct val="120000"/>
              </a:lnSpc>
              <a:spcBef>
                <a:spcPts val="0"/>
              </a:spcBef>
              <a:spcAft>
                <a:spcPts val="0"/>
              </a:spcAft>
              <a:tabLst>
                <a:tab pos="731520" algn="l"/>
                <a:tab pos="457200" algn="l"/>
              </a:tabLst>
              <a:defRPr/>
            </a:pPr>
            <a:r>
              <a:rPr lang="en-AU" sz="1600" dirty="0">
                <a:solidFill>
                  <a:srgbClr val="000000"/>
                </a:solidFill>
                <a:latin typeface="Montserrat"/>
              </a:rPr>
              <a:t>An initial funding injection to support workforce needs, as well as engagement of an Aboriginal and Torres Strait Islander consultant to form recommendations for shared decision-making frameworks.</a:t>
            </a:r>
          </a:p>
          <a:p>
            <a:pPr marL="810900" lvl="2" indent="-342900">
              <a:lnSpc>
                <a:spcPct val="120000"/>
              </a:lnSpc>
              <a:spcBef>
                <a:spcPts val="0"/>
              </a:spcBef>
              <a:spcAft>
                <a:spcPts val="0"/>
              </a:spcAft>
              <a:tabLst>
                <a:tab pos="731520" algn="l"/>
                <a:tab pos="457200" algn="l"/>
              </a:tabLst>
              <a:defRPr/>
            </a:pPr>
            <a:r>
              <a:rPr lang="en-AU" sz="1600" dirty="0">
                <a:solidFill>
                  <a:srgbClr val="000000"/>
                </a:solidFill>
                <a:latin typeface="Montserrat"/>
              </a:rPr>
              <a:t>Skills Canberra has begun initial consultation with the Elected Body and Aboriginal Services Development team, and ACT Procurement to progress the actions.</a:t>
            </a:r>
          </a:p>
          <a:p>
            <a:pPr lvl="0">
              <a:lnSpc>
                <a:spcPct val="120000"/>
              </a:lnSpc>
              <a:spcBef>
                <a:spcPts val="0"/>
              </a:spcBef>
              <a:spcAft>
                <a:spcPts val="0"/>
              </a:spcAft>
              <a:tabLst>
                <a:tab pos="731520" algn="l"/>
                <a:tab pos="457200" algn="l"/>
              </a:tabLst>
              <a:defRPr/>
            </a:pPr>
            <a:endParaRPr kumimoji="0" lang="en-US" sz="1400" b="0" i="0" u="none" strike="noStrike" kern="1200" cap="none" spc="0" normalizeH="0" baseline="0" noProof="0" dirty="0">
              <a:ln>
                <a:noFill/>
              </a:ln>
              <a:solidFill>
                <a:srgbClr val="000000"/>
              </a:solidFill>
              <a:effectLst/>
              <a:uLnTx/>
              <a:uFillTx/>
              <a:latin typeface="Montserrat"/>
              <a:ea typeface="+mn-ea"/>
              <a:cs typeface="+mn-cs"/>
            </a:endParaRPr>
          </a:p>
          <a:p>
            <a:endParaRPr lang="en-AU" dirty="0"/>
          </a:p>
        </p:txBody>
      </p:sp>
      <p:sp>
        <p:nvSpPr>
          <p:cNvPr id="3" name="Title 1">
            <a:extLst>
              <a:ext uri="{FF2B5EF4-FFF2-40B4-BE49-F238E27FC236}">
                <a16:creationId xmlns:a16="http://schemas.microsoft.com/office/drawing/2014/main" id="{0F0958BF-353F-38C0-AE7A-25401FC0E26C}"/>
              </a:ext>
            </a:extLst>
          </p:cNvPr>
          <p:cNvSpPr txBox="1">
            <a:spLocks/>
          </p:cNvSpPr>
          <p:nvPr/>
        </p:nvSpPr>
        <p:spPr>
          <a:xfrm>
            <a:off x="510745" y="82550"/>
            <a:ext cx="10237360" cy="126008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spcAft>
                <a:spcPts val="800"/>
              </a:spcAft>
              <a:buNone/>
              <a:defRPr sz="3200" b="1" kern="1200">
                <a:solidFill>
                  <a:srgbClr val="7242E4"/>
                </a:solidFill>
                <a:latin typeface="Montserrat" pitchFamily="2" charset="77"/>
                <a:ea typeface="+mj-ea"/>
                <a:cs typeface="+mj-cs"/>
              </a:defRPr>
            </a:lvl1pPr>
          </a:lstStyle>
          <a:p>
            <a:r>
              <a:rPr lang="en-AU" sz="2000" dirty="0"/>
              <a:t>National Skills Agreement </a:t>
            </a:r>
            <a:br>
              <a:rPr lang="en-AU" dirty="0"/>
            </a:br>
            <a:r>
              <a:rPr lang="en-AU" dirty="0"/>
              <a:t>ACT Government – Skills Canberra </a:t>
            </a:r>
          </a:p>
        </p:txBody>
      </p:sp>
    </p:spTree>
    <p:extLst>
      <p:ext uri="{BB962C8B-B14F-4D97-AF65-F5344CB8AC3E}">
        <p14:creationId xmlns:p14="http://schemas.microsoft.com/office/powerpoint/2010/main" val="28777984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BA81D-D3FB-136E-479D-413C230C5C25}"/>
            </a:ext>
          </a:extLst>
        </p:cNvPr>
        <p:cNvGrpSpPr/>
        <p:nvPr/>
      </p:nvGrpSpPr>
      <p:grpSpPr>
        <a:xfrm>
          <a:off x="0" y="0"/>
          <a:ext cx="0" cy="0"/>
          <a:chOff x="0" y="0"/>
          <a:chExt cx="0" cy="0"/>
        </a:xfrm>
      </p:grpSpPr>
      <p:sp>
        <p:nvSpPr>
          <p:cNvPr id="8" name="Text Placeholder 2">
            <a:extLst>
              <a:ext uri="{FF2B5EF4-FFF2-40B4-BE49-F238E27FC236}">
                <a16:creationId xmlns:a16="http://schemas.microsoft.com/office/drawing/2014/main" id="{BE33483B-4CBD-C918-D7C2-ECBF1133A7FF}"/>
              </a:ext>
            </a:extLst>
          </p:cNvPr>
          <p:cNvSpPr>
            <a:spLocks noGrp="1"/>
          </p:cNvSpPr>
          <p:nvPr>
            <p:ph type="body" sz="quarter" idx="10"/>
          </p:nvPr>
        </p:nvSpPr>
        <p:spPr>
          <a:xfrm>
            <a:off x="648000" y="1371600"/>
            <a:ext cx="9794448" cy="5403850"/>
          </a:xfrm>
        </p:spPr>
        <p:txBody>
          <a:bodyPr/>
          <a:lstStyle/>
          <a:p>
            <a:pPr marL="342900" lvl="0" indent="-342900">
              <a:lnSpc>
                <a:spcPct val="120000"/>
              </a:lnSpc>
              <a:spcBef>
                <a:spcPts val="0"/>
              </a:spcBef>
              <a:spcAft>
                <a:spcPts val="0"/>
              </a:spcAft>
              <a:buFont typeface="Arial" panose="020B0604020202020204" pitchFamily="34" charset="0"/>
              <a:buChar char="•"/>
              <a:tabLst>
                <a:tab pos="731520" algn="l"/>
                <a:tab pos="457200" algn="l"/>
              </a:tabLst>
              <a:defRPr/>
            </a:pPr>
            <a:r>
              <a:rPr lang="en-AU" sz="2000" dirty="0">
                <a:solidFill>
                  <a:srgbClr val="A591FF">
                    <a:lumMod val="50000"/>
                  </a:srgbClr>
                </a:solidFill>
                <a:latin typeface="Montserrat"/>
              </a:rPr>
              <a:t>Ensuring Access to Foundation Skills Training</a:t>
            </a:r>
          </a:p>
          <a:p>
            <a:pPr marL="810900" lvl="2" indent="-342900">
              <a:lnSpc>
                <a:spcPct val="120000"/>
              </a:lnSpc>
              <a:spcBef>
                <a:spcPts val="0"/>
              </a:spcBef>
              <a:spcAft>
                <a:spcPts val="0"/>
              </a:spcAft>
              <a:tabLst>
                <a:tab pos="731520" algn="l"/>
                <a:tab pos="457200" algn="l"/>
              </a:tabLst>
              <a:defRPr/>
            </a:pPr>
            <a:r>
              <a:rPr lang="en-AU" sz="1600" dirty="0">
                <a:solidFill>
                  <a:srgbClr val="000000"/>
                </a:solidFill>
                <a:latin typeface="Montserrat"/>
              </a:rPr>
              <a:t>Expansion of the ACT ACE Grants Program and review of foundation skills offerings. </a:t>
            </a:r>
          </a:p>
          <a:p>
            <a:pPr marL="810900" lvl="2" indent="-342900">
              <a:lnSpc>
                <a:spcPct val="120000"/>
              </a:lnSpc>
              <a:spcBef>
                <a:spcPts val="0"/>
              </a:spcBef>
              <a:spcAft>
                <a:spcPts val="0"/>
              </a:spcAft>
              <a:tabLst>
                <a:tab pos="731520" algn="l"/>
                <a:tab pos="457200" algn="l"/>
              </a:tabLst>
              <a:defRPr/>
            </a:pPr>
            <a:r>
              <a:rPr lang="en-AU" sz="1600" dirty="0">
                <a:solidFill>
                  <a:srgbClr val="000000"/>
                </a:solidFill>
                <a:latin typeface="Montserrat"/>
              </a:rPr>
              <a:t>The 2025-2027 ACE Grant Program was finalised in December. Seven successful projects will commence this month – further information on Skills Canberra website</a:t>
            </a:r>
          </a:p>
          <a:p>
            <a:pPr lvl="2" indent="0">
              <a:lnSpc>
                <a:spcPct val="120000"/>
              </a:lnSpc>
              <a:spcBef>
                <a:spcPts val="0"/>
              </a:spcBef>
              <a:spcAft>
                <a:spcPts val="0"/>
              </a:spcAft>
              <a:buNone/>
              <a:tabLst>
                <a:tab pos="731520" algn="l"/>
                <a:tab pos="457200" algn="l"/>
              </a:tabLst>
              <a:defRPr/>
            </a:pPr>
            <a:endParaRPr lang="en-AU" sz="1600" dirty="0">
              <a:solidFill>
                <a:srgbClr val="000000"/>
              </a:solidFill>
              <a:latin typeface="Montserrat"/>
            </a:endParaRPr>
          </a:p>
          <a:p>
            <a:pPr marL="342900" lvl="0" indent="-342900">
              <a:lnSpc>
                <a:spcPct val="120000"/>
              </a:lnSpc>
              <a:spcBef>
                <a:spcPts val="0"/>
              </a:spcBef>
              <a:spcAft>
                <a:spcPts val="0"/>
              </a:spcAft>
              <a:buFont typeface="Arial" panose="020B0604020202020204" pitchFamily="34" charset="0"/>
              <a:buChar char="•"/>
              <a:tabLst>
                <a:tab pos="731520" algn="l"/>
                <a:tab pos="457200" algn="l"/>
              </a:tabLst>
              <a:defRPr/>
            </a:pPr>
            <a:r>
              <a:rPr lang="en-US" sz="2000" dirty="0">
                <a:solidFill>
                  <a:srgbClr val="A591FF">
                    <a:lumMod val="50000"/>
                  </a:srgbClr>
                </a:solidFill>
                <a:latin typeface="Montserrat"/>
              </a:rPr>
              <a:t>Improved Completions –  Especially for Priority Groups</a:t>
            </a:r>
          </a:p>
          <a:p>
            <a:pPr marL="810900" lvl="2" indent="-342900">
              <a:lnSpc>
                <a:spcPct val="120000"/>
              </a:lnSpc>
              <a:spcBef>
                <a:spcPts val="0"/>
              </a:spcBef>
              <a:spcAft>
                <a:spcPts val="0"/>
              </a:spcAft>
              <a:tabLst>
                <a:tab pos="731520" algn="l"/>
                <a:tab pos="457200" algn="l"/>
              </a:tabLst>
              <a:defRPr/>
            </a:pPr>
            <a:r>
              <a:rPr lang="en-AU" sz="1600" dirty="0">
                <a:solidFill>
                  <a:srgbClr val="000000">
                    <a:lumMod val="85000"/>
                    <a:lumOff val="15000"/>
                  </a:srgbClr>
                </a:solidFill>
              </a:rPr>
              <a:t>To further understand and address non-completion in the ACT..</a:t>
            </a:r>
          </a:p>
          <a:p>
            <a:pPr marL="1026900" lvl="3" indent="-342900">
              <a:spcBef>
                <a:spcPts val="1000"/>
              </a:spcBef>
              <a:buFont typeface="Wingdings" panose="05000000000000000000" pitchFamily="2" charset="2"/>
              <a:buChar char="Ø"/>
              <a:defRPr/>
            </a:pPr>
            <a:r>
              <a:rPr lang="en-AU" sz="1400" dirty="0">
                <a:solidFill>
                  <a:srgbClr val="000000">
                    <a:lumMod val="85000"/>
                    <a:lumOff val="15000"/>
                  </a:srgbClr>
                </a:solidFill>
              </a:rPr>
              <a:t>Establishment of a </a:t>
            </a:r>
            <a:r>
              <a:rPr lang="en-AU" sz="1400" b="1" u="sng" dirty="0">
                <a:solidFill>
                  <a:srgbClr val="000000">
                    <a:lumMod val="85000"/>
                    <a:lumOff val="15000"/>
                  </a:srgbClr>
                </a:solidFill>
              </a:rPr>
              <a:t>Completions Grants program </a:t>
            </a:r>
            <a:r>
              <a:rPr lang="en-AU" sz="1400" dirty="0">
                <a:solidFill>
                  <a:srgbClr val="000000">
                    <a:lumMod val="85000"/>
                    <a:lumOff val="15000"/>
                  </a:srgbClr>
                </a:solidFill>
              </a:rPr>
              <a:t>– the first round is expected to open in coming months. Program aims are under development but likely to focus on supporting learners to complete training and transition successfully into meaningful employment.</a:t>
            </a:r>
          </a:p>
          <a:p>
            <a:pPr marL="1026900" lvl="3" indent="-342900">
              <a:spcBef>
                <a:spcPts val="1000"/>
              </a:spcBef>
              <a:buFont typeface="Wingdings" panose="05000000000000000000" pitchFamily="2" charset="2"/>
              <a:buChar char="Ø"/>
              <a:defRPr/>
            </a:pPr>
            <a:r>
              <a:rPr lang="en-AU" sz="1400" dirty="0">
                <a:solidFill>
                  <a:srgbClr val="000000">
                    <a:lumMod val="85000"/>
                    <a:lumOff val="15000"/>
                  </a:srgbClr>
                </a:solidFill>
              </a:rPr>
              <a:t>Establishment of a </a:t>
            </a:r>
            <a:r>
              <a:rPr lang="en-AU" sz="1400" b="1" u="sng" dirty="0">
                <a:solidFill>
                  <a:srgbClr val="000000">
                    <a:lumMod val="85000"/>
                    <a:lumOff val="15000"/>
                  </a:srgbClr>
                </a:solidFill>
              </a:rPr>
              <a:t>Careers Hub </a:t>
            </a:r>
            <a:r>
              <a:rPr lang="en-AU" sz="1400" dirty="0">
                <a:solidFill>
                  <a:srgbClr val="000000">
                    <a:lumMod val="85000"/>
                    <a:lumOff val="15000"/>
                  </a:srgbClr>
                </a:solidFill>
              </a:rPr>
              <a:t>in the ACT – to improve alignment between learner ambitions and course choice and training pathways. Procurement will be undertaken to inform recommendations about Hub establishment and needs. </a:t>
            </a:r>
          </a:p>
          <a:p>
            <a:pPr marL="1026900" lvl="3" indent="-342900">
              <a:spcBef>
                <a:spcPts val="1000"/>
              </a:spcBef>
              <a:buFont typeface="Wingdings" panose="05000000000000000000" pitchFamily="2" charset="2"/>
              <a:buChar char="Ø"/>
              <a:defRPr/>
            </a:pPr>
            <a:r>
              <a:rPr lang="en-AU" sz="1400" dirty="0">
                <a:solidFill>
                  <a:srgbClr val="000000">
                    <a:lumMod val="85000"/>
                    <a:lumOff val="15000"/>
                  </a:srgbClr>
                </a:solidFill>
              </a:rPr>
              <a:t>Establishment of a </a:t>
            </a:r>
            <a:r>
              <a:rPr lang="en-AU" sz="1400" b="1" u="sng" dirty="0">
                <a:solidFill>
                  <a:srgbClr val="000000">
                    <a:lumMod val="85000"/>
                    <a:lumOff val="15000"/>
                  </a:srgbClr>
                </a:solidFill>
              </a:rPr>
              <a:t>free text message support service </a:t>
            </a:r>
            <a:r>
              <a:rPr lang="en-AU" sz="1400" dirty="0">
                <a:solidFill>
                  <a:srgbClr val="000000">
                    <a:lumMod val="85000"/>
                    <a:lumOff val="15000"/>
                  </a:srgbClr>
                </a:solidFill>
              </a:rPr>
              <a:t>for ACT VET students – to check in with learners at key points in their training journey and connect them with resources and support.</a:t>
            </a:r>
          </a:p>
          <a:p>
            <a:pPr marL="1026900" lvl="3" indent="-342900">
              <a:spcBef>
                <a:spcPts val="1000"/>
              </a:spcBef>
              <a:buFont typeface="Wingdings" panose="05000000000000000000" pitchFamily="2" charset="2"/>
              <a:buChar char="Ø"/>
              <a:defRPr/>
            </a:pPr>
            <a:r>
              <a:rPr lang="en-AU" sz="1400" dirty="0">
                <a:solidFill>
                  <a:srgbClr val="000000">
                    <a:lumMod val="85000"/>
                    <a:lumOff val="15000"/>
                  </a:srgbClr>
                </a:solidFill>
              </a:rPr>
              <a:t>Further </a:t>
            </a:r>
            <a:r>
              <a:rPr lang="en-AU" sz="1400" b="1" u="sng" dirty="0">
                <a:solidFill>
                  <a:srgbClr val="000000">
                    <a:lumMod val="85000"/>
                    <a:lumOff val="15000"/>
                  </a:srgbClr>
                </a:solidFill>
              </a:rPr>
              <a:t>completions research </a:t>
            </a:r>
            <a:r>
              <a:rPr lang="en-AU" sz="1400" dirty="0">
                <a:solidFill>
                  <a:srgbClr val="000000">
                    <a:lumMod val="85000"/>
                    <a:lumOff val="15000"/>
                  </a:srgbClr>
                </a:solidFill>
              </a:rPr>
              <a:t>in the ACT context – to evaluate and refine completions initiatives, build the national evidence base and share best-practice knowledge and case studies.</a:t>
            </a:r>
          </a:p>
          <a:p>
            <a:pPr marL="810900" lvl="2" indent="-342900">
              <a:lnSpc>
                <a:spcPct val="120000"/>
              </a:lnSpc>
              <a:spcBef>
                <a:spcPts val="0"/>
              </a:spcBef>
              <a:spcAft>
                <a:spcPts val="0"/>
              </a:spcAft>
              <a:tabLst>
                <a:tab pos="731520" algn="l"/>
                <a:tab pos="457200" algn="l"/>
              </a:tabLst>
              <a:defRPr/>
            </a:pPr>
            <a:endParaRPr lang="en-AU" sz="1600" dirty="0">
              <a:solidFill>
                <a:srgbClr val="000000"/>
              </a:solidFill>
              <a:latin typeface="Montserrat"/>
            </a:endParaRPr>
          </a:p>
          <a:p>
            <a:pPr lvl="0">
              <a:lnSpc>
                <a:spcPct val="120000"/>
              </a:lnSpc>
              <a:spcBef>
                <a:spcPts val="0"/>
              </a:spcBef>
              <a:spcAft>
                <a:spcPts val="0"/>
              </a:spcAft>
              <a:tabLst>
                <a:tab pos="731520" algn="l"/>
                <a:tab pos="457200" algn="l"/>
              </a:tabLst>
              <a:defRPr/>
            </a:pPr>
            <a:endParaRPr kumimoji="0" lang="en-US" sz="1400" b="0" i="0" u="none" strike="noStrike" kern="1200" cap="none" spc="0" normalizeH="0" baseline="0" noProof="0" dirty="0">
              <a:ln>
                <a:noFill/>
              </a:ln>
              <a:solidFill>
                <a:srgbClr val="000000"/>
              </a:solidFill>
              <a:effectLst/>
              <a:uLnTx/>
              <a:uFillTx/>
              <a:latin typeface="Montserrat"/>
              <a:ea typeface="+mn-ea"/>
              <a:cs typeface="+mn-cs"/>
            </a:endParaRPr>
          </a:p>
          <a:p>
            <a:endParaRPr lang="en-AU" dirty="0"/>
          </a:p>
        </p:txBody>
      </p:sp>
      <p:sp>
        <p:nvSpPr>
          <p:cNvPr id="3" name="Title 1">
            <a:extLst>
              <a:ext uri="{FF2B5EF4-FFF2-40B4-BE49-F238E27FC236}">
                <a16:creationId xmlns:a16="http://schemas.microsoft.com/office/drawing/2014/main" id="{EB4D87B7-AF62-BF92-F115-65A908F419F9}"/>
              </a:ext>
            </a:extLst>
          </p:cNvPr>
          <p:cNvSpPr txBox="1">
            <a:spLocks/>
          </p:cNvSpPr>
          <p:nvPr/>
        </p:nvSpPr>
        <p:spPr>
          <a:xfrm>
            <a:off x="510745" y="82550"/>
            <a:ext cx="10237360" cy="126008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spcAft>
                <a:spcPts val="800"/>
              </a:spcAft>
              <a:buNone/>
              <a:defRPr sz="3200" b="1" kern="1200">
                <a:solidFill>
                  <a:srgbClr val="7242E4"/>
                </a:solidFill>
                <a:latin typeface="Montserrat" pitchFamily="2" charset="77"/>
                <a:ea typeface="+mj-ea"/>
                <a:cs typeface="+mj-cs"/>
              </a:defRPr>
            </a:lvl1pPr>
          </a:lstStyle>
          <a:p>
            <a:r>
              <a:rPr lang="en-AU" sz="2000" dirty="0"/>
              <a:t>National Skills Agreement </a:t>
            </a:r>
            <a:br>
              <a:rPr lang="en-AU" dirty="0"/>
            </a:br>
            <a:r>
              <a:rPr lang="en-AU" dirty="0"/>
              <a:t>ACT Government – Skills Canberra </a:t>
            </a:r>
          </a:p>
        </p:txBody>
      </p:sp>
    </p:spTree>
    <p:extLst>
      <p:ext uri="{BB962C8B-B14F-4D97-AF65-F5344CB8AC3E}">
        <p14:creationId xmlns:p14="http://schemas.microsoft.com/office/powerpoint/2010/main" val="1547244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F4686-70BD-FC5F-9248-DB9310B07408}"/>
              </a:ext>
            </a:extLst>
          </p:cNvPr>
          <p:cNvSpPr>
            <a:spLocks noGrp="1"/>
          </p:cNvSpPr>
          <p:nvPr>
            <p:ph type="title"/>
          </p:nvPr>
        </p:nvSpPr>
        <p:spPr/>
        <p:txBody>
          <a:bodyPr/>
          <a:lstStyle/>
          <a:p>
            <a:r>
              <a:rPr lang="en-AU" dirty="0"/>
              <a:t>Qualification Reform</a:t>
            </a:r>
          </a:p>
        </p:txBody>
      </p:sp>
      <p:sp>
        <p:nvSpPr>
          <p:cNvPr id="3" name="Text Placeholder 2">
            <a:extLst>
              <a:ext uri="{FF2B5EF4-FFF2-40B4-BE49-F238E27FC236}">
                <a16:creationId xmlns:a16="http://schemas.microsoft.com/office/drawing/2014/main" id="{B09E7962-3E9C-B2D1-3F7F-C1D43741EE7E}"/>
              </a:ext>
            </a:extLst>
          </p:cNvPr>
          <p:cNvSpPr>
            <a:spLocks noGrp="1"/>
          </p:cNvSpPr>
          <p:nvPr>
            <p:ph type="body" sz="quarter" idx="10"/>
          </p:nvPr>
        </p:nvSpPr>
        <p:spPr>
          <a:xfrm>
            <a:off x="648000" y="1365250"/>
            <a:ext cx="9794448" cy="5403850"/>
          </a:xfrm>
        </p:spPr>
        <p:txBody>
          <a:bodyPr/>
          <a:lstStyle/>
          <a:p>
            <a:pPr marL="810900" lvl="2" indent="-342900"/>
            <a:r>
              <a:rPr lang="en-AU" dirty="0"/>
              <a:t>Skills Ministers  agreed qualification reform would be embedded in the Training Package Organising Framework in December 2024. </a:t>
            </a:r>
          </a:p>
          <a:p>
            <a:pPr marL="810900" lvl="2" indent="-342900"/>
            <a:r>
              <a:rPr lang="en-AU" dirty="0"/>
              <a:t>Reforms aim to support:</a:t>
            </a:r>
          </a:p>
          <a:p>
            <a:pPr marL="1026900" lvl="3" indent="-342900"/>
            <a:r>
              <a:rPr lang="en-AU" sz="1400" dirty="0">
                <a:solidFill>
                  <a:schemeClr val="tx1"/>
                </a:solidFill>
              </a:rPr>
              <a:t>Enhanced responsiveness to change</a:t>
            </a:r>
          </a:p>
          <a:p>
            <a:pPr marL="1026900" lvl="3" indent="-342900"/>
            <a:r>
              <a:rPr lang="en-AU" sz="1400" dirty="0">
                <a:solidFill>
                  <a:schemeClr val="tx1"/>
                </a:solidFill>
              </a:rPr>
              <a:t>High-performing, simple and user-centric</a:t>
            </a:r>
          </a:p>
          <a:p>
            <a:pPr marL="1026900" lvl="3" indent="-342900"/>
            <a:r>
              <a:rPr lang="en-AU" sz="1400" dirty="0">
                <a:solidFill>
                  <a:schemeClr val="tx1"/>
                </a:solidFill>
              </a:rPr>
              <a:t>Safety and quality</a:t>
            </a:r>
          </a:p>
          <a:p>
            <a:pPr marL="1026900" lvl="3" indent="-342900"/>
            <a:r>
              <a:rPr lang="en-AU" sz="1400" dirty="0">
                <a:solidFill>
                  <a:schemeClr val="tx1"/>
                </a:solidFill>
              </a:rPr>
              <a:t>Resilient and adaptable skilled workforce</a:t>
            </a:r>
          </a:p>
          <a:p>
            <a:pPr marL="1026900" lvl="3" indent="-342900"/>
            <a:r>
              <a:rPr lang="en-AU" sz="1400" dirty="0">
                <a:solidFill>
                  <a:schemeClr val="tx1"/>
                </a:solidFill>
              </a:rPr>
              <a:t>Uptake in nationally recognised training</a:t>
            </a:r>
            <a:endParaRPr lang="en-AU" sz="1200" dirty="0">
              <a:solidFill>
                <a:schemeClr val="tx1"/>
              </a:solidFill>
            </a:endParaRPr>
          </a:p>
          <a:p>
            <a:pPr marL="810900" lvl="2" indent="-342900"/>
            <a:r>
              <a:rPr lang="en-AU" dirty="0"/>
              <a:t>As of October 2025, there were 73 active training package development projects, with 63 using the updated 2025 TPOF templates.</a:t>
            </a:r>
          </a:p>
          <a:p>
            <a:pPr marL="810900" lvl="2" indent="-342900"/>
            <a:r>
              <a:rPr lang="en-AU" dirty="0"/>
              <a:t>Skills Canberra understands these reforms can see administrative impacts on your organisations. We continue to advocate for you in national forums, to stress that reforms should be streamlined and introduced in a way that considers RTO capacity.</a:t>
            </a:r>
          </a:p>
          <a:p>
            <a:pPr marL="2857500" lvl="5" indent="-342900"/>
            <a:endParaRPr lang="en-AU" sz="1400" dirty="0">
              <a:solidFill>
                <a:schemeClr val="tx1"/>
              </a:solidFill>
            </a:endParaRPr>
          </a:p>
        </p:txBody>
      </p:sp>
    </p:spTree>
    <p:extLst>
      <p:ext uri="{BB962C8B-B14F-4D97-AF65-F5344CB8AC3E}">
        <p14:creationId xmlns:p14="http://schemas.microsoft.com/office/powerpoint/2010/main" val="2908115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5F3D6-1046-DF10-E5C6-C6217F0A991E}"/>
              </a:ext>
            </a:extLst>
          </p:cNvPr>
          <p:cNvSpPr>
            <a:spLocks noGrp="1"/>
          </p:cNvSpPr>
          <p:nvPr>
            <p:ph type="title"/>
          </p:nvPr>
        </p:nvSpPr>
        <p:spPr/>
        <p:txBody>
          <a:bodyPr/>
          <a:lstStyle/>
          <a:p>
            <a:r>
              <a:rPr lang="en-AU" dirty="0"/>
              <a:t>Qualification Reform</a:t>
            </a:r>
          </a:p>
        </p:txBody>
      </p:sp>
      <p:sp>
        <p:nvSpPr>
          <p:cNvPr id="3" name="Text Placeholder 2">
            <a:extLst>
              <a:ext uri="{FF2B5EF4-FFF2-40B4-BE49-F238E27FC236}">
                <a16:creationId xmlns:a16="http://schemas.microsoft.com/office/drawing/2014/main" id="{EDEBA038-4A28-C868-1C89-A11AC1C4A149}"/>
              </a:ext>
            </a:extLst>
          </p:cNvPr>
          <p:cNvSpPr>
            <a:spLocks noGrp="1"/>
          </p:cNvSpPr>
          <p:nvPr>
            <p:ph type="body" sz="quarter" idx="10"/>
          </p:nvPr>
        </p:nvSpPr>
        <p:spPr>
          <a:xfrm>
            <a:off x="648000" y="1346200"/>
            <a:ext cx="9794448" cy="5461000"/>
          </a:xfrm>
        </p:spPr>
        <p:txBody>
          <a:bodyPr/>
          <a:lstStyle/>
          <a:p>
            <a:r>
              <a:rPr lang="en-AU" dirty="0">
                <a:solidFill>
                  <a:schemeClr val="accent5">
                    <a:lumMod val="75000"/>
                  </a:schemeClr>
                </a:solidFill>
              </a:rPr>
              <a:t>How?</a:t>
            </a:r>
          </a:p>
          <a:p>
            <a:pPr marL="342900" indent="-342900">
              <a:buFont typeface="Arial" panose="020B0604020202020204" pitchFamily="34" charset="0"/>
              <a:buChar char="•"/>
            </a:pPr>
            <a:r>
              <a:rPr lang="en-AU" sz="1600" dirty="0">
                <a:solidFill>
                  <a:schemeClr val="tx1"/>
                </a:solidFill>
              </a:rPr>
              <a:t>Ten Jobs and Skills Councils - </a:t>
            </a:r>
            <a:r>
              <a:rPr lang="en-AU" sz="1600" dirty="0">
                <a:solidFill>
                  <a:schemeClr val="tx1"/>
                </a:solidFill>
                <a:hlinkClick r:id="rId3"/>
              </a:rPr>
              <a:t>https://www.dewr.gov.au/skills-reform/jobs-and-skills-councils</a:t>
            </a:r>
            <a:endParaRPr lang="en-AU" sz="1600" dirty="0">
              <a:solidFill>
                <a:schemeClr val="tx1"/>
              </a:solidFill>
            </a:endParaRPr>
          </a:p>
          <a:p>
            <a:pPr marL="342900" indent="-342900">
              <a:buFont typeface="Arial" panose="020B0604020202020204" pitchFamily="34" charset="0"/>
              <a:buChar char="•"/>
            </a:pPr>
            <a:r>
              <a:rPr lang="en-AU" sz="1600" dirty="0">
                <a:solidFill>
                  <a:schemeClr val="tx1"/>
                </a:solidFill>
              </a:rPr>
              <a:t>Peak bodies and stakeholders fostering reform values and sharing best practices.</a:t>
            </a:r>
          </a:p>
          <a:p>
            <a:pPr marL="342900" indent="-342900">
              <a:buFont typeface="Arial" panose="020B0604020202020204" pitchFamily="34" charset="0"/>
              <a:buChar char="•"/>
            </a:pPr>
            <a:r>
              <a:rPr lang="en-AU" sz="1600" dirty="0">
                <a:solidFill>
                  <a:schemeClr val="tx1"/>
                </a:solidFill>
              </a:rPr>
              <a:t>Early engagement and more agile delivery models of new and revised qualifications. </a:t>
            </a:r>
          </a:p>
          <a:p>
            <a:pPr marL="342900" indent="-342900">
              <a:buFont typeface="Arial" panose="020B0604020202020204" pitchFamily="34" charset="0"/>
              <a:buChar char="•"/>
            </a:pPr>
            <a:r>
              <a:rPr lang="en-AU" sz="1600" dirty="0">
                <a:solidFill>
                  <a:schemeClr val="tx1"/>
                </a:solidFill>
              </a:rPr>
              <a:t>Review and update internal STA processes to support faster uptake.</a:t>
            </a:r>
            <a:br>
              <a:rPr lang="en-AU" sz="1600" dirty="0">
                <a:solidFill>
                  <a:schemeClr val="tx1"/>
                </a:solidFill>
              </a:rPr>
            </a:br>
            <a:endParaRPr lang="en-AU" sz="1600" dirty="0">
              <a:solidFill>
                <a:schemeClr val="tx1"/>
              </a:solidFill>
            </a:endParaRPr>
          </a:p>
          <a:p>
            <a:r>
              <a:rPr lang="en-AU" sz="2000" dirty="0">
                <a:solidFill>
                  <a:schemeClr val="accent5">
                    <a:lumMod val="75000"/>
                  </a:schemeClr>
                </a:solidFill>
              </a:rPr>
              <a:t>Implementation</a:t>
            </a:r>
          </a:p>
          <a:p>
            <a:pPr marL="285750" indent="-285750">
              <a:buFont typeface="Arial" panose="020B0604020202020204" pitchFamily="34" charset="0"/>
              <a:buChar char="•"/>
            </a:pPr>
            <a:r>
              <a:rPr lang="en-AU" sz="1600" dirty="0">
                <a:solidFill>
                  <a:schemeClr val="tx1"/>
                </a:solidFill>
              </a:rPr>
              <a:t>Strategic Industry Advisory Committee (SIAC)</a:t>
            </a:r>
          </a:p>
          <a:p>
            <a:pPr marL="285750" indent="-285750">
              <a:buFont typeface="Arial" panose="020B0604020202020204" pitchFamily="34" charset="0"/>
              <a:buChar char="•"/>
            </a:pPr>
            <a:r>
              <a:rPr lang="en-AU" sz="1600" dirty="0">
                <a:solidFill>
                  <a:schemeClr val="tx1"/>
                </a:solidFill>
              </a:rPr>
              <a:t> Jobs and Skills Councils (JSC) led Quality Qualification working group (JSC WG)</a:t>
            </a:r>
          </a:p>
          <a:p>
            <a:pPr marL="285750" indent="-285750">
              <a:buFont typeface="Arial" panose="020B0604020202020204" pitchFamily="34" charset="0"/>
              <a:buChar char="•"/>
            </a:pPr>
            <a:r>
              <a:rPr lang="en-AU" sz="1600" dirty="0">
                <a:solidFill>
                  <a:schemeClr val="tx1"/>
                </a:solidFill>
              </a:rPr>
              <a:t>JSCs adopting the new approach under the TPOF in tandem with industry needs and priorities</a:t>
            </a:r>
          </a:p>
          <a:p>
            <a:pPr marL="285750" indent="-285750">
              <a:buFont typeface="Arial" panose="020B0604020202020204" pitchFamily="34" charset="0"/>
              <a:buChar char="•"/>
            </a:pPr>
            <a:r>
              <a:rPr lang="en-AU" sz="1600" dirty="0">
                <a:solidFill>
                  <a:schemeClr val="tx1"/>
                </a:solidFill>
              </a:rPr>
              <a:t>Release of The National Training Register (NTR) website at training.gov.au </a:t>
            </a:r>
          </a:p>
          <a:p>
            <a:endParaRPr lang="en-AU" dirty="0"/>
          </a:p>
        </p:txBody>
      </p:sp>
    </p:spTree>
    <p:extLst>
      <p:ext uri="{BB962C8B-B14F-4D97-AF65-F5344CB8AC3E}">
        <p14:creationId xmlns:p14="http://schemas.microsoft.com/office/powerpoint/2010/main" val="1836702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3C1726F-6D8A-FE34-9366-B2BDA26B7ED2}"/>
              </a:ext>
            </a:extLst>
          </p:cNvPr>
          <p:cNvSpPr txBox="1">
            <a:spLocks/>
          </p:cNvSpPr>
          <p:nvPr/>
        </p:nvSpPr>
        <p:spPr>
          <a:xfrm>
            <a:off x="181275" y="447675"/>
            <a:ext cx="10237360" cy="1260080"/>
          </a:xfrm>
          <a:prstGeom prst="rect">
            <a:avLst/>
          </a:prstGeom>
        </p:spPr>
        <p:txBody>
          <a:bodyPr/>
          <a:lstStyle>
            <a:lvl1pPr algn="l" defTabSz="914400" rtl="0" eaLnBrk="1" latinLnBrk="0" hangingPunct="1">
              <a:lnSpc>
                <a:spcPct val="90000"/>
              </a:lnSpc>
              <a:spcBef>
                <a:spcPct val="0"/>
              </a:spcBef>
              <a:spcAft>
                <a:spcPts val="800"/>
              </a:spcAft>
              <a:buNone/>
              <a:defRPr sz="3200" b="1" kern="1200">
                <a:solidFill>
                  <a:srgbClr val="7242E4"/>
                </a:solidFill>
                <a:latin typeface="Montserrat" pitchFamily="2" charset="77"/>
                <a:ea typeface="+mj-ea"/>
                <a:cs typeface="+mj-cs"/>
              </a:defRPr>
            </a:lvl1pPr>
          </a:lstStyle>
          <a:p>
            <a:r>
              <a:rPr lang="en-AU"/>
              <a:t>Questions?</a:t>
            </a:r>
            <a:endParaRPr lang="en-AU" dirty="0"/>
          </a:p>
        </p:txBody>
      </p:sp>
      <p:sp>
        <p:nvSpPr>
          <p:cNvPr id="8" name="Text Placeholder 2">
            <a:extLst>
              <a:ext uri="{FF2B5EF4-FFF2-40B4-BE49-F238E27FC236}">
                <a16:creationId xmlns:a16="http://schemas.microsoft.com/office/drawing/2014/main" id="{E9238B02-A566-55F1-8E67-C4FAE25B8906}"/>
              </a:ext>
            </a:extLst>
          </p:cNvPr>
          <p:cNvSpPr txBox="1">
            <a:spLocks/>
          </p:cNvSpPr>
          <p:nvPr/>
        </p:nvSpPr>
        <p:spPr>
          <a:xfrm>
            <a:off x="181275" y="1707755"/>
            <a:ext cx="5676600" cy="5367528"/>
          </a:xfrm>
          <a:prstGeom prst="rect">
            <a:avLst/>
          </a:prstGeom>
        </p:spPr>
        <p:txBody>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2400" kern="1200">
                <a:solidFill>
                  <a:schemeClr val="tx1">
                    <a:lumMod val="85000"/>
                    <a:lumOff val="15000"/>
                  </a:schemeClr>
                </a:solidFill>
                <a:latin typeface="Montserrat" pitchFamily="2" charset="77"/>
                <a:ea typeface="+mn-ea"/>
                <a:cs typeface="+mn-cs"/>
              </a:defRPr>
            </a:lvl1pPr>
            <a:lvl2pPr marL="241200" indent="-2412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1">
                    <a:lumMod val="85000"/>
                    <a:lumOff val="15000"/>
                  </a:schemeClr>
                </a:solidFill>
                <a:latin typeface="Montserrat" pitchFamily="2" charset="77"/>
                <a:ea typeface="+mn-ea"/>
                <a:cs typeface="+mn-cs"/>
              </a:defRPr>
            </a:lvl2pPr>
            <a:lvl3pPr marL="4680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lumMod val="85000"/>
                    <a:lumOff val="15000"/>
                  </a:schemeClr>
                </a:solidFill>
                <a:latin typeface="Montserrat" pitchFamily="2" charset="77"/>
                <a:ea typeface="+mn-ea"/>
                <a:cs typeface="+mn-cs"/>
              </a:defRPr>
            </a:lvl3pPr>
            <a:lvl4pPr marL="6840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lumMod val="85000"/>
                    <a:lumOff val="15000"/>
                  </a:schemeClr>
                </a:solidFill>
                <a:latin typeface="Montserrat" pitchFamily="2" charset="77"/>
                <a:ea typeface="+mn-ea"/>
                <a:cs typeface="+mn-cs"/>
              </a:defRPr>
            </a:lvl4pPr>
            <a:lvl5pPr marL="9360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lumMod val="85000"/>
                    <a:lumOff val="15000"/>
                  </a:schemeClr>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AU" sz="1800" b="1" dirty="0">
                <a:solidFill>
                  <a:schemeClr val="bg1"/>
                </a:solidFill>
                <a:latin typeface="Montserrat"/>
              </a:rPr>
              <a:t>General skills enquiries</a:t>
            </a:r>
            <a:r>
              <a:rPr lang="en-AU" sz="1800" dirty="0">
                <a:solidFill>
                  <a:schemeClr val="bg1"/>
                </a:solidFill>
                <a:latin typeface="Montserrat"/>
              </a:rPr>
              <a:t>:</a:t>
            </a:r>
            <a:r>
              <a:rPr lang="en-AU" sz="1800" b="1" dirty="0">
                <a:solidFill>
                  <a:schemeClr val="bg1"/>
                </a:solidFill>
                <a:latin typeface="Montserrat"/>
              </a:rPr>
              <a:t> </a:t>
            </a:r>
            <a:r>
              <a:rPr lang="en-AU" sz="1800" dirty="0">
                <a:solidFill>
                  <a:schemeClr val="bg1"/>
                </a:solidFill>
                <a:latin typeface="Montserrat"/>
                <a:hlinkClick r:id="rId3">
                  <a:extLst>
                    <a:ext uri="{A12FA001-AC4F-418D-AE19-62706E023703}">
                      <ahyp:hlinkClr xmlns:ahyp="http://schemas.microsoft.com/office/drawing/2018/hyperlinkcolor" val="tx"/>
                    </a:ext>
                  </a:extLst>
                </a:hlinkClick>
              </a:rPr>
              <a:t>skills@act.gov.au</a:t>
            </a:r>
            <a:endParaRPr lang="en-AU" sz="1800" dirty="0">
              <a:solidFill>
                <a:schemeClr val="bg1"/>
              </a:solidFill>
              <a:latin typeface="Montserrat"/>
            </a:endParaRPr>
          </a:p>
          <a:p>
            <a:pPr>
              <a:defRPr/>
            </a:pPr>
            <a:endParaRPr lang="en-AU" sz="1800" dirty="0">
              <a:solidFill>
                <a:schemeClr val="bg1"/>
              </a:solidFill>
              <a:latin typeface="Montserrat"/>
            </a:endParaRPr>
          </a:p>
          <a:p>
            <a:r>
              <a:rPr lang="en-AU" sz="1800" b="1" dirty="0">
                <a:solidFill>
                  <a:schemeClr val="bg1"/>
                </a:solidFill>
              </a:rPr>
              <a:t>Email</a:t>
            </a:r>
            <a:r>
              <a:rPr lang="en-AU" sz="1800" dirty="0">
                <a:solidFill>
                  <a:schemeClr val="bg1"/>
                </a:solidFill>
              </a:rPr>
              <a:t>: </a:t>
            </a:r>
            <a:r>
              <a:rPr lang="en-AU" sz="1800" dirty="0">
                <a:solidFill>
                  <a:schemeClr val="bg1"/>
                </a:solidFill>
                <a:hlinkClick r:id="rId4">
                  <a:extLst>
                    <a:ext uri="{A12FA001-AC4F-418D-AE19-62706E023703}">
                      <ahyp:hlinkClr xmlns:ahyp="http://schemas.microsoft.com/office/drawing/2018/hyperlinkcolor" val="tx"/>
                    </a:ext>
                  </a:extLst>
                </a:hlinkClick>
              </a:rPr>
              <a:t>skills.projects@act.gov.au</a:t>
            </a:r>
            <a:r>
              <a:rPr lang="en-AU" sz="1800" dirty="0">
                <a:solidFill>
                  <a:schemeClr val="bg1"/>
                </a:solidFill>
              </a:rPr>
              <a:t> if you would like further information or to share your ideas.</a:t>
            </a:r>
          </a:p>
          <a:p>
            <a:endParaRPr lang="en-AU" sz="1800" dirty="0">
              <a:solidFill>
                <a:schemeClr val="bg1"/>
              </a:solidFill>
            </a:endParaRPr>
          </a:p>
          <a:p>
            <a:r>
              <a:rPr lang="en-AU" sz="1800" b="1" dirty="0">
                <a:solidFill>
                  <a:schemeClr val="bg1"/>
                </a:solidFill>
              </a:rPr>
              <a:t>Subscribe</a:t>
            </a:r>
            <a:r>
              <a:rPr lang="en-AU" sz="1800" dirty="0">
                <a:solidFill>
                  <a:schemeClr val="bg1"/>
                </a:solidFill>
              </a:rPr>
              <a:t>: Join the </a:t>
            </a:r>
            <a:r>
              <a:rPr lang="en-AU" sz="1800" u="sng" dirty="0">
                <a:solidFill>
                  <a:schemeClr val="bg1"/>
                </a:solidFill>
              </a:rPr>
              <a:t>Skills Canberra email newsletter</a:t>
            </a:r>
            <a:r>
              <a:rPr lang="en-AU" sz="1800" dirty="0">
                <a:solidFill>
                  <a:schemeClr val="bg1"/>
                </a:solidFill>
              </a:rPr>
              <a:t> to stay updated on consultations and grant opportunities. </a:t>
            </a:r>
          </a:p>
          <a:p>
            <a:endParaRPr lang="en-AU" sz="1800" dirty="0">
              <a:solidFill>
                <a:schemeClr val="bg1"/>
              </a:solidFill>
            </a:endParaRPr>
          </a:p>
          <a:p>
            <a:r>
              <a:rPr lang="en-AU" sz="1800" b="1" dirty="0">
                <a:solidFill>
                  <a:schemeClr val="bg1"/>
                </a:solidFill>
              </a:rPr>
              <a:t>Talk to us today</a:t>
            </a:r>
            <a:r>
              <a:rPr lang="en-AU" sz="1800" dirty="0">
                <a:solidFill>
                  <a:schemeClr val="bg1"/>
                </a:solidFill>
              </a:rPr>
              <a:t>: Officers are available at the </a:t>
            </a:r>
            <a:r>
              <a:rPr lang="en-AU" sz="1800" u="sng" dirty="0">
                <a:solidFill>
                  <a:schemeClr val="bg1"/>
                </a:solidFill>
              </a:rPr>
              <a:t>Policy Table</a:t>
            </a:r>
            <a:r>
              <a:rPr lang="en-AU" sz="1800" dirty="0">
                <a:solidFill>
                  <a:schemeClr val="bg1"/>
                </a:solidFill>
              </a:rPr>
              <a:t> for clarification or discussion.</a:t>
            </a:r>
          </a:p>
          <a:p>
            <a:endParaRPr lang="en-AU" sz="1800" dirty="0">
              <a:solidFill>
                <a:schemeClr val="bg1"/>
              </a:solidFill>
            </a:endParaRPr>
          </a:p>
        </p:txBody>
      </p:sp>
    </p:spTree>
    <p:extLst>
      <p:ext uri="{BB962C8B-B14F-4D97-AF65-F5344CB8AC3E}">
        <p14:creationId xmlns:p14="http://schemas.microsoft.com/office/powerpoint/2010/main" val="29268196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739E-6607-77F4-75BB-09A1D1606066}"/>
              </a:ext>
            </a:extLst>
          </p:cNvPr>
          <p:cNvSpPr>
            <a:spLocks noGrp="1"/>
          </p:cNvSpPr>
          <p:nvPr>
            <p:ph type="ctrTitle"/>
          </p:nvPr>
        </p:nvSpPr>
        <p:spPr/>
        <p:txBody>
          <a:bodyPr/>
          <a:lstStyle/>
          <a:p>
            <a:r>
              <a:rPr lang="en-AU" dirty="0"/>
              <a:t>Training Awards</a:t>
            </a:r>
          </a:p>
        </p:txBody>
      </p:sp>
      <p:sp>
        <p:nvSpPr>
          <p:cNvPr id="3" name="Subtitle 2">
            <a:extLst>
              <a:ext uri="{FF2B5EF4-FFF2-40B4-BE49-F238E27FC236}">
                <a16:creationId xmlns:a16="http://schemas.microsoft.com/office/drawing/2014/main" id="{B4F599E6-89AF-6EB6-7789-F61713D5DCF6}"/>
              </a:ext>
            </a:extLst>
          </p:cNvPr>
          <p:cNvSpPr>
            <a:spLocks noGrp="1"/>
          </p:cNvSpPr>
          <p:nvPr>
            <p:ph type="subTitle" idx="1"/>
          </p:nvPr>
        </p:nvSpPr>
        <p:spPr/>
        <p:txBody>
          <a:bodyPr/>
          <a:lstStyle/>
          <a:p>
            <a:r>
              <a:rPr lang="en-US" b="1" dirty="0"/>
              <a:t>Elodie Auvray</a:t>
            </a:r>
          </a:p>
          <a:p>
            <a:r>
              <a:rPr lang="en-AU" dirty="0"/>
              <a:t>Event and Engagement Manager</a:t>
            </a:r>
          </a:p>
          <a:p>
            <a:endParaRPr lang="en-AU" dirty="0"/>
          </a:p>
        </p:txBody>
      </p:sp>
    </p:spTree>
    <p:extLst>
      <p:ext uri="{BB962C8B-B14F-4D97-AF65-F5344CB8AC3E}">
        <p14:creationId xmlns:p14="http://schemas.microsoft.com/office/powerpoint/2010/main" val="3304767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F44D5-00C3-08D7-0998-3EB7AE1562CC}"/>
              </a:ext>
            </a:extLst>
          </p:cNvPr>
          <p:cNvSpPr>
            <a:spLocks noGrp="1"/>
          </p:cNvSpPr>
          <p:nvPr>
            <p:ph type="title"/>
          </p:nvPr>
        </p:nvSpPr>
        <p:spPr/>
        <p:txBody>
          <a:bodyPr/>
          <a:lstStyle/>
          <a:p>
            <a:r>
              <a:rPr lang="en-AU" dirty="0"/>
              <a:t>Training Awards</a:t>
            </a:r>
          </a:p>
        </p:txBody>
      </p:sp>
      <p:sp>
        <p:nvSpPr>
          <p:cNvPr id="3" name="Text Placeholder 2">
            <a:extLst>
              <a:ext uri="{FF2B5EF4-FFF2-40B4-BE49-F238E27FC236}">
                <a16:creationId xmlns:a16="http://schemas.microsoft.com/office/drawing/2014/main" id="{C7F731E8-4E58-863A-9911-E724F42544C5}"/>
              </a:ext>
            </a:extLst>
          </p:cNvPr>
          <p:cNvSpPr>
            <a:spLocks noGrp="1"/>
          </p:cNvSpPr>
          <p:nvPr>
            <p:ph type="body" sz="quarter" idx="10"/>
          </p:nvPr>
        </p:nvSpPr>
        <p:spPr>
          <a:xfrm>
            <a:off x="648000" y="1661652"/>
            <a:ext cx="9794448" cy="4519692"/>
          </a:xfrm>
        </p:spPr>
        <p:txBody>
          <a:bodyPr/>
          <a:lstStyle/>
          <a:p>
            <a:r>
              <a:rPr lang="en-AU" b="1" dirty="0"/>
              <a:t>ACT and Australian Training Awards Journey</a:t>
            </a:r>
          </a:p>
          <a:p>
            <a:endParaRPr lang="en-AU" dirty="0"/>
          </a:p>
          <a:p>
            <a:r>
              <a:rPr lang="en-AU" dirty="0"/>
              <a:t>With </a:t>
            </a:r>
            <a:r>
              <a:rPr lang="en-AU" b="1" dirty="0"/>
              <a:t>Jiwon Kwack </a:t>
            </a:r>
          </a:p>
          <a:p>
            <a:r>
              <a:rPr lang="en-AU" sz="1800" dirty="0"/>
              <a:t>2025 ACT Trainee of the year winner and ATA finalist.</a:t>
            </a:r>
          </a:p>
          <a:p>
            <a:endParaRPr lang="en-AU" b="1" dirty="0"/>
          </a:p>
          <a:p>
            <a:r>
              <a:rPr lang="en-AU" dirty="0"/>
              <a:t>and </a:t>
            </a:r>
            <a:r>
              <a:rPr lang="en-AU" b="1" dirty="0"/>
              <a:t>Stewart McLeod </a:t>
            </a:r>
          </a:p>
          <a:p>
            <a:r>
              <a:rPr lang="en-AU" sz="1800" dirty="0"/>
              <a:t>2025 ACT Apprentice of the year winner and ATA finalist.</a:t>
            </a:r>
          </a:p>
          <a:p>
            <a:endParaRPr lang="en-AU" dirty="0"/>
          </a:p>
        </p:txBody>
      </p:sp>
    </p:spTree>
    <p:extLst>
      <p:ext uri="{BB962C8B-B14F-4D97-AF65-F5344CB8AC3E}">
        <p14:creationId xmlns:p14="http://schemas.microsoft.com/office/powerpoint/2010/main" val="34095019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43B67-741F-F60D-378D-E1836E712A44}"/>
              </a:ext>
            </a:extLst>
          </p:cNvPr>
          <p:cNvSpPr>
            <a:spLocks noGrp="1"/>
          </p:cNvSpPr>
          <p:nvPr>
            <p:ph type="title"/>
          </p:nvPr>
        </p:nvSpPr>
        <p:spPr/>
        <p:txBody>
          <a:bodyPr/>
          <a:lstStyle/>
          <a:p>
            <a:r>
              <a:rPr lang="en-AU" dirty="0"/>
              <a:t>2026 ACT Training Awards</a:t>
            </a:r>
          </a:p>
        </p:txBody>
      </p:sp>
      <p:sp>
        <p:nvSpPr>
          <p:cNvPr id="3" name="Text Placeholder 2">
            <a:extLst>
              <a:ext uri="{FF2B5EF4-FFF2-40B4-BE49-F238E27FC236}">
                <a16:creationId xmlns:a16="http://schemas.microsoft.com/office/drawing/2014/main" id="{79294881-C665-9097-8220-E24A497BC20B}"/>
              </a:ext>
            </a:extLst>
          </p:cNvPr>
          <p:cNvSpPr>
            <a:spLocks noGrp="1"/>
          </p:cNvSpPr>
          <p:nvPr>
            <p:ph type="body" sz="quarter" idx="10"/>
          </p:nvPr>
        </p:nvSpPr>
        <p:spPr>
          <a:xfrm>
            <a:off x="648000" y="1651819"/>
            <a:ext cx="9794448" cy="4529525"/>
          </a:xfrm>
        </p:spPr>
        <p:txBody>
          <a:bodyPr/>
          <a:lstStyle/>
          <a:p>
            <a:r>
              <a:rPr lang="en-AU" sz="2000" b="1" dirty="0"/>
              <a:t>Key dates</a:t>
            </a:r>
          </a:p>
          <a:p>
            <a:pPr lvl="1">
              <a:spcAft>
                <a:spcPts val="0"/>
              </a:spcAft>
            </a:pPr>
            <a:r>
              <a:rPr lang="en-AU" sz="1800" dirty="0"/>
              <a:t>Nominations: Wednesday 25 February - Tuesday 21 April 2026</a:t>
            </a:r>
          </a:p>
          <a:p>
            <a:pPr lvl="1">
              <a:spcAft>
                <a:spcPts val="0"/>
              </a:spcAft>
            </a:pPr>
            <a:r>
              <a:rPr lang="en-AU" sz="1800"/>
              <a:t>Interviews</a:t>
            </a:r>
            <a:r>
              <a:rPr lang="en-AU" sz="1800" dirty="0"/>
              <a:t>: Monday 29 June to Friday 2 July 2026</a:t>
            </a:r>
          </a:p>
          <a:p>
            <a:pPr lvl="1">
              <a:spcAft>
                <a:spcPts val="0"/>
              </a:spcAft>
            </a:pPr>
            <a:r>
              <a:rPr lang="en-AU" sz="1800" dirty="0"/>
              <a:t>Presentation event: Thursday 3 September 2026</a:t>
            </a:r>
          </a:p>
          <a:p>
            <a:pPr lvl="1">
              <a:spcAft>
                <a:spcPts val="0"/>
              </a:spcAft>
            </a:pPr>
            <a:endParaRPr lang="en-AU" sz="1000" dirty="0"/>
          </a:p>
          <a:p>
            <a:pPr lvl="0"/>
            <a:r>
              <a:rPr lang="en-AU" sz="2000" b="1" dirty="0"/>
              <a:t>Category targets</a:t>
            </a:r>
          </a:p>
          <a:p>
            <a:pPr lvl="1">
              <a:spcAft>
                <a:spcPts val="0"/>
              </a:spcAft>
            </a:pPr>
            <a:r>
              <a:rPr lang="en-AU" sz="1800" dirty="0"/>
              <a:t>Student categories</a:t>
            </a:r>
          </a:p>
          <a:p>
            <a:pPr lvl="1">
              <a:spcAft>
                <a:spcPts val="0"/>
              </a:spcAft>
            </a:pPr>
            <a:r>
              <a:rPr lang="en-AU" sz="1800" dirty="0"/>
              <a:t>small and large Registered Training Organisations </a:t>
            </a:r>
          </a:p>
          <a:p>
            <a:pPr lvl="1">
              <a:spcAft>
                <a:spcPts val="0"/>
              </a:spcAft>
            </a:pPr>
            <a:r>
              <a:rPr lang="en-AU" sz="1800" dirty="0"/>
              <a:t>small and large Employers</a:t>
            </a:r>
          </a:p>
          <a:p>
            <a:pPr lvl="1">
              <a:spcAft>
                <a:spcPts val="0"/>
              </a:spcAft>
            </a:pPr>
            <a:r>
              <a:rPr lang="en-AU" sz="1800" dirty="0"/>
              <a:t>John Scott and Norm Fisher</a:t>
            </a:r>
          </a:p>
          <a:p>
            <a:pPr lvl="1">
              <a:spcAft>
                <a:spcPts val="0"/>
              </a:spcAft>
            </a:pPr>
            <a:endParaRPr lang="en-AU" sz="1000" dirty="0"/>
          </a:p>
          <a:p>
            <a:r>
              <a:rPr lang="en-AU" sz="2000" b="1" dirty="0"/>
              <a:t>Sponsorship</a:t>
            </a:r>
          </a:p>
          <a:p>
            <a:endParaRPr lang="en-AU" dirty="0"/>
          </a:p>
        </p:txBody>
      </p:sp>
    </p:spTree>
    <p:extLst>
      <p:ext uri="{BB962C8B-B14F-4D97-AF65-F5344CB8AC3E}">
        <p14:creationId xmlns:p14="http://schemas.microsoft.com/office/powerpoint/2010/main" val="616625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61AF-CEF2-DE51-E0FB-EADFCEF90D2F}"/>
              </a:ext>
            </a:extLst>
          </p:cNvPr>
          <p:cNvSpPr>
            <a:spLocks noGrp="1"/>
          </p:cNvSpPr>
          <p:nvPr>
            <p:ph type="title"/>
          </p:nvPr>
        </p:nvSpPr>
        <p:spPr/>
        <p:txBody>
          <a:bodyPr anchor="ctr">
            <a:normAutofit/>
          </a:bodyPr>
          <a:lstStyle/>
          <a:p>
            <a:r>
              <a:rPr lang="en-GB"/>
              <a:t>Agenda</a:t>
            </a:r>
          </a:p>
        </p:txBody>
      </p:sp>
      <p:graphicFrame>
        <p:nvGraphicFramePr>
          <p:cNvPr id="7" name="Content Placeholder 2">
            <a:extLst>
              <a:ext uri="{FF2B5EF4-FFF2-40B4-BE49-F238E27FC236}">
                <a16:creationId xmlns:a16="http://schemas.microsoft.com/office/drawing/2014/main" id="{F2F11131-8854-0A67-9F73-A05CA73A5BB1}"/>
              </a:ext>
            </a:extLst>
          </p:cNvPr>
          <p:cNvGraphicFramePr/>
          <p:nvPr>
            <p:extLst>
              <p:ext uri="{D42A27DB-BD31-4B8C-83A1-F6EECF244321}">
                <p14:modId xmlns:p14="http://schemas.microsoft.com/office/powerpoint/2010/main" val="3430150648"/>
              </p:ext>
            </p:extLst>
          </p:nvPr>
        </p:nvGraphicFramePr>
        <p:xfrm>
          <a:off x="4515027" y="1944000"/>
          <a:ext cx="6346677" cy="41881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2286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FF88-2F6E-BF86-DB99-90CC941AA712}"/>
              </a:ext>
            </a:extLst>
          </p:cNvPr>
          <p:cNvSpPr>
            <a:spLocks noGrp="1"/>
          </p:cNvSpPr>
          <p:nvPr>
            <p:ph type="ctrTitle"/>
          </p:nvPr>
        </p:nvSpPr>
        <p:spPr/>
        <p:txBody>
          <a:bodyPr>
            <a:normAutofit fontScale="90000"/>
          </a:bodyPr>
          <a:lstStyle/>
          <a:p>
            <a:r>
              <a:rPr lang="en-AU" dirty="0"/>
              <a:t>Paperwork, Payments and Pitfalls</a:t>
            </a:r>
          </a:p>
        </p:txBody>
      </p:sp>
      <p:sp>
        <p:nvSpPr>
          <p:cNvPr id="3" name="Subtitle 2">
            <a:extLst>
              <a:ext uri="{FF2B5EF4-FFF2-40B4-BE49-F238E27FC236}">
                <a16:creationId xmlns:a16="http://schemas.microsoft.com/office/drawing/2014/main" id="{8E888413-9011-9E97-2CCB-4B34AFD7DDAB}"/>
              </a:ext>
            </a:extLst>
          </p:cNvPr>
          <p:cNvSpPr>
            <a:spLocks noGrp="1"/>
          </p:cNvSpPr>
          <p:nvPr>
            <p:ph type="subTitle" idx="1"/>
          </p:nvPr>
        </p:nvSpPr>
        <p:spPr/>
        <p:txBody>
          <a:bodyPr>
            <a:normAutofit fontScale="92500" lnSpcReduction="20000"/>
          </a:bodyPr>
          <a:lstStyle/>
          <a:p>
            <a:r>
              <a:rPr lang="en-AU" b="1" dirty="0"/>
              <a:t>Anita Dolstra</a:t>
            </a:r>
            <a:endParaRPr lang="en-AU" dirty="0"/>
          </a:p>
          <a:p>
            <a:r>
              <a:rPr lang="en-AU" dirty="0"/>
              <a:t>Senior Director, Skills Program Operations and Support</a:t>
            </a:r>
          </a:p>
          <a:p>
            <a:endParaRPr lang="en-AU" dirty="0"/>
          </a:p>
        </p:txBody>
      </p:sp>
    </p:spTree>
    <p:extLst>
      <p:ext uri="{BB962C8B-B14F-4D97-AF65-F5344CB8AC3E}">
        <p14:creationId xmlns:p14="http://schemas.microsoft.com/office/powerpoint/2010/main" val="1046939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92928-BA2C-B125-EA72-4833BE538AA3}"/>
              </a:ext>
            </a:extLst>
          </p:cNvPr>
          <p:cNvSpPr>
            <a:spLocks noGrp="1"/>
          </p:cNvSpPr>
          <p:nvPr>
            <p:ph type="title"/>
          </p:nvPr>
        </p:nvSpPr>
        <p:spPr/>
        <p:txBody>
          <a:bodyPr/>
          <a:lstStyle/>
          <a:p>
            <a:r>
              <a:rPr lang="en-AU" dirty="0"/>
              <a:t>Agenda &amp; Timings</a:t>
            </a:r>
          </a:p>
        </p:txBody>
      </p:sp>
      <p:sp>
        <p:nvSpPr>
          <p:cNvPr id="3" name="Content Placeholder 2">
            <a:extLst>
              <a:ext uri="{FF2B5EF4-FFF2-40B4-BE49-F238E27FC236}">
                <a16:creationId xmlns:a16="http://schemas.microsoft.com/office/drawing/2014/main" id="{0F74BE64-B85D-2F15-DA41-17473ACACBD4}"/>
              </a:ext>
            </a:extLst>
          </p:cNvPr>
          <p:cNvSpPr>
            <a:spLocks noGrp="1"/>
          </p:cNvSpPr>
          <p:nvPr>
            <p:ph idx="1"/>
          </p:nvPr>
        </p:nvSpPr>
        <p:spPr/>
        <p:txBody>
          <a:bodyPr/>
          <a:lstStyle/>
          <a:p>
            <a:pPr>
              <a:defRPr sz="2000"/>
            </a:pPr>
            <a:r>
              <a:rPr lang="en-AU" dirty="0"/>
              <a:t>Objectives — 2 min</a:t>
            </a:r>
          </a:p>
          <a:p>
            <a:pPr>
              <a:defRPr sz="2000"/>
            </a:pPr>
            <a:r>
              <a:rPr lang="en-AU" dirty="0"/>
              <a:t>How we’ll engage today — 2 min</a:t>
            </a:r>
          </a:p>
          <a:p>
            <a:pPr>
              <a:defRPr sz="2000"/>
            </a:pPr>
            <a:r>
              <a:rPr lang="en-AU" dirty="0"/>
              <a:t>Compliance Guide review — 6 min</a:t>
            </a:r>
          </a:p>
          <a:p>
            <a:pPr>
              <a:defRPr sz="2000"/>
            </a:pPr>
            <a:r>
              <a:rPr lang="en-AU" dirty="0"/>
              <a:t>BSSS rules for ASBA units — 7 min</a:t>
            </a:r>
          </a:p>
          <a:p>
            <a:pPr>
              <a:defRPr sz="2000"/>
            </a:pPr>
            <a:r>
              <a:rPr lang="en-AU" dirty="0"/>
              <a:t>ACT vs NSW training contract — 4 min</a:t>
            </a:r>
          </a:p>
          <a:p>
            <a:pPr>
              <a:defRPr sz="2000"/>
            </a:pPr>
            <a:r>
              <a:rPr lang="en-AU" dirty="0"/>
              <a:t>Training Plans &amp; Record Books — 4 min</a:t>
            </a:r>
          </a:p>
          <a:p>
            <a:pPr>
              <a:defRPr sz="2000"/>
            </a:pPr>
            <a:r>
              <a:rPr lang="en-AU" dirty="0"/>
              <a:t>Payments &amp; procedures — 3 min</a:t>
            </a:r>
          </a:p>
          <a:p>
            <a:pPr>
              <a:defRPr sz="2000"/>
            </a:pPr>
            <a:r>
              <a:rPr lang="en-AU" dirty="0"/>
              <a:t>Wrap‑up &amp; transition — 2 min</a:t>
            </a:r>
          </a:p>
          <a:p>
            <a:pPr>
              <a:defRPr sz="2000"/>
            </a:pPr>
            <a:r>
              <a:rPr lang="en-AU" dirty="0"/>
              <a:t>Breakout Q&amp;A — 30 min</a:t>
            </a:r>
          </a:p>
          <a:p>
            <a:endParaRPr lang="en-AU" dirty="0"/>
          </a:p>
        </p:txBody>
      </p:sp>
    </p:spTree>
    <p:extLst>
      <p:ext uri="{BB962C8B-B14F-4D97-AF65-F5344CB8AC3E}">
        <p14:creationId xmlns:p14="http://schemas.microsoft.com/office/powerpoint/2010/main" val="4238482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7DD32-8168-CA5C-EC81-4F7226A01F88}"/>
              </a:ext>
            </a:extLst>
          </p:cNvPr>
          <p:cNvSpPr>
            <a:spLocks noGrp="1"/>
          </p:cNvSpPr>
          <p:nvPr>
            <p:ph type="title"/>
          </p:nvPr>
        </p:nvSpPr>
        <p:spPr/>
        <p:txBody>
          <a:bodyPr/>
          <a:lstStyle/>
          <a:p>
            <a:r>
              <a:rPr lang="en-AU" dirty="0"/>
              <a:t>Session outcomes</a:t>
            </a:r>
          </a:p>
        </p:txBody>
      </p:sp>
      <p:sp>
        <p:nvSpPr>
          <p:cNvPr id="3" name="Content Placeholder 2">
            <a:extLst>
              <a:ext uri="{FF2B5EF4-FFF2-40B4-BE49-F238E27FC236}">
                <a16:creationId xmlns:a16="http://schemas.microsoft.com/office/drawing/2014/main" id="{7750F7FC-816A-7A7E-30ED-7A4E78A2D60C}"/>
              </a:ext>
            </a:extLst>
          </p:cNvPr>
          <p:cNvSpPr>
            <a:spLocks noGrp="1"/>
          </p:cNvSpPr>
          <p:nvPr>
            <p:ph idx="1"/>
          </p:nvPr>
        </p:nvSpPr>
        <p:spPr/>
        <p:txBody>
          <a:bodyPr/>
          <a:lstStyle/>
          <a:p>
            <a:pPr marL="342900" indent="-342900">
              <a:buFont typeface="Arial" panose="020B0604020202020204" pitchFamily="34" charset="0"/>
              <a:buChar char="•"/>
              <a:defRPr sz="2000"/>
            </a:pPr>
            <a:r>
              <a:rPr lang="en-AU" dirty="0"/>
              <a:t>Understand key focus areas for 2026</a:t>
            </a:r>
          </a:p>
          <a:p>
            <a:pPr marL="342900" indent="-342900">
              <a:buFont typeface="Arial" panose="020B0604020202020204" pitchFamily="34" charset="0"/>
              <a:buChar char="•"/>
              <a:defRPr sz="2000"/>
            </a:pPr>
            <a:r>
              <a:rPr lang="en-AU" dirty="0"/>
              <a:t>Know where to find guidance and what’s coming next</a:t>
            </a:r>
          </a:p>
          <a:p>
            <a:pPr marL="342900" indent="-342900">
              <a:buFont typeface="Arial" panose="020B0604020202020204" pitchFamily="34" charset="0"/>
              <a:buChar char="•"/>
              <a:defRPr sz="2000"/>
            </a:pPr>
            <a:r>
              <a:rPr lang="en-AU" dirty="0"/>
              <a:t>Leave with clear actions and a way to nominate workshop topics</a:t>
            </a:r>
          </a:p>
          <a:p>
            <a:endParaRPr lang="en-AU" dirty="0"/>
          </a:p>
        </p:txBody>
      </p:sp>
    </p:spTree>
    <p:extLst>
      <p:ext uri="{BB962C8B-B14F-4D97-AF65-F5344CB8AC3E}">
        <p14:creationId xmlns:p14="http://schemas.microsoft.com/office/powerpoint/2010/main" val="18699385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6315C-26FB-3902-BC93-507C2AFACC2C}"/>
              </a:ext>
            </a:extLst>
          </p:cNvPr>
          <p:cNvSpPr>
            <a:spLocks noGrp="1"/>
          </p:cNvSpPr>
          <p:nvPr>
            <p:ph type="title"/>
          </p:nvPr>
        </p:nvSpPr>
        <p:spPr/>
        <p:txBody>
          <a:bodyPr/>
          <a:lstStyle/>
          <a:p>
            <a:r>
              <a:rPr lang="en-AU" dirty="0"/>
              <a:t>How we’ll run today</a:t>
            </a:r>
          </a:p>
        </p:txBody>
      </p:sp>
      <p:sp>
        <p:nvSpPr>
          <p:cNvPr id="3" name="Content Placeholder 2">
            <a:extLst>
              <a:ext uri="{FF2B5EF4-FFF2-40B4-BE49-F238E27FC236}">
                <a16:creationId xmlns:a16="http://schemas.microsoft.com/office/drawing/2014/main" id="{8430D264-F868-A396-3E17-49627B878369}"/>
              </a:ext>
            </a:extLst>
          </p:cNvPr>
          <p:cNvSpPr>
            <a:spLocks noGrp="1"/>
          </p:cNvSpPr>
          <p:nvPr>
            <p:ph idx="1"/>
          </p:nvPr>
        </p:nvSpPr>
        <p:spPr/>
        <p:txBody>
          <a:bodyPr/>
          <a:lstStyle/>
          <a:p>
            <a:pPr marL="342900" indent="-342900">
              <a:buFont typeface="Arial" panose="020B0604020202020204" pitchFamily="34" charset="0"/>
              <a:buChar char="•"/>
              <a:defRPr sz="2000"/>
            </a:pPr>
            <a:r>
              <a:rPr lang="en-AU" dirty="0"/>
              <a:t>Presentation (≈30 minutes) → Breakout conversations (≈30 minutes)</a:t>
            </a:r>
          </a:p>
          <a:p>
            <a:pPr marL="342900" indent="-342900">
              <a:buFont typeface="Arial" panose="020B0604020202020204" pitchFamily="34" charset="0"/>
              <a:buChar char="•"/>
              <a:defRPr sz="2000"/>
            </a:pPr>
            <a:r>
              <a:rPr lang="en-AU" dirty="0"/>
              <a:t>Staffed tables: ask questions, get answers or a follow‑up booked</a:t>
            </a:r>
          </a:p>
          <a:p>
            <a:pPr marL="342900" indent="-342900">
              <a:buFont typeface="Arial" panose="020B0604020202020204" pitchFamily="34" charset="0"/>
              <a:buChar char="•"/>
              <a:defRPr sz="2000"/>
            </a:pPr>
            <a:r>
              <a:rPr lang="en-AU" dirty="0"/>
              <a:t>We’ll also point you to existing resources where helpful</a:t>
            </a:r>
          </a:p>
          <a:p>
            <a:endParaRPr lang="en-AU" dirty="0"/>
          </a:p>
        </p:txBody>
      </p:sp>
    </p:spTree>
    <p:extLst>
      <p:ext uri="{BB962C8B-B14F-4D97-AF65-F5344CB8AC3E}">
        <p14:creationId xmlns:p14="http://schemas.microsoft.com/office/powerpoint/2010/main" val="3672752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How to nominate topics</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defRPr sz="2000"/>
            </a:pPr>
            <a:r>
              <a:rPr lang="en-AU" dirty="0"/>
              <a:t>Suggest </a:t>
            </a:r>
            <a:r>
              <a:rPr dirty="0"/>
              <a:t>workshop</a:t>
            </a:r>
            <a:r>
              <a:rPr lang="en-AU" dirty="0"/>
              <a:t> topics to staff at tables</a:t>
            </a:r>
            <a:endParaRPr dirty="0"/>
          </a:p>
          <a:p>
            <a:pPr marL="342900" indent="-342900">
              <a:buFont typeface="Arial" panose="020B0604020202020204" pitchFamily="34" charset="0"/>
              <a:buChar char="•"/>
              <a:defRPr sz="2000"/>
            </a:pPr>
            <a:r>
              <a:rPr dirty="0"/>
              <a:t>Complete anonymous post‑forum survey (tick as many </a:t>
            </a:r>
            <a:r>
              <a:rPr lang="en-AU" dirty="0"/>
              <a:t>topics </a:t>
            </a:r>
            <a:r>
              <a:rPr dirty="0"/>
              <a:t>as you like)</a:t>
            </a:r>
          </a:p>
          <a:p>
            <a:pPr marL="342900" indent="-342900">
              <a:buFont typeface="Arial" panose="020B0604020202020204" pitchFamily="34" charset="0"/>
              <a:buChar char="•"/>
              <a:defRPr sz="2000"/>
            </a:pPr>
            <a:r>
              <a:rPr dirty="0"/>
              <a:t>Workshops cadence: about every 2 months, online</a:t>
            </a:r>
            <a:endParaRPr lang="en-AU" dirty="0"/>
          </a:p>
          <a:p>
            <a:pPr marL="342900" indent="-342900">
              <a:buFont typeface="Arial" panose="020B0604020202020204" pitchFamily="34" charset="0"/>
              <a:buChar char="•"/>
              <a:defRPr sz="2000"/>
            </a:pPr>
            <a:r>
              <a:rPr lang="en-AU" dirty="0"/>
              <a:t>We’ll publish dates and registration via Skills Canberra news</a:t>
            </a:r>
          </a:p>
          <a:p>
            <a:pPr marL="342900" indent="-342900">
              <a:buFont typeface="Arial" panose="020B0604020202020204" pitchFamily="34" charset="0"/>
              <a:buChar char="•"/>
              <a:defRPr sz="2000"/>
            </a:pP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Today’s topics overview</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defRPr sz="2000"/>
            </a:pPr>
            <a:r>
              <a:rPr dirty="0"/>
              <a:t>Compliance Guide for Australian Apprenticeships — revision focus</a:t>
            </a:r>
          </a:p>
          <a:p>
            <a:pPr marL="342900" indent="-342900">
              <a:buFont typeface="Arial" panose="020B0604020202020204" pitchFamily="34" charset="0"/>
              <a:buChar char="•"/>
              <a:defRPr sz="2000"/>
            </a:pPr>
            <a:r>
              <a:rPr dirty="0"/>
              <a:t>BSSS rules for ASBA units counting towards the ACT SSC</a:t>
            </a:r>
          </a:p>
          <a:p>
            <a:pPr marL="342900" indent="-342900">
              <a:buFont typeface="Arial" panose="020B0604020202020204" pitchFamily="34" charset="0"/>
              <a:buChar char="•"/>
              <a:defRPr sz="2000"/>
            </a:pPr>
            <a:r>
              <a:rPr dirty="0"/>
              <a:t>ACT vs NSW: determining the right training contract</a:t>
            </a:r>
          </a:p>
          <a:p>
            <a:pPr marL="342900" indent="-342900">
              <a:buFont typeface="Arial" panose="020B0604020202020204" pitchFamily="34" charset="0"/>
              <a:buChar char="•"/>
              <a:defRPr sz="2000"/>
            </a:pPr>
            <a:r>
              <a:rPr dirty="0"/>
              <a:t>Training Plans &amp; Training Record Books — compliance essentials</a:t>
            </a:r>
          </a:p>
          <a:p>
            <a:pPr marL="342900" indent="-342900">
              <a:buFont typeface="Arial" panose="020B0604020202020204" pitchFamily="34" charset="0"/>
              <a:buChar char="•"/>
              <a:defRPr sz="2000"/>
            </a:pPr>
            <a:r>
              <a:rPr dirty="0"/>
              <a:t>Payments &amp; procedures — where to get help</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Compliance Guide — context &amp; objectives</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defRPr sz="2000"/>
            </a:pPr>
            <a:r>
              <a:rPr dirty="0"/>
              <a:t>New revision is in progress</a:t>
            </a:r>
          </a:p>
          <a:p>
            <a:pPr marL="342900" indent="-342900">
              <a:buFont typeface="Arial" panose="020B0604020202020204" pitchFamily="34" charset="0"/>
              <a:buChar char="•"/>
              <a:defRPr sz="2000"/>
            </a:pPr>
            <a:r>
              <a:rPr dirty="0"/>
              <a:t>No change to policy intent — no new rules</a:t>
            </a:r>
          </a:p>
          <a:p>
            <a:pPr marL="342900" indent="-342900">
              <a:buFont typeface="Arial" panose="020B0604020202020204" pitchFamily="34" charset="0"/>
              <a:buChar char="•"/>
              <a:defRPr sz="2000"/>
            </a:pPr>
            <a:r>
              <a:rPr dirty="0"/>
              <a:t>Focus on simplifying and streamlining while maintaining compliance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5027" y="0"/>
            <a:ext cx="7106701" cy="1260082"/>
          </a:xfrm>
        </p:spPr>
        <p:txBody>
          <a:bodyPr/>
          <a:lstStyle/>
          <a:p>
            <a:r>
              <a:rPr dirty="0"/>
              <a:t>Compliance Guide —simplifying</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defRPr sz="2000"/>
            </a:pPr>
            <a:r>
              <a:rPr dirty="0"/>
              <a:t>Clearer wording where possible to aid interpretation</a:t>
            </a:r>
          </a:p>
          <a:p>
            <a:pPr marL="342900" indent="-342900">
              <a:buFont typeface="Arial" panose="020B0604020202020204" pitchFamily="34" charset="0"/>
              <a:buChar char="•"/>
              <a:defRPr sz="2000"/>
            </a:pPr>
            <a:r>
              <a:rPr dirty="0"/>
              <a:t>Example area: Training Contract suspension rules</a:t>
            </a:r>
          </a:p>
          <a:p>
            <a:pPr marL="342900" indent="-342900">
              <a:buFont typeface="Arial" panose="020B0604020202020204" pitchFamily="34" charset="0"/>
              <a:buChar char="•"/>
              <a:defRPr sz="2000"/>
            </a:pPr>
            <a:r>
              <a:rPr dirty="0"/>
              <a:t>Aim: make requirements easier to read and apply (no change to what RTOs must do)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5027" y="0"/>
            <a:ext cx="7264017" cy="1260082"/>
          </a:xfrm>
        </p:spPr>
        <p:txBody>
          <a:bodyPr/>
          <a:lstStyle/>
          <a:p>
            <a:r>
              <a:rPr dirty="0"/>
              <a:t>Compliance Guide — streamlining</a:t>
            </a:r>
          </a:p>
        </p:txBody>
      </p:sp>
      <p:sp>
        <p:nvSpPr>
          <p:cNvPr id="3" name="Content Placeholder 2"/>
          <p:cNvSpPr>
            <a:spLocks noGrp="1"/>
          </p:cNvSpPr>
          <p:nvPr>
            <p:ph idx="1"/>
          </p:nvPr>
        </p:nvSpPr>
        <p:spPr/>
        <p:txBody>
          <a:bodyPr/>
          <a:lstStyle/>
          <a:p>
            <a:pPr>
              <a:defRPr sz="2000"/>
            </a:pPr>
            <a:r>
              <a:t>Lighter processes where feasible without reducing assurance</a:t>
            </a:r>
          </a:p>
          <a:p>
            <a:pPr>
              <a:defRPr sz="2000"/>
            </a:pPr>
            <a:r>
              <a:t>Example: Additional Support Funding process for extra group tutorials</a:t>
            </a:r>
          </a:p>
          <a:p>
            <a:pPr>
              <a:defRPr sz="2000"/>
            </a:pPr>
            <a:r>
              <a:t>Aim: faster reporting/approval while keeping compliance intact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Compliance Guide —</a:t>
            </a:r>
            <a:r>
              <a:rPr lang="en-AU" dirty="0"/>
              <a:t> </a:t>
            </a:r>
            <a:r>
              <a:rPr dirty="0"/>
              <a:t>what to expect next</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defRPr sz="2000"/>
            </a:pPr>
            <a:r>
              <a:rPr dirty="0"/>
              <a:t>Skills Canberra news item will announce publication</a:t>
            </a:r>
          </a:p>
          <a:p>
            <a:pPr marL="342900" indent="-342900">
              <a:buFont typeface="Arial" panose="020B0604020202020204" pitchFamily="34" charset="0"/>
              <a:buChar char="•"/>
              <a:defRPr sz="2000"/>
            </a:pPr>
            <a:r>
              <a:rPr dirty="0"/>
              <a:t>An online workshop will walk through the revisions with RTOs and stakeholders</a:t>
            </a:r>
          </a:p>
          <a:p>
            <a:pPr marL="342900" indent="-342900">
              <a:buFont typeface="Arial" panose="020B0604020202020204" pitchFamily="34" charset="0"/>
              <a:buChar char="•"/>
              <a:defRPr sz="2000"/>
            </a:pPr>
            <a:r>
              <a:rPr dirty="0"/>
              <a:t>Bring your operational questions to that session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417B0-5C37-BF3C-9A4A-1F32E13715DE}"/>
              </a:ext>
            </a:extLst>
          </p:cNvPr>
          <p:cNvSpPr>
            <a:spLocks noGrp="1"/>
          </p:cNvSpPr>
          <p:nvPr>
            <p:ph type="ctrTitle"/>
          </p:nvPr>
        </p:nvSpPr>
        <p:spPr/>
        <p:txBody>
          <a:bodyPr>
            <a:normAutofit/>
          </a:bodyPr>
          <a:lstStyle/>
          <a:p>
            <a:r>
              <a:rPr lang="en-AU" dirty="0"/>
              <a:t>VET in the ACT</a:t>
            </a:r>
            <a:br>
              <a:rPr lang="en-AU" dirty="0"/>
            </a:br>
            <a:r>
              <a:rPr lang="en-AU" sz="4400" b="0" dirty="0"/>
              <a:t>Trend and Issues</a:t>
            </a:r>
            <a:endParaRPr lang="en-AU" b="0" dirty="0"/>
          </a:p>
        </p:txBody>
      </p:sp>
      <p:sp>
        <p:nvSpPr>
          <p:cNvPr id="3" name="Subtitle 2">
            <a:extLst>
              <a:ext uri="{FF2B5EF4-FFF2-40B4-BE49-F238E27FC236}">
                <a16:creationId xmlns:a16="http://schemas.microsoft.com/office/drawing/2014/main" id="{D9419937-27D4-438E-EAD1-8A8AF5214479}"/>
              </a:ext>
            </a:extLst>
          </p:cNvPr>
          <p:cNvSpPr>
            <a:spLocks noGrp="1"/>
          </p:cNvSpPr>
          <p:nvPr>
            <p:ph type="subTitle" idx="1"/>
          </p:nvPr>
        </p:nvSpPr>
        <p:spPr/>
        <p:txBody>
          <a:bodyPr>
            <a:normAutofit lnSpcReduction="10000"/>
          </a:bodyPr>
          <a:lstStyle/>
          <a:p>
            <a:r>
              <a:rPr lang="en-US" b="1" dirty="0"/>
              <a:t>Andre Diez de Aux</a:t>
            </a:r>
          </a:p>
          <a:p>
            <a:r>
              <a:rPr lang="en-AU" dirty="0"/>
              <a:t>Senior Director, Skills Policy and Strategy</a:t>
            </a:r>
          </a:p>
        </p:txBody>
      </p:sp>
    </p:spTree>
    <p:extLst>
      <p:ext uri="{BB962C8B-B14F-4D97-AF65-F5344CB8AC3E}">
        <p14:creationId xmlns:p14="http://schemas.microsoft.com/office/powerpoint/2010/main" val="10602061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BSSS rules for ASBA units — snapshot</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defRPr sz="2000"/>
            </a:pPr>
            <a:r>
              <a:rPr dirty="0"/>
              <a:t>Only completed </a:t>
            </a:r>
            <a:r>
              <a:rPr dirty="0" err="1"/>
              <a:t>UoCs</a:t>
            </a:r>
            <a:r>
              <a:rPr dirty="0"/>
              <a:t> count towards the ACT Senior Secondary Certificate (SSC)</a:t>
            </a:r>
          </a:p>
          <a:p>
            <a:pPr marL="342900" indent="-342900">
              <a:buFont typeface="Arial" panose="020B0604020202020204" pitchFamily="34" charset="0"/>
              <a:buChar char="•"/>
              <a:defRPr sz="2000"/>
            </a:pPr>
            <a:r>
              <a:rPr dirty="0"/>
              <a:t>BSSS relies on AVETARS records to confirm completed </a:t>
            </a:r>
            <a:r>
              <a:rPr dirty="0" err="1"/>
              <a:t>UoCs</a:t>
            </a:r>
            <a:endParaRPr dirty="0"/>
          </a:p>
          <a:p>
            <a:pPr marL="342900" indent="-342900">
              <a:buFont typeface="Arial" panose="020B0604020202020204" pitchFamily="34" charset="0"/>
              <a:buChar char="•"/>
              <a:defRPr sz="2000"/>
            </a:pPr>
            <a:r>
              <a:rPr dirty="0"/>
              <a:t>There is a deadline for </a:t>
            </a:r>
            <a:r>
              <a:rPr dirty="0" err="1"/>
              <a:t>UoCs</a:t>
            </a:r>
            <a:r>
              <a:rPr dirty="0"/>
              <a:t> to be counted (Year 12 timeline)</a:t>
            </a:r>
          </a:p>
          <a:p>
            <a:pPr marL="342900" indent="-342900">
              <a:buFont typeface="Arial" panose="020B0604020202020204" pitchFamily="34" charset="0"/>
              <a:buChar char="•"/>
              <a:defRPr sz="2000"/>
            </a:pPr>
            <a:r>
              <a:rPr dirty="0" err="1"/>
              <a:t>UoCs</a:t>
            </a:r>
            <a:r>
              <a:rPr dirty="0"/>
              <a:t> completed in Year 10 </a:t>
            </a:r>
            <a:r>
              <a:rPr lang="en-AU" dirty="0"/>
              <a:t>and Credit Transfer </a:t>
            </a:r>
            <a:r>
              <a:rPr dirty="0"/>
              <a:t>do not count</a:t>
            </a:r>
          </a:p>
          <a:p>
            <a:pPr marL="342900" indent="-342900">
              <a:buFont typeface="Arial" panose="020B0604020202020204" pitchFamily="34" charset="0"/>
              <a:buChar char="•"/>
              <a:defRPr sz="2000"/>
            </a:pPr>
            <a:r>
              <a:rPr dirty="0"/>
              <a:t>E‑units are based on nominal hours: 1.0 E = 100 </a:t>
            </a:r>
            <a:r>
              <a:rPr lang="en-AU" dirty="0"/>
              <a:t>nominal </a:t>
            </a:r>
            <a:r>
              <a:rPr dirty="0"/>
              <a:t>hours</a:t>
            </a:r>
            <a:r>
              <a:rPr lang="en-AU" dirty="0"/>
              <a:t> (see </a:t>
            </a:r>
            <a:r>
              <a:rPr lang="en-AU" dirty="0">
                <a:hlinkClick r:id="rId3"/>
              </a:rPr>
              <a:t>Victorian training package purchasing guides | vic.gov.au</a:t>
            </a:r>
            <a:r>
              <a:rPr lang="en-AU" dirty="0"/>
              <a:t> )</a:t>
            </a: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BSSS E‑unit calculation — example</a:t>
            </a:r>
          </a:p>
        </p:txBody>
      </p:sp>
      <p:sp>
        <p:nvSpPr>
          <p:cNvPr id="3" name="Content Placeholder 2"/>
          <p:cNvSpPr>
            <a:spLocks noGrp="1"/>
          </p:cNvSpPr>
          <p:nvPr>
            <p:ph idx="1"/>
          </p:nvPr>
        </p:nvSpPr>
        <p:spPr/>
        <p:txBody>
          <a:bodyPr/>
          <a:lstStyle/>
          <a:p>
            <a:pPr>
              <a:defRPr sz="2000"/>
            </a:pPr>
            <a:r>
              <a:t>HLTWHS001 — 20 nominal hours</a:t>
            </a:r>
          </a:p>
          <a:p>
            <a:pPr>
              <a:defRPr sz="2000"/>
            </a:pPr>
            <a:r>
              <a:t>SISOFLD001 — 30 nominal hours</a:t>
            </a:r>
          </a:p>
          <a:p>
            <a:pPr>
              <a:defRPr sz="2000"/>
            </a:pPr>
            <a:r>
              <a:t>Total = 50 hours ⇒ 0.5 BSSS E‑units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5027" y="0"/>
            <a:ext cx="7254185" cy="1260082"/>
          </a:xfrm>
        </p:spPr>
        <p:txBody>
          <a:bodyPr/>
          <a:lstStyle/>
          <a:p>
            <a:r>
              <a:rPr dirty="0"/>
              <a:t>BSSS changes — why this matters</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defRPr sz="2000"/>
            </a:pPr>
            <a:r>
              <a:rPr dirty="0"/>
              <a:t>School</a:t>
            </a:r>
            <a:r>
              <a:rPr lang="en-AU" dirty="0"/>
              <a:t>s </a:t>
            </a:r>
            <a:r>
              <a:rPr dirty="0"/>
              <a:t>are concerned uptake of ASBAs could drop due to counting rules</a:t>
            </a:r>
          </a:p>
          <a:p>
            <a:pPr marL="342900" indent="-342900">
              <a:buFont typeface="Arial" panose="020B0604020202020204" pitchFamily="34" charset="0"/>
              <a:buChar char="•"/>
              <a:defRPr sz="2000"/>
            </a:pPr>
            <a:r>
              <a:rPr dirty="0"/>
              <a:t>RTO decisions on sequencing, reporting, and communication can </a:t>
            </a:r>
            <a:r>
              <a:rPr lang="en-AU" dirty="0"/>
              <a:t>help </a:t>
            </a:r>
            <a:r>
              <a:rPr dirty="0"/>
              <a:t>mitigate this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What RTOs can do </a:t>
            </a:r>
            <a:r>
              <a:rPr lang="en-AU" dirty="0"/>
              <a:t>to help</a:t>
            </a:r>
            <a:endParaRPr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defRPr sz="2000"/>
            </a:pPr>
            <a:r>
              <a:rPr dirty="0"/>
              <a:t>Plan Training Plans with the SSC in mind</a:t>
            </a:r>
          </a:p>
          <a:p>
            <a:pPr marL="342900" indent="-342900">
              <a:buFont typeface="Arial" panose="020B0604020202020204" pitchFamily="34" charset="0"/>
              <a:buChar char="•"/>
              <a:defRPr sz="2000"/>
            </a:pPr>
            <a:r>
              <a:rPr dirty="0"/>
              <a:t>Report completed </a:t>
            </a:r>
            <a:r>
              <a:rPr dirty="0" err="1"/>
              <a:t>UoCs</a:t>
            </a:r>
            <a:r>
              <a:rPr dirty="0"/>
              <a:t> in AVETARS by 31 Oct of Year 12</a:t>
            </a:r>
          </a:p>
          <a:p>
            <a:pPr marL="342900" indent="-342900">
              <a:buFont typeface="Arial" panose="020B0604020202020204" pitchFamily="34" charset="0"/>
              <a:buChar char="•"/>
              <a:defRPr sz="2000"/>
            </a:pPr>
            <a:r>
              <a:rPr dirty="0"/>
              <a:t>Remember: Year 10 </a:t>
            </a:r>
            <a:r>
              <a:rPr dirty="0" err="1"/>
              <a:t>UoCs</a:t>
            </a:r>
            <a:r>
              <a:rPr dirty="0"/>
              <a:t> won’t count towards the SSC</a:t>
            </a:r>
          </a:p>
          <a:p>
            <a:pPr marL="342900" indent="-342900">
              <a:buFont typeface="Arial" panose="020B0604020202020204" pitchFamily="34" charset="0"/>
              <a:buChar char="•"/>
              <a:defRPr sz="2000"/>
            </a:pPr>
            <a:r>
              <a:rPr dirty="0"/>
              <a:t>Report completions promptly to </a:t>
            </a:r>
            <a:r>
              <a:rPr lang="en-AU" dirty="0"/>
              <a:t>help</a:t>
            </a:r>
            <a:r>
              <a:rPr dirty="0"/>
              <a:t> </a:t>
            </a:r>
            <a:r>
              <a:rPr lang="en-AU" dirty="0"/>
              <a:t>students plan ahead</a:t>
            </a:r>
            <a:r>
              <a:rPr dirty="0"/>
              <a:t> </a:t>
            </a:r>
          </a:p>
          <a:p>
            <a:pPr marL="342900" indent="-342900">
              <a:buFont typeface="Arial" panose="020B0604020202020204" pitchFamily="34" charset="0"/>
              <a:buChar char="•"/>
              <a:defRPr sz="2000"/>
            </a:pPr>
            <a:r>
              <a:rPr dirty="0"/>
              <a:t>Keep Training Plans up‑to‑date; share with school (with permissions)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ACT or NSW training contract — the rule</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defRPr sz="2000"/>
            </a:pPr>
            <a:r>
              <a:rPr dirty="0"/>
              <a:t>Jurisdiction is determined by the apprentice/trainee’s actual workplace location</a:t>
            </a:r>
          </a:p>
          <a:p>
            <a:pPr marL="342900" indent="-342900">
              <a:buFont typeface="Arial" panose="020B0604020202020204" pitchFamily="34" charset="0"/>
              <a:buChar char="•"/>
              <a:defRPr sz="2000"/>
            </a:pPr>
            <a:r>
              <a:rPr dirty="0"/>
              <a:t>Relevance: key for RTOs without access to NSW training subsidies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ACT vs NSW — scenarios</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defRPr sz="2000"/>
            </a:pPr>
            <a:r>
              <a:rPr dirty="0"/>
              <a:t>Multi‑site employers: use the primary workplace for the apprentice</a:t>
            </a:r>
          </a:p>
          <a:p>
            <a:pPr marL="342900" indent="-342900">
              <a:buFont typeface="Arial" panose="020B0604020202020204" pitchFamily="34" charset="0"/>
              <a:buChar char="•"/>
              <a:defRPr sz="2000"/>
            </a:pPr>
            <a:r>
              <a:rPr dirty="0"/>
              <a:t>Remote or mobile work: confirm the base workplace location</a:t>
            </a:r>
          </a:p>
          <a:p>
            <a:pPr marL="342900" indent="-342900">
              <a:buFont typeface="Arial" panose="020B0604020202020204" pitchFamily="34" charset="0"/>
              <a:buChar char="•"/>
              <a:defRPr sz="2000"/>
            </a:pPr>
            <a:r>
              <a:rPr lang="en-AU" dirty="0"/>
              <a:t>GTOs</a:t>
            </a:r>
            <a:r>
              <a:rPr dirty="0"/>
              <a:t>: </a:t>
            </a:r>
            <a:r>
              <a:rPr lang="en-AU" dirty="0"/>
              <a:t>provide first</a:t>
            </a:r>
            <a:r>
              <a:rPr dirty="0"/>
              <a:t> host employer’s workplace </a:t>
            </a:r>
            <a:r>
              <a:rPr lang="en-AU" dirty="0"/>
              <a:t>location</a:t>
            </a: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5027" y="0"/>
            <a:ext cx="7185359" cy="1260082"/>
          </a:xfrm>
        </p:spPr>
        <p:txBody>
          <a:bodyPr/>
          <a:lstStyle/>
          <a:p>
            <a:r>
              <a:rPr dirty="0"/>
              <a:t>ACT vs NSW — support materials</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defRPr sz="2000"/>
            </a:pPr>
            <a:r>
              <a:rPr dirty="0"/>
              <a:t>Two fact sheets drafted to help employers</a:t>
            </a:r>
            <a:r>
              <a:rPr lang="en-AU" dirty="0"/>
              <a:t> to p</a:t>
            </a:r>
            <a:r>
              <a:rPr dirty="0" err="1"/>
              <a:t>rovide</a:t>
            </a:r>
            <a:r>
              <a:rPr dirty="0"/>
              <a:t> </a:t>
            </a:r>
            <a:r>
              <a:rPr lang="en-AU" dirty="0"/>
              <a:t>the </a:t>
            </a:r>
            <a:r>
              <a:rPr dirty="0"/>
              <a:t>correct workplace details on training contracts</a:t>
            </a:r>
          </a:p>
          <a:p>
            <a:pPr marL="342900" indent="-342900">
              <a:buFont typeface="Arial" panose="020B0604020202020204" pitchFamily="34" charset="0"/>
              <a:buChar char="•"/>
              <a:defRPr sz="2000"/>
            </a:pPr>
            <a:r>
              <a:rPr dirty="0"/>
              <a:t>We’ll notify you via a news item when they’re published</a:t>
            </a:r>
            <a:endParaRPr lang="en-AU" dirty="0"/>
          </a:p>
          <a:p>
            <a:pPr marL="342900" indent="-342900">
              <a:buFont typeface="Arial" panose="020B0604020202020204" pitchFamily="34" charset="0"/>
              <a:buChar char="•"/>
              <a:defRPr sz="2000"/>
            </a:pPr>
            <a:r>
              <a:rPr dirty="0"/>
              <a:t>Two versions: </a:t>
            </a:r>
            <a:endParaRPr lang="en-AU" dirty="0"/>
          </a:p>
          <a:p>
            <a:pPr marL="698400" lvl="1" indent="-457200">
              <a:buFont typeface="Courier New" panose="02070309020205020404" pitchFamily="49" charset="0"/>
              <a:buChar char="o"/>
              <a:defRPr sz="2000"/>
            </a:pPr>
            <a:r>
              <a:rPr dirty="0"/>
              <a:t>employers in general</a:t>
            </a:r>
            <a:endParaRPr lang="en-AU" dirty="0"/>
          </a:p>
          <a:p>
            <a:pPr marL="698400" lvl="1" indent="-457200">
              <a:buFont typeface="Courier New" panose="02070309020205020404" pitchFamily="49" charset="0"/>
              <a:buChar char="o"/>
              <a:defRPr sz="2000"/>
            </a:pPr>
            <a:r>
              <a:rPr dirty="0"/>
              <a:t>GTOs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Training Plans &amp; Training Record Books</a:t>
            </a:r>
          </a:p>
        </p:txBody>
      </p:sp>
      <p:sp>
        <p:nvSpPr>
          <p:cNvPr id="3" name="Content Placeholder 2"/>
          <p:cNvSpPr>
            <a:spLocks noGrp="1"/>
          </p:cNvSpPr>
          <p:nvPr>
            <p:ph idx="1"/>
          </p:nvPr>
        </p:nvSpPr>
        <p:spPr/>
        <p:txBody>
          <a:bodyPr/>
          <a:lstStyle/>
          <a:p>
            <a:pPr>
              <a:defRPr sz="2000"/>
            </a:pPr>
            <a:r>
              <a:rPr lang="en-AU" b="1" dirty="0"/>
              <a:t>Audit lens</a:t>
            </a:r>
          </a:p>
          <a:p>
            <a:pPr marL="342900" indent="-342900">
              <a:buFont typeface="Arial" panose="020B0604020202020204" pitchFamily="34" charset="0"/>
              <a:buChar char="•"/>
              <a:defRPr sz="2000"/>
            </a:pPr>
            <a:r>
              <a:rPr dirty="0"/>
              <a:t>These are always reviewed during a Skills Canberra RTO audit</a:t>
            </a:r>
          </a:p>
          <a:p>
            <a:pPr>
              <a:defRPr sz="2000"/>
            </a:pPr>
            <a:r>
              <a:rPr lang="en-AU" b="1" dirty="0"/>
              <a:t>Employer compliance lens</a:t>
            </a:r>
          </a:p>
          <a:p>
            <a:pPr marL="342900" indent="-342900">
              <a:buFont typeface="Arial" panose="020B0604020202020204" pitchFamily="34" charset="0"/>
              <a:buChar char="•"/>
              <a:defRPr sz="2000"/>
            </a:pPr>
            <a:r>
              <a:rPr dirty="0"/>
              <a:t>In 2026, Field Officers will renew focus on checking these during employer visits</a:t>
            </a:r>
            <a:endParaRPr lang="en-AU" dirty="0"/>
          </a:p>
          <a:p>
            <a:pPr>
              <a:defRPr sz="2000"/>
            </a:pPr>
            <a:r>
              <a:rPr lang="en-AU" b="1" dirty="0"/>
              <a:t>In summary</a:t>
            </a:r>
            <a:endParaRPr b="1" dirty="0"/>
          </a:p>
          <a:p>
            <a:pPr marL="342900" indent="-342900">
              <a:buFont typeface="Arial" panose="020B0604020202020204" pitchFamily="34" charset="0"/>
              <a:buChar char="•"/>
              <a:defRPr sz="2000"/>
            </a:pPr>
            <a:r>
              <a:rPr dirty="0"/>
              <a:t>Ensure documents are current, accurate, and available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5028" y="0"/>
            <a:ext cx="7067372" cy="1260082"/>
          </a:xfrm>
        </p:spPr>
        <p:txBody>
          <a:bodyPr/>
          <a:lstStyle/>
          <a:p>
            <a:r>
              <a:rPr dirty="0"/>
              <a:t>Training Plans — pitfalls &amp; fixes</a:t>
            </a:r>
          </a:p>
        </p:txBody>
      </p:sp>
      <p:sp>
        <p:nvSpPr>
          <p:cNvPr id="4" name="Rectangle 3"/>
          <p:cNvSpPr/>
          <p:nvPr/>
        </p:nvSpPr>
        <p:spPr>
          <a:xfrm>
            <a:off x="5327976" y="3148301"/>
            <a:ext cx="4023360" cy="1554480"/>
          </a:xfrm>
          <a:prstGeom prst="rect">
            <a:avLst/>
          </a:prstGeom>
          <a:solidFill>
            <a:srgbClr val="F5F5FF"/>
          </a:solidFill>
          <a:ln>
            <a:solidFill>
              <a:srgbClr val="7878C8"/>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600" b="1">
                <a:solidFill>
                  <a:srgbClr val="3C3C78"/>
                </a:solidFill>
              </a:defRPr>
            </a:pPr>
            <a:r>
              <a:rPr dirty="0"/>
              <a:t>Training plan is incomplete</a:t>
            </a:r>
          </a:p>
          <a:p>
            <a:pPr>
              <a:spcAft>
                <a:spcPts val="400"/>
              </a:spcAft>
              <a:defRPr sz="1200"/>
            </a:pPr>
            <a:r>
              <a:rPr sz="1400" b="1" dirty="0">
                <a:solidFill>
                  <a:schemeClr val="tx1"/>
                </a:solidFill>
              </a:rPr>
              <a:t>Why</a:t>
            </a:r>
            <a:r>
              <a:rPr sz="1400" dirty="0">
                <a:solidFill>
                  <a:schemeClr val="tx1"/>
                </a:solidFill>
              </a:rPr>
              <a:t>: Invalid plan; key components missing</a:t>
            </a:r>
          </a:p>
          <a:p>
            <a:pPr>
              <a:defRPr sz="1200"/>
            </a:pPr>
            <a:r>
              <a:rPr sz="1400" b="1" dirty="0">
                <a:solidFill>
                  <a:schemeClr val="tx1"/>
                </a:solidFill>
              </a:rPr>
              <a:t>Fix</a:t>
            </a:r>
            <a:r>
              <a:rPr sz="1400" dirty="0">
                <a:solidFill>
                  <a:schemeClr val="tx1"/>
                </a:solidFill>
              </a:rPr>
              <a:t>: Ensure all required fields are completed, including units, timelines, responsibilities, signatures, and training arrangements</a:t>
            </a:r>
          </a:p>
        </p:txBody>
      </p:sp>
      <p:sp>
        <p:nvSpPr>
          <p:cNvPr id="5" name="Rectangle 4"/>
          <p:cNvSpPr/>
          <p:nvPr/>
        </p:nvSpPr>
        <p:spPr>
          <a:xfrm>
            <a:off x="4148825" y="1340766"/>
            <a:ext cx="4023360" cy="1554480"/>
          </a:xfrm>
          <a:prstGeom prst="rect">
            <a:avLst/>
          </a:prstGeom>
          <a:solidFill>
            <a:srgbClr val="F5F5FF"/>
          </a:solidFill>
          <a:ln>
            <a:solidFill>
              <a:srgbClr val="7878C8"/>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600" b="1">
                <a:solidFill>
                  <a:srgbClr val="3C3C78"/>
                </a:solidFill>
              </a:defRPr>
            </a:pPr>
            <a:r>
              <a:rPr dirty="0"/>
              <a:t>Training plan is not kept up to date</a:t>
            </a:r>
          </a:p>
          <a:p>
            <a:pPr>
              <a:spcAft>
                <a:spcPts val="400"/>
              </a:spcAft>
              <a:defRPr sz="1200"/>
            </a:pPr>
            <a:r>
              <a:rPr sz="1400" b="1" dirty="0">
                <a:solidFill>
                  <a:schemeClr val="tx1"/>
                </a:solidFill>
              </a:rPr>
              <a:t>Why</a:t>
            </a:r>
            <a:r>
              <a:rPr sz="1400" dirty="0">
                <a:solidFill>
                  <a:schemeClr val="tx1"/>
                </a:solidFill>
              </a:rPr>
              <a:t>: Out‑of‑date plan → misaligned training</a:t>
            </a:r>
          </a:p>
          <a:p>
            <a:pPr>
              <a:defRPr sz="1200"/>
            </a:pPr>
            <a:r>
              <a:rPr sz="1400" b="1" dirty="0">
                <a:solidFill>
                  <a:schemeClr val="tx1"/>
                </a:solidFill>
              </a:rPr>
              <a:t>Fix</a:t>
            </a:r>
            <a:r>
              <a:rPr sz="1400" dirty="0">
                <a:solidFill>
                  <a:schemeClr val="tx1"/>
                </a:solidFill>
              </a:rPr>
              <a:t>: Review and update the plan whenever changes occur (e.g., unit changes, employer changes, delivery mode changes); reissue to all parties, and ensure the plan is reviewed and updated at least once every 12 months — retain evidence</a:t>
            </a:r>
          </a:p>
        </p:txBody>
      </p:sp>
      <p:sp>
        <p:nvSpPr>
          <p:cNvPr id="6" name="Rectangle 5"/>
          <p:cNvSpPr/>
          <p:nvPr/>
        </p:nvSpPr>
        <p:spPr>
          <a:xfrm>
            <a:off x="6838344" y="4918622"/>
            <a:ext cx="4023360" cy="1554480"/>
          </a:xfrm>
          <a:prstGeom prst="rect">
            <a:avLst/>
          </a:prstGeom>
          <a:solidFill>
            <a:srgbClr val="F5F5FF"/>
          </a:solidFill>
          <a:ln>
            <a:solidFill>
              <a:srgbClr val="7878C8"/>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600" b="1">
                <a:solidFill>
                  <a:srgbClr val="3C3C78"/>
                </a:solidFill>
              </a:defRPr>
            </a:pPr>
            <a:r>
              <a:rPr dirty="0"/>
              <a:t>Employer does not recall having a training plan or negotiating it</a:t>
            </a:r>
          </a:p>
          <a:p>
            <a:pPr>
              <a:spcAft>
                <a:spcPts val="400"/>
              </a:spcAft>
              <a:defRPr sz="1200"/>
            </a:pPr>
            <a:r>
              <a:rPr sz="1400" b="1" dirty="0">
                <a:solidFill>
                  <a:schemeClr val="tx1"/>
                </a:solidFill>
              </a:rPr>
              <a:t>Why</a:t>
            </a:r>
            <a:r>
              <a:rPr sz="1400" dirty="0">
                <a:solidFill>
                  <a:schemeClr val="tx1"/>
                </a:solidFill>
              </a:rPr>
              <a:t>: Employer not engaged → </a:t>
            </a:r>
            <a:r>
              <a:rPr lang="en-AU" sz="1400" dirty="0">
                <a:solidFill>
                  <a:schemeClr val="tx1"/>
                </a:solidFill>
              </a:rPr>
              <a:t>training </a:t>
            </a:r>
            <a:r>
              <a:rPr sz="1400" dirty="0">
                <a:solidFill>
                  <a:schemeClr val="tx1"/>
                </a:solidFill>
              </a:rPr>
              <a:t>may not meet workplace requirements</a:t>
            </a:r>
          </a:p>
          <a:p>
            <a:pPr>
              <a:defRPr sz="1200"/>
            </a:pPr>
            <a:r>
              <a:rPr sz="1400" b="1" dirty="0">
                <a:solidFill>
                  <a:schemeClr val="tx1"/>
                </a:solidFill>
              </a:rPr>
              <a:t>Fix</a:t>
            </a:r>
            <a:r>
              <a:rPr sz="1400" dirty="0">
                <a:solidFill>
                  <a:schemeClr val="tx1"/>
                </a:solidFill>
              </a:rPr>
              <a:t>: Re‑engage the employer, explain their role, review the plan with them, and obtain proper acknowledgement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Training Record Books — pitfalls &amp; fixes</a:t>
            </a:r>
          </a:p>
        </p:txBody>
      </p:sp>
      <p:sp>
        <p:nvSpPr>
          <p:cNvPr id="4" name="Rectangle 3"/>
          <p:cNvSpPr/>
          <p:nvPr/>
        </p:nvSpPr>
        <p:spPr>
          <a:xfrm>
            <a:off x="3992526" y="1521581"/>
            <a:ext cx="8022265" cy="2035010"/>
          </a:xfrm>
          <a:prstGeom prst="rect">
            <a:avLst/>
          </a:prstGeom>
          <a:solidFill>
            <a:srgbClr val="F5F5FF"/>
          </a:solidFill>
          <a:ln>
            <a:solidFill>
              <a:srgbClr val="7878C8"/>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600" b="1">
                <a:solidFill>
                  <a:srgbClr val="3C3C78"/>
                </a:solidFill>
              </a:defRPr>
            </a:pPr>
            <a:r>
              <a:rPr dirty="0"/>
              <a:t>Training record book (or equivalent) not provided on or before commencement</a:t>
            </a:r>
          </a:p>
          <a:p>
            <a:pPr>
              <a:spcAft>
                <a:spcPts val="400"/>
              </a:spcAft>
              <a:defRPr sz="1200"/>
            </a:pPr>
            <a:r>
              <a:rPr sz="1400" b="1" dirty="0">
                <a:solidFill>
                  <a:schemeClr val="tx1"/>
                </a:solidFill>
              </a:rPr>
              <a:t>Why</a:t>
            </a:r>
            <a:r>
              <a:rPr sz="1400" dirty="0">
                <a:solidFill>
                  <a:schemeClr val="tx1"/>
                </a:solidFill>
              </a:rPr>
              <a:t>: </a:t>
            </a:r>
            <a:r>
              <a:rPr lang="en-AU" sz="1400" dirty="0">
                <a:solidFill>
                  <a:schemeClr val="tx1"/>
                </a:solidFill>
              </a:rPr>
              <a:t>AA can begin recording learning from day one; gives AA and employer guidance on workplace tasks to be undertaken</a:t>
            </a:r>
          </a:p>
          <a:p>
            <a:pPr>
              <a:spcAft>
                <a:spcPts val="400"/>
              </a:spcAft>
              <a:defRPr sz="1200"/>
            </a:pPr>
            <a:r>
              <a:rPr sz="1400" b="1" dirty="0">
                <a:solidFill>
                  <a:schemeClr val="tx1"/>
                </a:solidFill>
              </a:rPr>
              <a:t>Fix</a:t>
            </a:r>
            <a:r>
              <a:rPr sz="1400" dirty="0">
                <a:solidFill>
                  <a:schemeClr val="tx1"/>
                </a:solidFill>
              </a:rPr>
              <a:t>: Issue the record book (or equivalent) before training starts, confirm receipt/access in writing and retain evidence, and brief both the apprentice/trainee and employer on their obligations</a:t>
            </a:r>
          </a:p>
        </p:txBody>
      </p:sp>
      <p:sp>
        <p:nvSpPr>
          <p:cNvPr id="5" name="Rectangle 4"/>
          <p:cNvSpPr/>
          <p:nvPr/>
        </p:nvSpPr>
        <p:spPr>
          <a:xfrm>
            <a:off x="3992526" y="3944678"/>
            <a:ext cx="8022265" cy="2184991"/>
          </a:xfrm>
          <a:prstGeom prst="rect">
            <a:avLst/>
          </a:prstGeom>
          <a:solidFill>
            <a:srgbClr val="F5F5FF"/>
          </a:solidFill>
          <a:ln>
            <a:solidFill>
              <a:srgbClr val="7878C8"/>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600" b="1">
                <a:solidFill>
                  <a:srgbClr val="3C3C78"/>
                </a:solidFill>
              </a:defRPr>
            </a:pPr>
            <a:r>
              <a:rPr dirty="0"/>
              <a:t>Training record book (or equivalent) does not meet ACT requirements</a:t>
            </a:r>
          </a:p>
          <a:p>
            <a:pPr>
              <a:spcAft>
                <a:spcPts val="400"/>
              </a:spcAft>
              <a:defRPr sz="1200"/>
            </a:pPr>
            <a:r>
              <a:rPr sz="1400" b="1" dirty="0">
                <a:solidFill>
                  <a:schemeClr val="tx1"/>
                </a:solidFill>
              </a:rPr>
              <a:t>Why</a:t>
            </a:r>
            <a:r>
              <a:rPr sz="1400" dirty="0">
                <a:solidFill>
                  <a:schemeClr val="tx1"/>
                </a:solidFill>
              </a:rPr>
              <a:t>: Missing/unclear info → hard to show progress, support learning, or assess</a:t>
            </a:r>
          </a:p>
          <a:p>
            <a:pPr>
              <a:defRPr sz="1200"/>
            </a:pPr>
            <a:r>
              <a:rPr sz="1400" b="1" dirty="0">
                <a:solidFill>
                  <a:schemeClr val="tx1"/>
                </a:solidFill>
              </a:rPr>
              <a:t>Fix</a:t>
            </a:r>
            <a:r>
              <a:rPr sz="1400" dirty="0">
                <a:solidFill>
                  <a:schemeClr val="tx1"/>
                </a:solidFill>
              </a:rPr>
              <a:t>: Identify what information is missing, update the documentation so all ACT‑required elements are included, ensure the information is captured clearly (in one document or across several), and reissue the corrected version to all parties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2002A1-B3DD-BD75-F44B-3F0742EF2BCF}"/>
              </a:ext>
            </a:extLst>
          </p:cNvPr>
          <p:cNvSpPr>
            <a:spLocks noGrp="1"/>
          </p:cNvSpPr>
          <p:nvPr>
            <p:ph type="ctrTitle"/>
          </p:nvPr>
        </p:nvSpPr>
        <p:spPr>
          <a:xfrm>
            <a:off x="1152000" y="1988840"/>
            <a:ext cx="5157359" cy="1009999"/>
          </a:xfrm>
        </p:spPr>
        <p:txBody>
          <a:bodyPr/>
          <a:lstStyle/>
          <a:p>
            <a:r>
              <a:rPr lang="en-AU" dirty="0"/>
              <a:t>Objectives</a:t>
            </a:r>
          </a:p>
        </p:txBody>
      </p:sp>
      <p:sp>
        <p:nvSpPr>
          <p:cNvPr id="4" name="Subtitle 6">
            <a:extLst>
              <a:ext uri="{FF2B5EF4-FFF2-40B4-BE49-F238E27FC236}">
                <a16:creationId xmlns:a16="http://schemas.microsoft.com/office/drawing/2014/main" id="{442FEB25-124D-3034-3734-CC3225E3F35E}"/>
              </a:ext>
            </a:extLst>
          </p:cNvPr>
          <p:cNvSpPr>
            <a:spLocks noGrp="1"/>
          </p:cNvSpPr>
          <p:nvPr>
            <p:ph type="subTitle" idx="1"/>
          </p:nvPr>
        </p:nvSpPr>
        <p:spPr>
          <a:xfrm>
            <a:off x="1152000" y="3106994"/>
            <a:ext cx="4725045" cy="2942894"/>
          </a:xfrm>
        </p:spPr>
        <p:txBody>
          <a:bodyPr/>
          <a:lstStyle/>
          <a:p>
            <a:pPr marL="285750" indent="-285750">
              <a:buFontTx/>
              <a:buChar char="-"/>
            </a:pPr>
            <a:r>
              <a:rPr lang="en-AU" dirty="0"/>
              <a:t>Give an overview of learners in VET in the ACT</a:t>
            </a:r>
          </a:p>
          <a:p>
            <a:pPr marL="285750" indent="-285750">
              <a:buFontTx/>
              <a:buChar char="-"/>
            </a:pPr>
            <a:r>
              <a:rPr lang="en-AU" dirty="0"/>
              <a:t>Give an overview of government-funded ACT VET activity, both over the medium and longer terms</a:t>
            </a:r>
          </a:p>
          <a:p>
            <a:pPr marL="285750" indent="-285750">
              <a:buFontTx/>
              <a:buChar char="-"/>
            </a:pPr>
            <a:r>
              <a:rPr lang="en-AU" dirty="0"/>
              <a:t>Show an increasing number of young people in the ACT are going straight into the labour market</a:t>
            </a:r>
          </a:p>
          <a:p>
            <a:pPr marL="285750" indent="-285750">
              <a:buFontTx/>
              <a:buChar char="-"/>
            </a:pPr>
            <a:endParaRPr lang="en-AU" dirty="0"/>
          </a:p>
        </p:txBody>
      </p:sp>
    </p:spTree>
    <p:extLst>
      <p:ext uri="{BB962C8B-B14F-4D97-AF65-F5344CB8AC3E}">
        <p14:creationId xmlns:p14="http://schemas.microsoft.com/office/powerpoint/2010/main" val="8249487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Payments &amp; procedures — how to get help</a:t>
            </a:r>
          </a:p>
        </p:txBody>
      </p:sp>
      <p:sp>
        <p:nvSpPr>
          <p:cNvPr id="3" name="Content Placeholder 2"/>
          <p:cNvSpPr>
            <a:spLocks noGrp="1"/>
          </p:cNvSpPr>
          <p:nvPr>
            <p:ph idx="1"/>
          </p:nvPr>
        </p:nvSpPr>
        <p:spPr/>
        <p:txBody>
          <a:bodyPr/>
          <a:lstStyle/>
          <a:p>
            <a:pPr>
              <a:defRPr sz="2000"/>
            </a:pPr>
            <a:r>
              <a:rPr dirty="0"/>
              <a:t>Bring questions to the VETPO team table </a:t>
            </a:r>
            <a:r>
              <a:rPr lang="en-AU" dirty="0"/>
              <a:t>during</a:t>
            </a:r>
            <a:r>
              <a:rPr dirty="0"/>
              <a:t> the Q&amp;A</a:t>
            </a:r>
            <a:r>
              <a:rPr lang="en-AU" dirty="0"/>
              <a:t> session</a:t>
            </a:r>
            <a:endParaRPr dirty="0"/>
          </a:p>
          <a:p>
            <a:pPr marL="342900" indent="-342900">
              <a:buFont typeface="Arial" panose="020B0604020202020204" pitchFamily="34" charset="0"/>
              <a:buChar char="•"/>
              <a:defRPr sz="2000"/>
            </a:pPr>
            <a:r>
              <a:rPr dirty="0"/>
              <a:t>If complex, we’ll investigate and get back to you</a:t>
            </a:r>
          </a:p>
          <a:p>
            <a:pPr marL="342900" indent="-342900">
              <a:buFont typeface="Arial" panose="020B0604020202020204" pitchFamily="34" charset="0"/>
              <a:buChar char="•"/>
              <a:defRPr sz="2000"/>
            </a:pPr>
            <a:r>
              <a:rPr dirty="0"/>
              <a:t>We can also connect you to relevant guidance and contacts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Payments — common </a:t>
            </a:r>
            <a:r>
              <a:rPr lang="en-AU" dirty="0"/>
              <a:t>pitfalls</a:t>
            </a:r>
            <a:r>
              <a:rPr dirty="0"/>
              <a:t> &amp; tips</a:t>
            </a:r>
          </a:p>
        </p:txBody>
      </p:sp>
      <p:graphicFrame>
        <p:nvGraphicFramePr>
          <p:cNvPr id="5" name="Object 4">
            <a:extLst>
              <a:ext uri="{FF2B5EF4-FFF2-40B4-BE49-F238E27FC236}">
                <a16:creationId xmlns:a16="http://schemas.microsoft.com/office/drawing/2014/main" id="{16D9D089-DB87-65CE-4C8F-23F9E29B05A7}"/>
              </a:ext>
            </a:extLst>
          </p:cNvPr>
          <p:cNvGraphicFramePr>
            <a:graphicFrameLocks noChangeAspect="1"/>
          </p:cNvGraphicFramePr>
          <p:nvPr/>
        </p:nvGraphicFramePr>
        <p:xfrm>
          <a:off x="4120117" y="1488558"/>
          <a:ext cx="7783032" cy="5034516"/>
        </p:xfrm>
        <a:graphic>
          <a:graphicData uri="http://schemas.openxmlformats.org/presentationml/2006/ole">
            <mc:AlternateContent xmlns:mc="http://schemas.openxmlformats.org/markup-compatibility/2006">
              <mc:Choice xmlns:v="urn:schemas-microsoft-com:vml" Requires="v">
                <p:oleObj name="Document" r:id="rId3" imgW="5943600" imgH="2438832" progId="Word.Document.12">
                  <p:embed/>
                </p:oleObj>
              </mc:Choice>
              <mc:Fallback>
                <p:oleObj name="Document" r:id="rId3" imgW="5943600" imgH="2438832" progId="Word.Document.12">
                  <p:embed/>
                  <p:pic>
                    <p:nvPicPr>
                      <p:cNvPr id="5" name="Object 4">
                        <a:extLst>
                          <a:ext uri="{FF2B5EF4-FFF2-40B4-BE49-F238E27FC236}">
                            <a16:creationId xmlns:a16="http://schemas.microsoft.com/office/drawing/2014/main" id="{16D9D089-DB87-65CE-4C8F-23F9E29B05A7}"/>
                          </a:ext>
                        </a:extLst>
                      </p:cNvPr>
                      <p:cNvPicPr/>
                      <p:nvPr/>
                    </p:nvPicPr>
                    <p:blipFill>
                      <a:blip r:embed="rId4"/>
                      <a:stretch>
                        <a:fillRect/>
                      </a:stretch>
                    </p:blipFill>
                    <p:spPr>
                      <a:xfrm>
                        <a:off x="4120117" y="1488558"/>
                        <a:ext cx="7783032" cy="5034516"/>
                      </a:xfrm>
                      <a:prstGeom prst="rect">
                        <a:avLst/>
                      </a:prstGeom>
                    </p:spPr>
                  </p:pic>
                </p:oleObj>
              </mc:Fallback>
            </mc:AlternateContent>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098E8-2121-5865-D008-56DFDC3DB2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B53E15-2E03-3619-9A45-DB58183771DB}"/>
              </a:ext>
            </a:extLst>
          </p:cNvPr>
          <p:cNvSpPr>
            <a:spLocks noGrp="1"/>
          </p:cNvSpPr>
          <p:nvPr>
            <p:ph type="title"/>
          </p:nvPr>
        </p:nvSpPr>
        <p:spPr/>
        <p:txBody>
          <a:bodyPr/>
          <a:lstStyle/>
          <a:p>
            <a:r>
              <a:rPr dirty="0"/>
              <a:t>Payments — common </a:t>
            </a:r>
            <a:r>
              <a:rPr lang="en-AU" dirty="0"/>
              <a:t>pitfalls</a:t>
            </a:r>
            <a:r>
              <a:rPr dirty="0"/>
              <a:t> &amp; tips</a:t>
            </a:r>
            <a:r>
              <a:rPr lang="en-AU" dirty="0"/>
              <a:t> (cont.)</a:t>
            </a:r>
            <a:endParaRPr dirty="0"/>
          </a:p>
        </p:txBody>
      </p:sp>
      <p:sp>
        <p:nvSpPr>
          <p:cNvPr id="4" name="Rectangle 3">
            <a:extLst>
              <a:ext uri="{FF2B5EF4-FFF2-40B4-BE49-F238E27FC236}">
                <a16:creationId xmlns:a16="http://schemas.microsoft.com/office/drawing/2014/main" id="{A024C7D5-8C77-3213-8438-BA04CE0B51C8}"/>
              </a:ext>
            </a:extLst>
          </p:cNvPr>
          <p:cNvSpPr/>
          <p:nvPr/>
        </p:nvSpPr>
        <p:spPr>
          <a:xfrm>
            <a:off x="4024421" y="1520580"/>
            <a:ext cx="8022265" cy="1062130"/>
          </a:xfrm>
          <a:prstGeom prst="rect">
            <a:avLst/>
          </a:prstGeom>
          <a:solidFill>
            <a:srgbClr val="F5F5FF"/>
          </a:solidFill>
          <a:ln>
            <a:solidFill>
              <a:srgbClr val="7878C8"/>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2000"/>
            </a:pPr>
            <a:r>
              <a:rPr lang="en-AU" sz="1600" b="1" dirty="0">
                <a:solidFill>
                  <a:schemeClr val="tx1"/>
                </a:solidFill>
              </a:rPr>
              <a:t>Timing mismatches between activity and claims</a:t>
            </a:r>
          </a:p>
          <a:p>
            <a:pPr algn="ctr">
              <a:defRPr sz="2000"/>
            </a:pPr>
            <a:endParaRPr lang="en-AU" sz="1600" b="1" dirty="0">
              <a:solidFill>
                <a:schemeClr val="tx1"/>
              </a:solidFill>
            </a:endParaRPr>
          </a:p>
          <a:p>
            <a:pPr>
              <a:spcAft>
                <a:spcPts val="400"/>
              </a:spcAft>
              <a:defRPr sz="1200"/>
            </a:pPr>
            <a:r>
              <a:rPr sz="1600" b="1" dirty="0">
                <a:solidFill>
                  <a:schemeClr val="tx1"/>
                </a:solidFill>
              </a:rPr>
              <a:t>Fix</a:t>
            </a:r>
            <a:r>
              <a:rPr sz="1600" dirty="0">
                <a:solidFill>
                  <a:schemeClr val="tx1"/>
                </a:solidFill>
              </a:rPr>
              <a:t>:</a:t>
            </a:r>
            <a:r>
              <a:rPr lang="en-AU" sz="1600" dirty="0">
                <a:solidFill>
                  <a:schemeClr val="tx1"/>
                </a:solidFill>
              </a:rPr>
              <a:t> make sure you understand all the timing rules for payments in the compliance guide</a:t>
            </a:r>
            <a:endParaRPr sz="1600" dirty="0">
              <a:solidFill>
                <a:schemeClr val="tx1"/>
              </a:solidFill>
            </a:endParaRPr>
          </a:p>
        </p:txBody>
      </p:sp>
      <p:sp>
        <p:nvSpPr>
          <p:cNvPr id="7" name="Rectangle 6">
            <a:extLst>
              <a:ext uri="{FF2B5EF4-FFF2-40B4-BE49-F238E27FC236}">
                <a16:creationId xmlns:a16="http://schemas.microsoft.com/office/drawing/2014/main" id="{517EE853-D18B-9FF1-B85C-9178899C9A2E}"/>
              </a:ext>
            </a:extLst>
          </p:cNvPr>
          <p:cNvSpPr/>
          <p:nvPr/>
        </p:nvSpPr>
        <p:spPr>
          <a:xfrm>
            <a:off x="4024421" y="2760744"/>
            <a:ext cx="8022265" cy="1570398"/>
          </a:xfrm>
          <a:prstGeom prst="rect">
            <a:avLst/>
          </a:prstGeom>
          <a:solidFill>
            <a:srgbClr val="F5F5FF"/>
          </a:solidFill>
          <a:ln>
            <a:solidFill>
              <a:srgbClr val="7878C8"/>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2000"/>
            </a:pPr>
            <a:r>
              <a:rPr lang="en-AU" sz="1600" b="1" dirty="0">
                <a:solidFill>
                  <a:schemeClr val="tx1"/>
                </a:solidFill>
              </a:rPr>
              <a:t>Uploading a payable outcome in NAT file, then later uploading another file that changes it to a non‑payable outcome, reversing the payment.</a:t>
            </a:r>
          </a:p>
          <a:p>
            <a:pPr>
              <a:defRPr sz="2000"/>
            </a:pPr>
            <a:endParaRPr lang="en-AU" sz="1400" dirty="0">
              <a:solidFill>
                <a:schemeClr val="tx1"/>
              </a:solidFill>
            </a:endParaRPr>
          </a:p>
          <a:p>
            <a:pPr>
              <a:defRPr sz="2000"/>
            </a:pPr>
            <a:r>
              <a:rPr sz="1600" b="1" dirty="0">
                <a:solidFill>
                  <a:schemeClr val="tx1"/>
                </a:solidFill>
              </a:rPr>
              <a:t>Fix</a:t>
            </a:r>
            <a:r>
              <a:rPr sz="1600" dirty="0">
                <a:solidFill>
                  <a:schemeClr val="tx1"/>
                </a:solidFill>
              </a:rPr>
              <a:t>:</a:t>
            </a:r>
            <a:r>
              <a:rPr lang="en-AU" sz="1600" dirty="0">
                <a:solidFill>
                  <a:schemeClr val="tx1"/>
                </a:solidFill>
              </a:rPr>
              <a:t>always check your files before you upload (extra tip: using a checklist can help).</a:t>
            </a:r>
            <a:endParaRPr sz="1600" dirty="0">
              <a:solidFill>
                <a:schemeClr val="tx1"/>
              </a:solidFill>
            </a:endParaRPr>
          </a:p>
        </p:txBody>
      </p:sp>
      <p:sp>
        <p:nvSpPr>
          <p:cNvPr id="9" name="Rectangle 8">
            <a:extLst>
              <a:ext uri="{FF2B5EF4-FFF2-40B4-BE49-F238E27FC236}">
                <a16:creationId xmlns:a16="http://schemas.microsoft.com/office/drawing/2014/main" id="{29727533-D3A9-A6E2-EB31-E2E5F8C86BAC}"/>
              </a:ext>
            </a:extLst>
          </p:cNvPr>
          <p:cNvSpPr/>
          <p:nvPr/>
        </p:nvSpPr>
        <p:spPr>
          <a:xfrm>
            <a:off x="4024421" y="4509176"/>
            <a:ext cx="8022265" cy="1396086"/>
          </a:xfrm>
          <a:prstGeom prst="rect">
            <a:avLst/>
          </a:prstGeom>
          <a:solidFill>
            <a:srgbClr val="F5F5FF"/>
          </a:solidFill>
          <a:ln>
            <a:solidFill>
              <a:srgbClr val="7878C8"/>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sz="2000"/>
            </a:pPr>
            <a:r>
              <a:rPr lang="en-AU" sz="1600" b="1" dirty="0">
                <a:solidFill>
                  <a:schemeClr val="tx1"/>
                </a:solidFill>
              </a:rPr>
              <a:t>Missing out on payments for completed qualifications</a:t>
            </a:r>
          </a:p>
          <a:p>
            <a:pPr>
              <a:defRPr sz="2000"/>
            </a:pPr>
            <a:endParaRPr lang="en-AU" sz="1600" dirty="0">
              <a:solidFill>
                <a:schemeClr val="tx1"/>
              </a:solidFill>
            </a:endParaRPr>
          </a:p>
          <a:p>
            <a:pPr>
              <a:defRPr sz="2000"/>
            </a:pPr>
            <a:r>
              <a:rPr sz="1600" b="1" dirty="0">
                <a:solidFill>
                  <a:schemeClr val="tx1"/>
                </a:solidFill>
              </a:rPr>
              <a:t>Fix</a:t>
            </a:r>
            <a:r>
              <a:rPr sz="1600" dirty="0">
                <a:solidFill>
                  <a:schemeClr val="tx1"/>
                </a:solidFill>
              </a:rPr>
              <a:t>:</a:t>
            </a:r>
            <a:r>
              <a:rPr lang="en-AU" sz="1600" dirty="0">
                <a:solidFill>
                  <a:schemeClr val="tx1"/>
                </a:solidFill>
              </a:rPr>
              <a:t> Make sure you upload units before recording a ‘Completed’ training contract, as AVETARS does not allow for unit payment claims to be uploaded on a Completed training contract.</a:t>
            </a:r>
            <a:endParaRPr sz="1600" dirty="0">
              <a:solidFill>
                <a:schemeClr val="tx1"/>
              </a:solidFill>
            </a:endParaRPr>
          </a:p>
        </p:txBody>
      </p:sp>
    </p:spTree>
    <p:extLst>
      <p:ext uri="{BB962C8B-B14F-4D97-AF65-F5344CB8AC3E}">
        <p14:creationId xmlns:p14="http://schemas.microsoft.com/office/powerpoint/2010/main" val="29490220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44914-4EB5-CCD0-24ED-509E4D5BD4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60E698-FBC4-8BD5-04FF-CC749963D77E}"/>
              </a:ext>
            </a:extLst>
          </p:cNvPr>
          <p:cNvSpPr>
            <a:spLocks noGrp="1"/>
          </p:cNvSpPr>
          <p:nvPr>
            <p:ph type="title"/>
          </p:nvPr>
        </p:nvSpPr>
        <p:spPr/>
        <p:txBody>
          <a:bodyPr/>
          <a:lstStyle/>
          <a:p>
            <a:r>
              <a:rPr dirty="0"/>
              <a:t>Payments — common </a:t>
            </a:r>
            <a:r>
              <a:rPr lang="en-AU" dirty="0"/>
              <a:t>pitfalls</a:t>
            </a:r>
            <a:r>
              <a:rPr dirty="0"/>
              <a:t> &amp; tips</a:t>
            </a:r>
            <a:r>
              <a:rPr lang="en-AU" dirty="0"/>
              <a:t> (cont.)</a:t>
            </a:r>
            <a:endParaRPr dirty="0"/>
          </a:p>
        </p:txBody>
      </p:sp>
      <p:sp>
        <p:nvSpPr>
          <p:cNvPr id="10" name="TextBox 9">
            <a:extLst>
              <a:ext uri="{FF2B5EF4-FFF2-40B4-BE49-F238E27FC236}">
                <a16:creationId xmlns:a16="http://schemas.microsoft.com/office/drawing/2014/main" id="{4F5BA73C-9A97-B157-8E20-9CD94FE3695F}"/>
              </a:ext>
            </a:extLst>
          </p:cNvPr>
          <p:cNvSpPr txBox="1"/>
          <p:nvPr/>
        </p:nvSpPr>
        <p:spPr>
          <a:xfrm>
            <a:off x="4072270" y="5528930"/>
            <a:ext cx="7682023" cy="646331"/>
          </a:xfrm>
          <a:prstGeom prst="rect">
            <a:avLst/>
          </a:prstGeom>
          <a:noFill/>
        </p:spPr>
        <p:txBody>
          <a:bodyPr wrap="square" rtlCol="0">
            <a:spAutoFit/>
          </a:bodyPr>
          <a:lstStyle/>
          <a:p>
            <a:r>
              <a:rPr lang="en-AU" b="1" dirty="0"/>
              <a:t>Extra tip: if unsure, always email </a:t>
            </a:r>
            <a:r>
              <a:rPr lang="en-AU" b="1" dirty="0">
                <a:hlinkClick r:id="rId3"/>
              </a:rPr>
              <a:t>skills@act.gov.au</a:t>
            </a:r>
            <a:r>
              <a:rPr lang="en-AU" b="1" dirty="0"/>
              <a:t> for advice or permission, before you act.</a:t>
            </a:r>
          </a:p>
        </p:txBody>
      </p:sp>
      <p:sp>
        <p:nvSpPr>
          <p:cNvPr id="3" name="TextBox 2">
            <a:extLst>
              <a:ext uri="{FF2B5EF4-FFF2-40B4-BE49-F238E27FC236}">
                <a16:creationId xmlns:a16="http://schemas.microsoft.com/office/drawing/2014/main" id="{D17053F1-CBB0-6C30-205F-24E1698132DD}"/>
              </a:ext>
            </a:extLst>
          </p:cNvPr>
          <p:cNvSpPr txBox="1"/>
          <p:nvPr/>
        </p:nvSpPr>
        <p:spPr>
          <a:xfrm>
            <a:off x="4114800" y="1486157"/>
            <a:ext cx="7682023" cy="3693319"/>
          </a:xfrm>
          <a:prstGeom prst="rect">
            <a:avLst/>
          </a:prstGeom>
          <a:noFill/>
          <a:ln>
            <a:solidFill>
              <a:schemeClr val="accent1"/>
            </a:solidFill>
          </a:ln>
        </p:spPr>
        <p:txBody>
          <a:bodyPr wrap="square" rtlCol="0">
            <a:spAutoFit/>
          </a:bodyPr>
          <a:lstStyle/>
          <a:p>
            <a:r>
              <a:rPr lang="en-AU" b="1" dirty="0"/>
              <a:t>Pitfall: Timing mismatches between activity and payment claims</a:t>
            </a:r>
            <a:br>
              <a:rPr lang="en-AU" dirty="0"/>
            </a:br>
            <a:r>
              <a:rPr lang="en-AU" dirty="0"/>
              <a:t>E.g.:</a:t>
            </a:r>
          </a:p>
          <a:p>
            <a:pPr marL="285750" indent="-285750">
              <a:buFont typeface="Arial" panose="020B0604020202020204" pitchFamily="34" charset="0"/>
              <a:buChar char="•"/>
            </a:pPr>
            <a:r>
              <a:rPr lang="en-AU" dirty="0"/>
              <a:t>submitting a claim before the training contract is approved</a:t>
            </a:r>
          </a:p>
          <a:p>
            <a:pPr marL="285750" indent="-285750">
              <a:buFont typeface="Arial" panose="020B0604020202020204" pitchFamily="34" charset="0"/>
              <a:buChar char="•"/>
            </a:pPr>
            <a:r>
              <a:rPr lang="en-AU" dirty="0"/>
              <a:t>submitting after the 8‑week window</a:t>
            </a:r>
          </a:p>
          <a:p>
            <a:pPr marL="285750" indent="-285750">
              <a:buFont typeface="Arial" panose="020B0604020202020204" pitchFamily="34" charset="0"/>
              <a:buChar char="•"/>
            </a:pPr>
            <a:r>
              <a:rPr lang="en-AU" dirty="0"/>
              <a:t>recording unit result dates outside the contract period.</a:t>
            </a:r>
          </a:p>
          <a:p>
            <a:r>
              <a:rPr lang="en-AU" b="1" dirty="0"/>
              <a:t> </a:t>
            </a:r>
            <a:endParaRPr lang="en-AU" dirty="0"/>
          </a:p>
          <a:p>
            <a:r>
              <a:rPr lang="en-AU" b="1" dirty="0"/>
              <a:t>Why it matters</a:t>
            </a:r>
            <a:endParaRPr lang="en-AU" dirty="0"/>
          </a:p>
          <a:p>
            <a:r>
              <a:rPr lang="en-AU" dirty="0"/>
              <a:t>Claims are automatically rejected when timing rules aren’t met, and late or incorrectly‑timed submissions can’t be paid without prior approval.</a:t>
            </a:r>
          </a:p>
          <a:p>
            <a:r>
              <a:rPr lang="en-AU" b="1" dirty="0"/>
              <a:t> </a:t>
            </a:r>
            <a:endParaRPr lang="en-AU" dirty="0"/>
          </a:p>
          <a:p>
            <a:r>
              <a:rPr lang="en-AU" b="1" dirty="0"/>
              <a:t>Fix</a:t>
            </a:r>
            <a:endParaRPr lang="en-AU" dirty="0"/>
          </a:p>
          <a:p>
            <a:r>
              <a:rPr lang="en-AU" dirty="0"/>
              <a:t>Make sure you understand </a:t>
            </a:r>
            <a:r>
              <a:rPr lang="en-AU" b="1" dirty="0"/>
              <a:t>all timing rules</a:t>
            </a:r>
            <a:r>
              <a:rPr lang="en-AU" dirty="0"/>
              <a:t> for payments in the Compliance Guide and always check contract status and key dates before claiming. </a:t>
            </a:r>
          </a:p>
        </p:txBody>
      </p:sp>
    </p:spTree>
    <p:extLst>
      <p:ext uri="{BB962C8B-B14F-4D97-AF65-F5344CB8AC3E}">
        <p14:creationId xmlns:p14="http://schemas.microsoft.com/office/powerpoint/2010/main" val="3773228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5027" y="0"/>
            <a:ext cx="7195191" cy="1260082"/>
          </a:xfrm>
        </p:spPr>
        <p:txBody>
          <a:bodyPr/>
          <a:lstStyle/>
          <a:p>
            <a:r>
              <a:rPr dirty="0"/>
              <a:t>Q&amp;A session — tables overview</a:t>
            </a:r>
          </a:p>
        </p:txBody>
      </p:sp>
      <p:sp>
        <p:nvSpPr>
          <p:cNvPr id="3" name="Content Placeholder 2"/>
          <p:cNvSpPr>
            <a:spLocks noGrp="1"/>
          </p:cNvSpPr>
          <p:nvPr>
            <p:ph idx="1"/>
          </p:nvPr>
        </p:nvSpPr>
        <p:spPr/>
        <p:txBody>
          <a:bodyPr/>
          <a:lstStyle/>
          <a:p>
            <a:pPr>
              <a:defRPr sz="2000"/>
            </a:pPr>
            <a:r>
              <a:rPr dirty="0"/>
              <a:t>System Design &amp; Analysis table — AVETARS questions</a:t>
            </a:r>
          </a:p>
          <a:p>
            <a:pPr>
              <a:defRPr sz="2000"/>
            </a:pPr>
            <a:r>
              <a:rPr dirty="0"/>
              <a:t>Compliance &amp; Performance or VET</a:t>
            </a:r>
            <a:r>
              <a:rPr lang="en-AU" dirty="0"/>
              <a:t> </a:t>
            </a:r>
            <a:r>
              <a:rPr dirty="0"/>
              <a:t>P</a:t>
            </a:r>
            <a:r>
              <a:rPr lang="en-AU" dirty="0" err="1"/>
              <a:t>rogram</a:t>
            </a:r>
            <a:r>
              <a:rPr lang="en-AU" dirty="0"/>
              <a:t> </a:t>
            </a:r>
            <a:r>
              <a:rPr dirty="0"/>
              <a:t>O</a:t>
            </a:r>
            <a:r>
              <a:rPr lang="en-AU" dirty="0" err="1"/>
              <a:t>perations</a:t>
            </a:r>
            <a:r>
              <a:rPr dirty="0"/>
              <a:t> table — compliance, funding, eligibility &amp; payments</a:t>
            </a:r>
          </a:p>
          <a:p>
            <a:pPr>
              <a:defRPr sz="2000"/>
            </a:pPr>
            <a:r>
              <a:rPr dirty="0"/>
              <a:t>Field Officer Program table — employer/apprentice case support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Thank you / Q&amp;A</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defRPr sz="2000"/>
            </a:pPr>
            <a:r>
              <a:rPr lang="en-AU" dirty="0"/>
              <a:t>You can m</a:t>
            </a:r>
            <a:r>
              <a:rPr dirty="0" err="1"/>
              <a:t>ove</a:t>
            </a:r>
            <a:r>
              <a:rPr dirty="0"/>
              <a:t> to breakout tables</a:t>
            </a:r>
            <a:r>
              <a:rPr lang="en-AU" dirty="0"/>
              <a:t> now</a:t>
            </a:r>
            <a:endParaRPr dirty="0"/>
          </a:p>
          <a:p>
            <a:pPr marL="342900" indent="-342900">
              <a:buFont typeface="Arial" panose="020B0604020202020204" pitchFamily="34" charset="0"/>
              <a:buChar char="•"/>
              <a:defRPr sz="2000"/>
            </a:pPr>
            <a:r>
              <a:rPr lang="en-AU" dirty="0"/>
              <a:t>Please fill in the survey and keep in touch via skills@act.gov.au</a:t>
            </a:r>
          </a:p>
          <a:p>
            <a:pPr marL="342900" indent="-342900">
              <a:buFont typeface="Arial" panose="020B0604020202020204" pitchFamily="34" charset="0"/>
              <a:buChar char="•"/>
              <a:defRPr sz="2000"/>
            </a:pPr>
            <a:r>
              <a:rPr dirty="0"/>
              <a:t>We appreciate your feedback and ideas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5B532-A380-DFB4-2C16-A39F556C8CF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2B613DA-9C03-8DC8-4B12-97B3994E8569}"/>
              </a:ext>
            </a:extLst>
          </p:cNvPr>
          <p:cNvSpPr>
            <a:spLocks noGrp="1"/>
          </p:cNvSpPr>
          <p:nvPr>
            <p:ph type="title"/>
          </p:nvPr>
        </p:nvSpPr>
        <p:spPr/>
        <p:txBody>
          <a:bodyPr/>
          <a:lstStyle/>
          <a:p>
            <a:r>
              <a:rPr lang="en-AU"/>
              <a:t>Questions?</a:t>
            </a:r>
          </a:p>
        </p:txBody>
      </p:sp>
      <p:sp>
        <p:nvSpPr>
          <p:cNvPr id="6" name="Text Placeholder 5">
            <a:extLst>
              <a:ext uri="{FF2B5EF4-FFF2-40B4-BE49-F238E27FC236}">
                <a16:creationId xmlns:a16="http://schemas.microsoft.com/office/drawing/2014/main" id="{DB242B94-42FD-69B5-58AF-5A83348CB4B9}"/>
              </a:ext>
            </a:extLst>
          </p:cNvPr>
          <p:cNvSpPr>
            <a:spLocks noGrp="1"/>
          </p:cNvSpPr>
          <p:nvPr>
            <p:ph type="body" sz="quarter" idx="10"/>
          </p:nvPr>
        </p:nvSpPr>
        <p:spPr/>
        <p:txBody>
          <a:bodyPr vert="horz" lIns="0" tIns="0" rIns="0" bIns="45720" rtlCol="0" anchor="t">
            <a:noAutofit/>
          </a:bodyPr>
          <a:lstStyle/>
          <a:p>
            <a:endParaRPr lang="en-AU">
              <a:latin typeface="Montserrat"/>
            </a:endParaRPr>
          </a:p>
          <a:p>
            <a:r>
              <a:rPr lang="en-AU">
                <a:latin typeface="Montserrat"/>
              </a:rPr>
              <a:t>Key contacts:</a:t>
            </a:r>
          </a:p>
          <a:p>
            <a:r>
              <a:rPr lang="en-AU">
                <a:latin typeface="Montserrat"/>
              </a:rPr>
              <a:t>Skilled Capital and grants – </a:t>
            </a:r>
            <a:r>
              <a:rPr lang="en-AU">
                <a:solidFill>
                  <a:schemeClr val="accent5">
                    <a:lumMod val="50000"/>
                  </a:schemeClr>
                </a:solidFill>
                <a:latin typeface="Montserrat"/>
                <a:hlinkClick r:id="rId2">
                  <a:extLst>
                    <a:ext uri="{A12FA001-AC4F-418D-AE19-62706E023703}">
                      <ahyp:hlinkClr xmlns:ahyp="http://schemas.microsoft.com/office/drawing/2018/hyperlinkcolor" val="tx"/>
                    </a:ext>
                  </a:extLst>
                </a:hlinkClick>
              </a:rPr>
              <a:t>skills.projects@act.gov.au</a:t>
            </a:r>
            <a:r>
              <a:rPr lang="en-AU">
                <a:solidFill>
                  <a:schemeClr val="accent5">
                    <a:lumMod val="50000"/>
                  </a:schemeClr>
                </a:solidFill>
                <a:latin typeface="Montserrat"/>
              </a:rPr>
              <a:t> </a:t>
            </a:r>
            <a:endParaRPr lang="en-AU">
              <a:solidFill>
                <a:schemeClr val="accent5">
                  <a:lumMod val="50000"/>
                </a:schemeClr>
              </a:solidFill>
            </a:endParaRPr>
          </a:p>
          <a:p>
            <a:r>
              <a:rPr lang="en-AU">
                <a:latin typeface="Montserrat"/>
              </a:rPr>
              <a:t>General skills enquiries – </a:t>
            </a:r>
            <a:r>
              <a:rPr lang="en-AU">
                <a:solidFill>
                  <a:schemeClr val="accent5">
                    <a:lumMod val="50000"/>
                  </a:schemeClr>
                </a:solidFill>
                <a:latin typeface="Montserrat"/>
                <a:hlinkClick r:id="rId3">
                  <a:extLst>
                    <a:ext uri="{A12FA001-AC4F-418D-AE19-62706E023703}">
                      <ahyp:hlinkClr xmlns:ahyp="http://schemas.microsoft.com/office/drawing/2018/hyperlinkcolor" val="tx"/>
                    </a:ext>
                  </a:extLst>
                </a:hlinkClick>
              </a:rPr>
              <a:t>skills@act.gov.au</a:t>
            </a:r>
            <a:r>
              <a:rPr lang="en-AU">
                <a:solidFill>
                  <a:schemeClr val="accent5">
                    <a:lumMod val="50000"/>
                  </a:schemeClr>
                </a:solidFill>
                <a:latin typeface="Montserrat"/>
              </a:rPr>
              <a:t>  </a:t>
            </a:r>
          </a:p>
        </p:txBody>
      </p:sp>
    </p:spTree>
    <p:extLst>
      <p:ext uri="{BB962C8B-B14F-4D97-AF65-F5344CB8AC3E}">
        <p14:creationId xmlns:p14="http://schemas.microsoft.com/office/powerpoint/2010/main" val="3919546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F53313-584F-309D-8D80-F093FE3E5028}"/>
              </a:ext>
            </a:extLst>
          </p:cNvPr>
          <p:cNvSpPr>
            <a:spLocks noGrp="1"/>
          </p:cNvSpPr>
          <p:nvPr>
            <p:ph type="title"/>
          </p:nvPr>
        </p:nvSpPr>
        <p:spPr/>
        <p:txBody>
          <a:bodyPr/>
          <a:lstStyle/>
          <a:p>
            <a:r>
              <a:rPr lang="en-AU"/>
              <a:t>Who are our learners?</a:t>
            </a:r>
          </a:p>
        </p:txBody>
      </p:sp>
      <p:graphicFrame>
        <p:nvGraphicFramePr>
          <p:cNvPr id="7" name="Content Placeholder 6">
            <a:extLst>
              <a:ext uri="{FF2B5EF4-FFF2-40B4-BE49-F238E27FC236}">
                <a16:creationId xmlns:a16="http://schemas.microsoft.com/office/drawing/2014/main" id="{5394C183-AF06-6810-352E-95C35848EAEF}"/>
              </a:ext>
            </a:extLst>
          </p:cNvPr>
          <p:cNvGraphicFramePr>
            <a:graphicFrameLocks noGrp="1"/>
          </p:cNvGraphicFramePr>
          <p:nvPr>
            <p:ph sz="half" idx="1"/>
          </p:nvPr>
        </p:nvGraphicFramePr>
        <p:xfrm>
          <a:off x="647700" y="1944688"/>
          <a:ext cx="4770438" cy="4187825"/>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3ACF9F4F-6D52-AFE7-4283-81014A771531}"/>
              </a:ext>
            </a:extLst>
          </p:cNvPr>
          <p:cNvSpPr txBox="1"/>
          <p:nvPr/>
        </p:nvSpPr>
        <p:spPr>
          <a:xfrm>
            <a:off x="1562100" y="6334125"/>
            <a:ext cx="8296275" cy="307777"/>
          </a:xfrm>
          <a:prstGeom prst="rect">
            <a:avLst/>
          </a:prstGeom>
          <a:noFill/>
        </p:spPr>
        <p:txBody>
          <a:bodyPr wrap="square" rtlCol="0">
            <a:spAutoFit/>
          </a:bodyPr>
          <a:lstStyle/>
          <a:p>
            <a:r>
              <a:rPr lang="en-AU" sz="1400">
                <a:solidFill>
                  <a:schemeClr val="bg1">
                    <a:lumMod val="50000"/>
                  </a:schemeClr>
                </a:solidFill>
              </a:rPr>
              <a:t>Source: NCVER </a:t>
            </a:r>
            <a:r>
              <a:rPr lang="en-AU" sz="1400" err="1">
                <a:solidFill>
                  <a:schemeClr val="bg1">
                    <a:lumMod val="50000"/>
                  </a:schemeClr>
                </a:solidFill>
              </a:rPr>
              <a:t>Databuilder</a:t>
            </a:r>
            <a:r>
              <a:rPr lang="en-AU" sz="1400">
                <a:solidFill>
                  <a:schemeClr val="bg1">
                    <a:lumMod val="50000"/>
                  </a:schemeClr>
                </a:solidFill>
              </a:rPr>
              <a:t>, ACT Government-funded students</a:t>
            </a:r>
          </a:p>
        </p:txBody>
      </p:sp>
      <p:graphicFrame>
        <p:nvGraphicFramePr>
          <p:cNvPr id="5" name="Content Placeholder 4">
            <a:extLst>
              <a:ext uri="{FF2B5EF4-FFF2-40B4-BE49-F238E27FC236}">
                <a16:creationId xmlns:a16="http://schemas.microsoft.com/office/drawing/2014/main" id="{6F62F860-3270-CBA9-D376-611B00D7F612}"/>
              </a:ext>
            </a:extLst>
          </p:cNvPr>
          <p:cNvGraphicFramePr>
            <a:graphicFrameLocks noGrp="1"/>
          </p:cNvGraphicFramePr>
          <p:nvPr>
            <p:ph sz="half" idx="2"/>
          </p:nvPr>
        </p:nvGraphicFramePr>
        <p:xfrm>
          <a:off x="6172200" y="1944688"/>
          <a:ext cx="5040313" cy="41878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57207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E88B8-5DC0-FF11-57F1-9ECC11A35EAB}"/>
              </a:ext>
            </a:extLst>
          </p:cNvPr>
          <p:cNvSpPr>
            <a:spLocks noGrp="1"/>
          </p:cNvSpPr>
          <p:nvPr>
            <p:ph type="title"/>
          </p:nvPr>
        </p:nvSpPr>
        <p:spPr/>
        <p:txBody>
          <a:bodyPr/>
          <a:lstStyle/>
          <a:p>
            <a:r>
              <a:rPr lang="en-AU"/>
              <a:t>Who are our learners?</a:t>
            </a:r>
          </a:p>
        </p:txBody>
      </p:sp>
      <p:graphicFrame>
        <p:nvGraphicFramePr>
          <p:cNvPr id="5" name="Content Placeholder 4">
            <a:extLst>
              <a:ext uri="{FF2B5EF4-FFF2-40B4-BE49-F238E27FC236}">
                <a16:creationId xmlns:a16="http://schemas.microsoft.com/office/drawing/2014/main" id="{728321DE-DE62-944E-E509-D6493A9C8EA7}"/>
              </a:ext>
            </a:extLst>
          </p:cNvPr>
          <p:cNvGraphicFramePr>
            <a:graphicFrameLocks noGrp="1"/>
          </p:cNvGraphicFramePr>
          <p:nvPr>
            <p:ph sz="half" idx="1"/>
          </p:nvPr>
        </p:nvGraphicFramePr>
        <p:xfrm>
          <a:off x="647700" y="1944688"/>
          <a:ext cx="4770438" cy="41878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ontent Placeholder 4">
            <a:extLst>
              <a:ext uri="{FF2B5EF4-FFF2-40B4-BE49-F238E27FC236}">
                <a16:creationId xmlns:a16="http://schemas.microsoft.com/office/drawing/2014/main" id="{35D50BB9-FB77-54D3-334E-D5AAD5634DCE}"/>
              </a:ext>
            </a:extLst>
          </p:cNvPr>
          <p:cNvGraphicFramePr>
            <a:graphicFrameLocks noGrp="1"/>
          </p:cNvGraphicFramePr>
          <p:nvPr>
            <p:ph sz="half" idx="2"/>
          </p:nvPr>
        </p:nvGraphicFramePr>
        <p:xfrm>
          <a:off x="6172200" y="1944688"/>
          <a:ext cx="5040313" cy="418782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0FA5D52F-A4C0-D553-1688-438BDE8BF8F3}"/>
              </a:ext>
            </a:extLst>
          </p:cNvPr>
          <p:cNvSpPr txBox="1"/>
          <p:nvPr/>
        </p:nvSpPr>
        <p:spPr>
          <a:xfrm>
            <a:off x="1562100" y="6334125"/>
            <a:ext cx="8296275" cy="307777"/>
          </a:xfrm>
          <a:prstGeom prst="rect">
            <a:avLst/>
          </a:prstGeom>
          <a:noFill/>
        </p:spPr>
        <p:txBody>
          <a:bodyPr wrap="square" rtlCol="0">
            <a:spAutoFit/>
          </a:bodyPr>
          <a:lstStyle/>
          <a:p>
            <a:r>
              <a:rPr lang="en-AU" sz="1400">
                <a:solidFill>
                  <a:schemeClr val="bg1">
                    <a:lumMod val="50000"/>
                  </a:schemeClr>
                </a:solidFill>
              </a:rPr>
              <a:t>Source: NCVER </a:t>
            </a:r>
            <a:r>
              <a:rPr lang="en-AU" sz="1400" err="1">
                <a:solidFill>
                  <a:schemeClr val="bg1">
                    <a:lumMod val="50000"/>
                  </a:schemeClr>
                </a:solidFill>
              </a:rPr>
              <a:t>Databuilder</a:t>
            </a:r>
            <a:r>
              <a:rPr lang="en-AU" sz="1400">
                <a:solidFill>
                  <a:schemeClr val="bg1">
                    <a:lumMod val="50000"/>
                  </a:schemeClr>
                </a:solidFill>
              </a:rPr>
              <a:t>, ACT Government-funded students</a:t>
            </a:r>
          </a:p>
        </p:txBody>
      </p:sp>
    </p:spTree>
    <p:extLst>
      <p:ext uri="{BB962C8B-B14F-4D97-AF65-F5344CB8AC3E}">
        <p14:creationId xmlns:p14="http://schemas.microsoft.com/office/powerpoint/2010/main" val="231000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6A5C9-5E43-E0A4-1AB8-735241CA60C9}"/>
              </a:ext>
            </a:extLst>
          </p:cNvPr>
          <p:cNvSpPr>
            <a:spLocks noGrp="1"/>
          </p:cNvSpPr>
          <p:nvPr>
            <p:ph type="title"/>
          </p:nvPr>
        </p:nvSpPr>
        <p:spPr/>
        <p:txBody>
          <a:bodyPr/>
          <a:lstStyle/>
          <a:p>
            <a:r>
              <a:rPr lang="en-AU" sz="2800"/>
              <a:t>ACT Government-funded VET: Apprentices and trainees</a:t>
            </a:r>
          </a:p>
        </p:txBody>
      </p:sp>
      <p:graphicFrame>
        <p:nvGraphicFramePr>
          <p:cNvPr id="8" name="Content Placeholder 7">
            <a:extLst>
              <a:ext uri="{FF2B5EF4-FFF2-40B4-BE49-F238E27FC236}">
                <a16:creationId xmlns:a16="http://schemas.microsoft.com/office/drawing/2014/main" id="{2DF238EC-CB38-14C5-0F5A-30D32E8D793F}"/>
              </a:ext>
            </a:extLst>
          </p:cNvPr>
          <p:cNvGraphicFramePr>
            <a:graphicFrameLocks noGrp="1"/>
          </p:cNvGraphicFramePr>
          <p:nvPr>
            <p:ph idx="1"/>
          </p:nvPr>
        </p:nvGraphicFramePr>
        <p:xfrm>
          <a:off x="647700" y="1944688"/>
          <a:ext cx="7026275" cy="418782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4FAD195A-2D8B-6E46-5523-D9BE2B434462}"/>
              </a:ext>
            </a:extLst>
          </p:cNvPr>
          <p:cNvSpPr txBox="1"/>
          <p:nvPr/>
        </p:nvSpPr>
        <p:spPr>
          <a:xfrm>
            <a:off x="4210975" y="6487502"/>
            <a:ext cx="2525581" cy="276999"/>
          </a:xfrm>
          <a:prstGeom prst="rect">
            <a:avLst/>
          </a:prstGeom>
          <a:noFill/>
        </p:spPr>
        <p:txBody>
          <a:bodyPr wrap="square" rtlCol="0">
            <a:spAutoFit/>
          </a:bodyPr>
          <a:lstStyle/>
          <a:p>
            <a:r>
              <a:rPr lang="en-AU" sz="1200"/>
              <a:t>Source: NCVER </a:t>
            </a:r>
            <a:r>
              <a:rPr lang="en-AU" sz="1200" err="1"/>
              <a:t>Databuilder</a:t>
            </a:r>
            <a:endParaRPr lang="en-AU" sz="1200"/>
          </a:p>
        </p:txBody>
      </p:sp>
    </p:spTree>
    <p:extLst>
      <p:ext uri="{BB962C8B-B14F-4D97-AF65-F5344CB8AC3E}">
        <p14:creationId xmlns:p14="http://schemas.microsoft.com/office/powerpoint/2010/main" val="1794020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258E2-CEDE-53F7-01D4-93211F5563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BCB35D-FE30-F124-9552-16A2F46D0A78}"/>
              </a:ext>
            </a:extLst>
          </p:cNvPr>
          <p:cNvSpPr>
            <a:spLocks noGrp="1"/>
          </p:cNvSpPr>
          <p:nvPr>
            <p:ph type="title"/>
          </p:nvPr>
        </p:nvSpPr>
        <p:spPr/>
        <p:txBody>
          <a:bodyPr/>
          <a:lstStyle/>
          <a:p>
            <a:r>
              <a:rPr lang="en-AU" sz="2400"/>
              <a:t>ACT Government-funded VET enrolments—not an apprentice or trainee</a:t>
            </a:r>
          </a:p>
        </p:txBody>
      </p:sp>
      <p:graphicFrame>
        <p:nvGraphicFramePr>
          <p:cNvPr id="6" name="Content Placeholder 5">
            <a:extLst>
              <a:ext uri="{FF2B5EF4-FFF2-40B4-BE49-F238E27FC236}">
                <a16:creationId xmlns:a16="http://schemas.microsoft.com/office/drawing/2014/main" id="{19C5E7DA-4492-DE4F-8E02-2C452A66DE43}"/>
              </a:ext>
            </a:extLst>
          </p:cNvPr>
          <p:cNvGraphicFramePr>
            <a:graphicFrameLocks noGrp="1"/>
          </p:cNvGraphicFramePr>
          <p:nvPr>
            <p:ph idx="1"/>
          </p:nvPr>
        </p:nvGraphicFramePr>
        <p:xfrm>
          <a:off x="4514850" y="1944688"/>
          <a:ext cx="6346825" cy="418782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B724532C-C537-6320-D86E-77131ED105A4}"/>
              </a:ext>
            </a:extLst>
          </p:cNvPr>
          <p:cNvSpPr txBox="1"/>
          <p:nvPr/>
        </p:nvSpPr>
        <p:spPr>
          <a:xfrm>
            <a:off x="4210975" y="6487502"/>
            <a:ext cx="2525581" cy="276999"/>
          </a:xfrm>
          <a:prstGeom prst="rect">
            <a:avLst/>
          </a:prstGeom>
          <a:noFill/>
        </p:spPr>
        <p:txBody>
          <a:bodyPr wrap="square" rtlCol="0">
            <a:spAutoFit/>
          </a:bodyPr>
          <a:lstStyle/>
          <a:p>
            <a:r>
              <a:rPr lang="en-AU" sz="1200"/>
              <a:t>Source: NCVER </a:t>
            </a:r>
            <a:r>
              <a:rPr lang="en-AU" sz="1200" err="1"/>
              <a:t>Databuilder</a:t>
            </a:r>
            <a:endParaRPr lang="en-AU" sz="1200"/>
          </a:p>
        </p:txBody>
      </p:sp>
    </p:spTree>
    <p:extLst>
      <p:ext uri="{BB962C8B-B14F-4D97-AF65-F5344CB8AC3E}">
        <p14:creationId xmlns:p14="http://schemas.microsoft.com/office/powerpoint/2010/main" val="539578427"/>
      </p:ext>
    </p:extLst>
  </p:cSld>
  <p:clrMapOvr>
    <a:masterClrMapping/>
  </p:clrMapOvr>
</p:sld>
</file>

<file path=ppt/theme/theme1.xml><?xml version="1.0" encoding="utf-8"?>
<a:theme xmlns:a="http://schemas.openxmlformats.org/drawingml/2006/main" name="ACT Gov template 2025-26">
  <a:themeElements>
    <a:clrScheme name="ACT Government theme">
      <a:dk1>
        <a:srgbClr val="000000"/>
      </a:dk1>
      <a:lt1>
        <a:srgbClr val="FFFFFF"/>
      </a:lt1>
      <a:dk2>
        <a:srgbClr val="000000"/>
      </a:dk2>
      <a:lt2>
        <a:srgbClr val="FFFFFF"/>
      </a:lt2>
      <a:accent1>
        <a:srgbClr val="6E46E0"/>
      </a:accent1>
      <a:accent2>
        <a:srgbClr val="320557"/>
      </a:accent2>
      <a:accent3>
        <a:srgbClr val="DCC8FA"/>
      </a:accent3>
      <a:accent4>
        <a:srgbClr val="B364DC"/>
      </a:accent4>
      <a:accent5>
        <a:srgbClr val="A591FF"/>
      </a:accent5>
      <a:accent6>
        <a:srgbClr val="56268C"/>
      </a:accent6>
      <a:hlink>
        <a:srgbClr val="000000"/>
      </a:hlink>
      <a:folHlink>
        <a:srgbClr val="6E46E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T Gov template 2025-26" id="{FD991E0F-8540-4BBB-AA61-0F19B5EC5DB3}" vid="{DAFF7DF2-CA04-42CD-AC9E-7776F2607465}"/>
    </a:ext>
  </a:extLst>
</a:theme>
</file>

<file path=ppt/theme/theme2.xml><?xml version="1.0" encoding="utf-8"?>
<a:theme xmlns:a="http://schemas.openxmlformats.org/drawingml/2006/main" name="Title slides and chapter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hoG PowerPoint Template" id="{3525B2EF-19F2-8C4A-908F-B0588B6DE288}" vid="{F7B56832-95F3-4D47-9D50-9C3CB594F4AB}"/>
    </a:ext>
  </a:extLst>
</a:theme>
</file>

<file path=ppt/theme/theme3.xml><?xml version="1.0" encoding="utf-8"?>
<a:theme xmlns:a="http://schemas.openxmlformats.org/drawingml/2006/main" name="1_Title slides and chapter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hoG PowerPoint Template" id="{3525B2EF-19F2-8C4A-908F-B0588B6DE288}" vid="{F7B56832-95F3-4D47-9D50-9C3CB594F4A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888494b-b196-4eff-9583-228c3652a200" xsi:nil="true"/>
    <lcf76f155ced4ddcb4097134ff3c332f xmlns="e2957237-ad30-4265-88fa-540286a6f8a3">
      <Terms xmlns="http://schemas.microsoft.com/office/infopath/2007/PartnerControls"/>
    </lcf76f155ced4ddcb4097134ff3c332f>
    <Notes xmlns="e2957237-ad30-4265-88fa-540286a6f8a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81E577E92C9D94996446E5D4196FF4D" ma:contentTypeVersion="18" ma:contentTypeDescription="Create a new document." ma:contentTypeScope="" ma:versionID="c39b0dad6c782fa0c642d7aa4c96033d">
  <xsd:schema xmlns:xsd="http://www.w3.org/2001/XMLSchema" xmlns:xs="http://www.w3.org/2001/XMLSchema" xmlns:p="http://schemas.microsoft.com/office/2006/metadata/properties" xmlns:ns2="e2957237-ad30-4265-88fa-540286a6f8a3" xmlns:ns3="f888494b-b196-4eff-9583-228c3652a200" targetNamespace="http://schemas.microsoft.com/office/2006/metadata/properties" ma:root="true" ma:fieldsID="945bce8613e7396c968a9f81b8bb7166" ns2:_="" ns3:_="">
    <xsd:import namespace="e2957237-ad30-4265-88fa-540286a6f8a3"/>
    <xsd:import namespace="f888494b-b196-4eff-9583-228c3652a20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LengthInSeconds" minOccurs="0"/>
                <xsd:element ref="ns2:MediaServiceSearchProperties"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957237-ad30-4265-88fa-540286a6f8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32ba9fb-117d-4a5c-9dda-ba27611682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Notes" ma:index="25" nillable="true" ma:displayName="Notes"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888494b-b196-4eff-9583-228c3652a20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84bd2f88-8fcf-4453-b214-f423b5e82e3d}" ma:internalName="TaxCatchAll" ma:showField="CatchAllData" ma:web="f888494b-b196-4eff-9583-228c3652a2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7E6E27-F654-41FF-98E5-706C2E6E54C9}">
  <ds:schemaRefs>
    <ds:schemaRef ds:uri="http://schemas.openxmlformats.org/package/2006/metadata/core-properties"/>
    <ds:schemaRef ds:uri="e2957237-ad30-4265-88fa-540286a6f8a3"/>
    <ds:schemaRef ds:uri="http://purl.org/dc/dcmitype/"/>
    <ds:schemaRef ds:uri="http://schemas.microsoft.com/office/2006/documentManagement/types"/>
    <ds:schemaRef ds:uri="http://schemas.microsoft.com/office/2006/metadata/properties"/>
    <ds:schemaRef ds:uri="http://schemas.microsoft.com/office/infopath/2007/PartnerControls"/>
    <ds:schemaRef ds:uri="http://purl.org/dc/terms/"/>
    <ds:schemaRef ds:uri="f888494b-b196-4eff-9583-228c3652a200"/>
    <ds:schemaRef ds:uri="http://www.w3.org/XML/1998/namespace"/>
    <ds:schemaRef ds:uri="http://purl.org/dc/elements/1.1/"/>
  </ds:schemaRefs>
</ds:datastoreItem>
</file>

<file path=customXml/itemProps2.xml><?xml version="1.0" encoding="utf-8"?>
<ds:datastoreItem xmlns:ds="http://schemas.openxmlformats.org/officeDocument/2006/customXml" ds:itemID="{E7482379-54E9-4ACA-B5E1-A35199F69E3C}">
  <ds:schemaRefs>
    <ds:schemaRef ds:uri="e2957237-ad30-4265-88fa-540286a6f8a3"/>
    <ds:schemaRef ds:uri="f888494b-b196-4eff-9583-228c3652a20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A99D688-21F7-47A4-BF37-4A71C2224FF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ACT Gov template 2025-26</Template>
  <TotalTime>555</TotalTime>
  <Words>3200</Words>
  <Application>Microsoft Office PowerPoint</Application>
  <PresentationFormat>Widescreen</PresentationFormat>
  <Paragraphs>354</Paragraphs>
  <Slides>56</Slides>
  <Notes>28</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56</vt:i4>
      </vt:variant>
    </vt:vector>
  </HeadingPairs>
  <TitlesOfParts>
    <vt:vector size="67" baseType="lpstr">
      <vt:lpstr>Aptos</vt:lpstr>
      <vt:lpstr>Arial</vt:lpstr>
      <vt:lpstr>Courier New</vt:lpstr>
      <vt:lpstr>Montserrat</vt:lpstr>
      <vt:lpstr>Montserrat Medium</vt:lpstr>
      <vt:lpstr>Montserrat SemiBold</vt:lpstr>
      <vt:lpstr>Wingdings</vt:lpstr>
      <vt:lpstr>ACT Gov template 2025-26</vt:lpstr>
      <vt:lpstr>Title slides and chapters</vt:lpstr>
      <vt:lpstr>1_Title slides and chapters</vt:lpstr>
      <vt:lpstr>Document</vt:lpstr>
      <vt:lpstr>RTO Forum  Skills Canberra </vt:lpstr>
      <vt:lpstr>WELCOME AND ACKNOWLEDGEMENT TO COUNTRY</vt:lpstr>
      <vt:lpstr>Agenda</vt:lpstr>
      <vt:lpstr>VET in the ACT Trend and Issues</vt:lpstr>
      <vt:lpstr>Objectives</vt:lpstr>
      <vt:lpstr>Who are our learners?</vt:lpstr>
      <vt:lpstr>Who are our learners?</vt:lpstr>
      <vt:lpstr>ACT Government-funded VET: Apprentices and trainees</vt:lpstr>
      <vt:lpstr>ACT Government-funded VET enrolments—not an apprentice or trainee</vt:lpstr>
      <vt:lpstr>Through a longer lens: Apprentices and trainees</vt:lpstr>
      <vt:lpstr>Through a longer lens: Not an apprentice or trainee</vt:lpstr>
      <vt:lpstr>Apprentices vs trainees in training</vt:lpstr>
      <vt:lpstr>Apprenticeships as % of total government-funded activity</vt:lpstr>
      <vt:lpstr>While the number attending education remains stable, the number not attending education has steadily increased</vt:lpstr>
      <vt:lpstr>Where do they work?</vt:lpstr>
      <vt:lpstr>The drop in full-time education participation is more pronounced in the ACT than nationally</vt:lpstr>
      <vt:lpstr>National Skills Agreement</vt:lpstr>
      <vt:lpstr>National Skills Agreement</vt:lpstr>
      <vt:lpstr>ACT Skills Action Plan</vt:lpstr>
      <vt:lpstr>National Skills Agreement</vt:lpstr>
      <vt:lpstr>PowerPoint Presentation</vt:lpstr>
      <vt:lpstr>PowerPoint Presentation</vt:lpstr>
      <vt:lpstr>PowerPoint Presentation</vt:lpstr>
      <vt:lpstr>Qualification Reform</vt:lpstr>
      <vt:lpstr>Qualification Reform</vt:lpstr>
      <vt:lpstr>PowerPoint Presentation</vt:lpstr>
      <vt:lpstr>Training Awards</vt:lpstr>
      <vt:lpstr>Training Awards</vt:lpstr>
      <vt:lpstr>2026 ACT Training Awards</vt:lpstr>
      <vt:lpstr>Paperwork, Payments and Pitfalls</vt:lpstr>
      <vt:lpstr>Agenda &amp; Timings</vt:lpstr>
      <vt:lpstr>Session outcomes</vt:lpstr>
      <vt:lpstr>How we’ll run today</vt:lpstr>
      <vt:lpstr>How to nominate topics</vt:lpstr>
      <vt:lpstr>Today’s topics overview</vt:lpstr>
      <vt:lpstr>Compliance Guide — context &amp; objectives</vt:lpstr>
      <vt:lpstr>Compliance Guide —simplifying</vt:lpstr>
      <vt:lpstr>Compliance Guide — streamlining</vt:lpstr>
      <vt:lpstr>Compliance Guide — what to expect next</vt:lpstr>
      <vt:lpstr>BSSS rules for ASBA units — snapshot</vt:lpstr>
      <vt:lpstr>BSSS E‑unit calculation — example</vt:lpstr>
      <vt:lpstr>BSSS changes — why this matters</vt:lpstr>
      <vt:lpstr>What RTOs can do to help</vt:lpstr>
      <vt:lpstr>ACT or NSW training contract — the rule</vt:lpstr>
      <vt:lpstr>ACT vs NSW — scenarios</vt:lpstr>
      <vt:lpstr>ACT vs NSW — support materials</vt:lpstr>
      <vt:lpstr>Training Plans &amp; Training Record Books</vt:lpstr>
      <vt:lpstr>Training Plans — pitfalls &amp; fixes</vt:lpstr>
      <vt:lpstr>Training Record Books — pitfalls &amp; fixes</vt:lpstr>
      <vt:lpstr>Payments &amp; procedures — how to get help</vt:lpstr>
      <vt:lpstr>Payments — common pitfalls &amp; tips</vt:lpstr>
      <vt:lpstr>Payments — common pitfalls &amp; tips (cont.)</vt:lpstr>
      <vt:lpstr>Payments — common pitfalls &amp; tips (cont.)</vt:lpstr>
      <vt:lpstr>Q&amp;A session — tables overview</vt:lpstr>
      <vt:lpstr>Thank you / Q&amp;A</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Pasaribu, Donny</dc:creator>
  <cp:lastModifiedBy>Elodie Auvray</cp:lastModifiedBy>
  <cp:revision>30</cp:revision>
  <dcterms:created xsi:type="dcterms:W3CDTF">2025-09-04T05:24:20Z</dcterms:created>
  <dcterms:modified xsi:type="dcterms:W3CDTF">2026-02-19T03:26:42Z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9af8531-eb46-4968-8cb3-105d2f5ea87e_Enabled">
    <vt:lpwstr>true</vt:lpwstr>
  </property>
  <property fmtid="{D5CDD505-2E9C-101B-9397-08002B2CF9AE}" pid="3" name="MSIP_Label_69af8531-eb46-4968-8cb3-105d2f5ea87e_SetDate">
    <vt:lpwstr>2025-09-04T06:39:10Z</vt:lpwstr>
  </property>
  <property fmtid="{D5CDD505-2E9C-101B-9397-08002B2CF9AE}" pid="4" name="MSIP_Label_69af8531-eb46-4968-8cb3-105d2f5ea87e_Method">
    <vt:lpwstr>Standard</vt:lpwstr>
  </property>
  <property fmtid="{D5CDD505-2E9C-101B-9397-08002B2CF9AE}" pid="5" name="MSIP_Label_69af8531-eb46-4968-8cb3-105d2f5ea87e_Name">
    <vt:lpwstr>Official - No Marking</vt:lpwstr>
  </property>
  <property fmtid="{D5CDD505-2E9C-101B-9397-08002B2CF9AE}" pid="6" name="MSIP_Label_69af8531-eb46-4968-8cb3-105d2f5ea87e_SiteId">
    <vt:lpwstr>b46c1908-0334-4236-b978-585ee88e4199</vt:lpwstr>
  </property>
  <property fmtid="{D5CDD505-2E9C-101B-9397-08002B2CF9AE}" pid="7" name="MSIP_Label_69af8531-eb46-4968-8cb3-105d2f5ea87e_ActionId">
    <vt:lpwstr>a4090dcd-c235-4b4e-b50f-1e0fb1a51af0</vt:lpwstr>
  </property>
  <property fmtid="{D5CDD505-2E9C-101B-9397-08002B2CF9AE}" pid="8" name="MSIP_Label_69af8531-eb46-4968-8cb3-105d2f5ea87e_ContentBits">
    <vt:lpwstr>0</vt:lpwstr>
  </property>
  <property fmtid="{D5CDD505-2E9C-101B-9397-08002B2CF9AE}" pid="9" name="MSIP_Label_69af8531-eb46-4968-8cb3-105d2f5ea87e_Tag">
    <vt:lpwstr>10, 3, 0, 1</vt:lpwstr>
  </property>
  <property fmtid="{D5CDD505-2E9C-101B-9397-08002B2CF9AE}" pid="10" name="ContentTypeId">
    <vt:lpwstr>0x010100A81E577E92C9D94996446E5D4196FF4D</vt:lpwstr>
  </property>
  <property fmtid="{D5CDD505-2E9C-101B-9397-08002B2CF9AE}" pid="11" name="MediaServiceImageTags">
    <vt:lpwstr/>
  </property>
</Properties>
</file>