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7"/>
  </p:notesMasterIdLst>
  <p:sldIdLst>
    <p:sldId id="297" r:id="rId5"/>
    <p:sldId id="269" r:id="rId6"/>
    <p:sldId id="286" r:id="rId7"/>
    <p:sldId id="289" r:id="rId8"/>
    <p:sldId id="290" r:id="rId9"/>
    <p:sldId id="295" r:id="rId10"/>
    <p:sldId id="298" r:id="rId11"/>
    <p:sldId id="299" r:id="rId12"/>
    <p:sldId id="300" r:id="rId13"/>
    <p:sldId id="302" r:id="rId14"/>
    <p:sldId id="301" r:id="rId15"/>
    <p:sldId id="294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13F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321561A-17D1-4B32-9CA0-6750A01902C4}" v="6" dt="2025-06-06T06:18:35.49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761" autoAdjust="0"/>
    <p:restoredTop sz="94673" autoAdjust="0"/>
  </p:normalViewPr>
  <p:slideViewPr>
    <p:cSldViewPr snapToGrid="0">
      <p:cViewPr varScale="1">
        <p:scale>
          <a:sx n="105" d="100"/>
          <a:sy n="105" d="100"/>
        </p:scale>
        <p:origin x="44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43EC6E-9694-5146-965E-59DC16DB3AF4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9B0413-F8B0-F143-904C-B24B01812B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71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5DF268-6116-4E20-A802-8050BF3696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FACDE70-608D-487E-BF74-3B7191E09E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03E657-BE6F-4E13-9BD2-ACD545F8CD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A8103-58C2-4D9B-A014-50B8A8D63021}" type="datetimeFigureOut">
              <a:rPr lang="en-GB" smtClean="0"/>
              <a:t>06/04/2026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82F585-F93A-40A5-9EBC-064A9D5DBF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A606B9-6BA4-405E-B5D3-52FE3BAA69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88BD3-DDD7-4780-A7C1-8E5943D073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1629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45246F-2765-4163-ACB8-607576D496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EB4734-C8E3-47E6-8E43-AE51CB52F8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E49E3C-4CD6-4D2C-9729-257180058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A8103-58C2-4D9B-A014-50B8A8D63021}" type="datetimeFigureOut">
              <a:rPr lang="en-GB" smtClean="0"/>
              <a:t>06/04/2026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8F524B-1FD9-4588-A99E-5B07CFAD3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B9C7B9-9D81-4BB4-90BE-75174CEF04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88BD3-DDD7-4780-A7C1-8E5943D073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833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2AF29CF-8C31-48D6-AEA3-D263A1A8E2E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57008F0-8374-4A5A-8746-49CAFCDD0C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489178-7D7A-4BCA-9F4C-A1935A705B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A8103-58C2-4D9B-A014-50B8A8D63021}" type="datetimeFigureOut">
              <a:rPr lang="en-GB" smtClean="0"/>
              <a:t>06/04/2026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D4E2B8-E79A-4574-86C3-B77B0892A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736E5D-EBA9-47B7-853C-F6FE8821A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88BD3-DDD7-4780-A7C1-8E5943D073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0730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5BDB11-0606-4965-AE11-CFC4E9B5DF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FEB8CE-0AA2-47D8-8847-A8028D0BD9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F8758D-4F20-4C09-BC89-569A362EEF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A8103-58C2-4D9B-A014-50B8A8D63021}" type="datetimeFigureOut">
              <a:rPr lang="en-GB" smtClean="0"/>
              <a:t>06/04/2026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68AB3B-BACA-491C-92E0-8B1E1A8F0A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3362B9-AE22-4225-875B-8E2D5CD54B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88BD3-DDD7-4780-A7C1-8E5943D073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510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3F3CAC-A934-44B5-B298-BB953760EF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4AE838-F76D-4FA3-B29E-E8717DC5F3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BE7FBC-24B7-4113-958B-B453F9385E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A8103-58C2-4D9B-A014-50B8A8D63021}" type="datetimeFigureOut">
              <a:rPr lang="en-GB" smtClean="0"/>
              <a:t>06/04/2026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D89739-9C8F-4063-B57B-9F3E5F9CC4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9938C8-87C8-4D11-9AAB-5AB6CF366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88BD3-DDD7-4780-A7C1-8E5943D073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64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07C1EE-92B4-4936-979F-FF31B7FE34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2B0F21-112B-43ED-886D-DFA7061FEA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74B0CD2-3169-4F17-8A3A-69FEFEBFA5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45DDDF-19FB-4003-99BD-F1146D4C70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A8103-58C2-4D9B-A014-50B8A8D63021}" type="datetimeFigureOut">
              <a:rPr lang="en-GB" smtClean="0"/>
              <a:t>06/04/2026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E91DE1-B7CE-49F8-9B8F-D77391A9C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5CA185-1DE5-46B4-9F9F-8B1CF17EB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88BD3-DDD7-4780-A7C1-8E5943D073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34338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DBDBA5-258F-438F-8B7A-94134F0FA2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B7C719-CD3F-4220-8999-9A095DF427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0102EB-6C33-4CD6-A1ED-4AF8630A23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8038AE3-E31A-4C7A-A9A9-466654F4EBD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F606F4-823A-457A-9399-83E032F71BE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F04D3C9-EFEE-4329-A7BA-7995748045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A8103-58C2-4D9B-A014-50B8A8D63021}" type="datetimeFigureOut">
              <a:rPr lang="en-GB" smtClean="0"/>
              <a:t>06/04/2026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CA3AF10-DDC4-4832-9057-5E7FE0114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14B996D-D435-4ABB-AE27-DF2971D11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88BD3-DDD7-4780-A7C1-8E5943D073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0612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8E81EE-3251-47B8-9D4F-51149510E3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5201714-C43F-45B9-92B7-0DB97A9F1C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A8103-58C2-4D9B-A014-50B8A8D63021}" type="datetimeFigureOut">
              <a:rPr lang="en-GB" smtClean="0"/>
              <a:t>06/04/2026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00E6A0-1892-49E1-AD67-A20975056A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5B93ECB-C657-4310-AFB1-F1B9D00A4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88BD3-DDD7-4780-A7C1-8E5943D073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9142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62AF657-5DB9-49C3-88AF-D5009D209A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A8103-58C2-4D9B-A014-50B8A8D63021}" type="datetimeFigureOut">
              <a:rPr lang="en-GB" smtClean="0"/>
              <a:t>06/04/2026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C74D2E7-C99F-4430-9DBD-B6AD6886E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4B2DB9-18C7-4FF5-9502-231ADF650E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88BD3-DDD7-4780-A7C1-8E5943D073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4532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38369A-D557-4522-BAB0-05C29D0092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0E062B-402B-4781-9A7B-6DD78D794B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8FBBA4-0569-4BE1-AB0A-3D1FB3CFBF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A48DE6-98DD-4B8A-8C7C-F5613AA1EC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A8103-58C2-4D9B-A014-50B8A8D63021}" type="datetimeFigureOut">
              <a:rPr lang="en-GB" smtClean="0"/>
              <a:t>06/04/2026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DC43F7-F240-4930-AF9C-FC09B909D4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C6E836-D991-4171-952F-13411BB890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88BD3-DDD7-4780-A7C1-8E5943D073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77858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9F887A-D553-4CB0-A4DC-CD96388AF2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20EAF61-7F72-4B2E-8DB1-FE03C8177A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32751C-E025-4A8E-B646-9D08A5FA1F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781154-214F-4DAD-9659-A52CD3986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A8103-58C2-4D9B-A014-50B8A8D63021}" type="datetimeFigureOut">
              <a:rPr lang="en-GB" smtClean="0"/>
              <a:t>06/04/2026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00C39A-107A-40E1-B27B-F2832BFD6A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4BA7C8-68CD-4D7F-940F-0B5E81C8F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88BD3-DDD7-4780-A7C1-8E5943D073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2686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89697F7-454B-4BC2-9929-1118283C2A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43D321-3FB7-4265-8EC9-EB16FBB0BE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538B72-E229-447E-8D63-52A8D8BF2E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CA8103-58C2-4D9B-A014-50B8A8D63021}" type="datetimeFigureOut">
              <a:rPr lang="en-GB" smtClean="0"/>
              <a:t>06/04/2026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B428D9-3E3E-4B73-85FE-41AE8B1780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1CA0C1-A9E9-4AAA-80A0-62496B9B3C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888BD3-DDD7-4780-A7C1-8E5943D073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8166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hyperlink" Target="mailto:paul.flatau@uwa.edu.au" TargetMode="External"/><Relationship Id="rId7" Type="http://schemas.openxmlformats.org/officeDocument/2006/relationships/image" Target="../media/image7.png"/><Relationship Id="rId2" Type="http://schemas.openxmlformats.org/officeDocument/2006/relationships/hyperlink" Target="mailto:david.gilchrist@uwa.edu.au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hyperlink" Target="https://www.uwa.edu.au/schools/research/UWA-Centre-for-Social-Impact" TargetMode="External"/><Relationship Id="rId10" Type="http://schemas.openxmlformats.org/officeDocument/2006/relationships/image" Target="../media/image8.png"/><Relationship Id="rId4" Type="http://schemas.openxmlformats.org/officeDocument/2006/relationships/hyperlink" Target="https://www.uwa.edu.au/schools/Research/Centre-for-Public-Value" TargetMode="External"/><Relationship Id="rId9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7.png"/><Relationship Id="rId7" Type="http://schemas.openxmlformats.org/officeDocument/2006/relationships/image" Target="../media/image9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F9705A2-5A92-6F54-8C88-EB01ACAE86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7728"/>
          <a:stretch/>
        </p:blipFill>
        <p:spPr>
          <a:xfrm>
            <a:off x="0" y="3015100"/>
            <a:ext cx="12192000" cy="38428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C8B7E7E-5F44-4450-8C29-84BE64001A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7065" y="2604034"/>
            <a:ext cx="11777869" cy="2387600"/>
          </a:xfrm>
        </p:spPr>
        <p:txBody>
          <a:bodyPr>
            <a:normAutofit fontScale="90000"/>
          </a:bodyPr>
          <a:lstStyle/>
          <a:p>
            <a:r>
              <a:rPr lang="en-AU" sz="4400" b="1" i="0" u="none" strike="noStrike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HUMAN SERVICES </a:t>
            </a:r>
            <a:br>
              <a:rPr lang="en-AU" sz="4400" b="1" i="0" u="none" strike="noStrike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AU" sz="4400" b="1" i="0" u="none" strike="noStrike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COSTING &amp; PRICING </a:t>
            </a:r>
            <a:br>
              <a:rPr lang="en-AU" sz="4400" b="1" i="0" u="none" strike="noStrike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AU" sz="4400" b="1" i="0" u="none" strike="noStrike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RESOURCE PACKAGE</a:t>
            </a:r>
            <a:br>
              <a:rPr lang="en-AU" sz="4400" b="1" i="0" u="none" strike="noStrike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lang="en-AU" sz="4400" b="1" i="0" u="none" strike="noStrike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AU" sz="4400" b="1" i="0" u="none" strike="noStrike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Training Video 1: Introduction</a:t>
            </a:r>
            <a:endParaRPr lang="en-GB" sz="4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5" name="Group 4" descr="Logos for Centre For Public Value UWA, Centre for Social Impact, and University of Western Australia">
            <a:extLst>
              <a:ext uri="{FF2B5EF4-FFF2-40B4-BE49-F238E27FC236}">
                <a16:creationId xmlns:a16="http://schemas.microsoft.com/office/drawing/2014/main" id="{A13BFC1B-3506-292C-FFA1-70BF5856C6CB}"/>
              </a:ext>
            </a:extLst>
          </p:cNvPr>
          <p:cNvGrpSpPr/>
          <p:nvPr/>
        </p:nvGrpSpPr>
        <p:grpSpPr>
          <a:xfrm>
            <a:off x="1039679" y="253587"/>
            <a:ext cx="7321071" cy="1483385"/>
            <a:chOff x="0" y="0"/>
            <a:chExt cx="3977296" cy="805815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F39343C2-FB57-BF2D-AB2D-C40B8A37FD6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225"/>
            <a:stretch/>
          </p:blipFill>
          <p:spPr>
            <a:xfrm>
              <a:off x="1645578" y="635"/>
              <a:ext cx="2331718" cy="805180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63DD13EF-CAD8-80D0-F861-4AF99322AA5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1692" r="17916"/>
            <a:stretch/>
          </p:blipFill>
          <p:spPr bwMode="auto">
            <a:xfrm>
              <a:off x="0" y="0"/>
              <a:ext cx="1250412" cy="80581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1B163D36-F202-AC95-3B5E-35FB6C8D28C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0601" r="23167"/>
            <a:stretch/>
          </p:blipFill>
          <p:spPr>
            <a:xfrm>
              <a:off x="1250412" y="0"/>
              <a:ext cx="395167" cy="805180"/>
            </a:xfrm>
            <a:prstGeom prst="rect">
              <a:avLst/>
            </a:prstGeom>
          </p:spPr>
        </p:pic>
      </p:grpSp>
      <p:pic>
        <p:nvPicPr>
          <p:cNvPr id="9" name="Picture 8" descr="Logo for ACT Government">
            <a:extLst>
              <a:ext uri="{FF2B5EF4-FFF2-40B4-BE49-F238E27FC236}">
                <a16:creationId xmlns:a16="http://schemas.microsoft.com/office/drawing/2014/main" id="{7E261793-0792-A8EE-35AE-3E699CDCF87C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48367" y="452816"/>
            <a:ext cx="2118190" cy="1084926"/>
          </a:xfrm>
          <a:prstGeom prst="rect">
            <a:avLst/>
          </a:prstGeom>
          <a:noFill/>
          <a:ln>
            <a:noFill/>
          </a:ln>
        </p:spPr>
      </p:pic>
      <p:sp>
        <p:nvSpPr>
          <p:cNvPr id="19" name="Subtitle 2">
            <a:extLst>
              <a:ext uri="{FF2B5EF4-FFF2-40B4-BE49-F238E27FC236}">
                <a16:creationId xmlns:a16="http://schemas.microsoft.com/office/drawing/2014/main" id="{B68F5909-C272-0BE0-A01B-9B5FBD94FF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31065" y="5510151"/>
            <a:ext cx="5150265" cy="753294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GB" sz="2000" b="1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Professor David Gilchrist,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GB" sz="2000" b="1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Director, UWA Centre for Public Value </a:t>
            </a:r>
            <a:endParaRPr lang="en-GB" sz="2000" dirty="0">
              <a:latin typeface="Franklin Gothic Book" panose="020B05030201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2494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03C1049-172A-62EC-EB82-24430C9D9117}"/>
              </a:ext>
            </a:extLst>
          </p:cNvPr>
          <p:cNvSpPr txBox="1"/>
          <p:nvPr/>
        </p:nvSpPr>
        <p:spPr>
          <a:xfrm>
            <a:off x="838200" y="1690688"/>
            <a:ext cx="10896600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GB" sz="2400" b="1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The Costing &amp; Pricing Modelling Handbook</a:t>
            </a:r>
          </a:p>
          <a:p>
            <a:pPr marL="342900" indent="-3429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Using the Handbook</a:t>
            </a:r>
          </a:p>
          <a:p>
            <a:pPr marL="342900" indent="-3429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Minimum IT Specifications</a:t>
            </a:r>
          </a:p>
          <a:p>
            <a:pPr marL="342900" indent="-3429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Glossary</a:t>
            </a:r>
          </a:p>
          <a:p>
            <a:pPr marL="342900" indent="-3429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Costing &amp; Pricing Principles</a:t>
            </a:r>
          </a:p>
          <a:p>
            <a:pPr marL="342900" indent="-3429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Navigating the Models</a:t>
            </a:r>
            <a:endParaRPr lang="en-GB" sz="2000" dirty="0">
              <a:latin typeface="Franklin Gothic Book" panose="020B05030201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63B5B7F-0E82-B309-9438-3FA90E62F314}"/>
              </a:ext>
            </a:extLst>
          </p:cNvPr>
          <p:cNvSpPr txBox="1"/>
          <p:nvPr/>
        </p:nvSpPr>
        <p:spPr>
          <a:xfrm>
            <a:off x="3843517" y="2282288"/>
            <a:ext cx="900000" cy="369332"/>
          </a:xfrm>
          <a:prstGeom prst="rect">
            <a:avLst/>
          </a:prstGeom>
          <a:solidFill>
            <a:srgbClr val="213F9C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AU" b="1" dirty="0">
                <a:solidFill>
                  <a:schemeClr val="bg1"/>
                </a:solidFill>
                <a:latin typeface="Franklin Gothic Book" panose="020B0503020102020204" pitchFamily="34" charset="0"/>
              </a:rPr>
              <a:t>HB 5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70F41DA-43AF-1690-0CD1-7F8F586A5DAB}"/>
              </a:ext>
            </a:extLst>
          </p:cNvPr>
          <p:cNvSpPr txBox="1"/>
          <p:nvPr/>
        </p:nvSpPr>
        <p:spPr>
          <a:xfrm>
            <a:off x="2531757" y="3352184"/>
            <a:ext cx="900000" cy="369332"/>
          </a:xfrm>
          <a:prstGeom prst="rect">
            <a:avLst/>
          </a:prstGeom>
          <a:solidFill>
            <a:srgbClr val="213F9C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AU" b="1" dirty="0">
                <a:solidFill>
                  <a:schemeClr val="bg1"/>
                </a:solidFill>
                <a:latin typeface="Franklin Gothic Book" panose="020B0503020102020204" pitchFamily="34" charset="0"/>
              </a:rPr>
              <a:t>HB 6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72DB88F-1ABC-6CB9-20FF-D0E0C29171D3}"/>
              </a:ext>
            </a:extLst>
          </p:cNvPr>
          <p:cNvSpPr txBox="1"/>
          <p:nvPr/>
        </p:nvSpPr>
        <p:spPr>
          <a:xfrm>
            <a:off x="4293517" y="2817236"/>
            <a:ext cx="900000" cy="369332"/>
          </a:xfrm>
          <a:prstGeom prst="rect">
            <a:avLst/>
          </a:prstGeom>
          <a:solidFill>
            <a:srgbClr val="213F9C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AU" b="1" dirty="0">
                <a:solidFill>
                  <a:schemeClr val="bg1"/>
                </a:solidFill>
                <a:latin typeface="Franklin Gothic Book" panose="020B0503020102020204" pitchFamily="34" charset="0"/>
              </a:rPr>
              <a:t>HB 5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9DD06AF-E4CE-2E63-BCFE-5862FDF09F0D}"/>
              </a:ext>
            </a:extLst>
          </p:cNvPr>
          <p:cNvSpPr txBox="1"/>
          <p:nvPr/>
        </p:nvSpPr>
        <p:spPr>
          <a:xfrm>
            <a:off x="4293517" y="3887132"/>
            <a:ext cx="900000" cy="369332"/>
          </a:xfrm>
          <a:prstGeom prst="rect">
            <a:avLst/>
          </a:prstGeom>
          <a:solidFill>
            <a:srgbClr val="213F9C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AU" b="1" dirty="0">
                <a:solidFill>
                  <a:schemeClr val="bg1"/>
                </a:solidFill>
                <a:latin typeface="Franklin Gothic Book" panose="020B0503020102020204" pitchFamily="34" charset="0"/>
              </a:rPr>
              <a:t>HB 18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C11AB98-0934-96B9-8E53-C7847D7BDC7E}"/>
              </a:ext>
            </a:extLst>
          </p:cNvPr>
          <p:cNvSpPr txBox="1"/>
          <p:nvPr/>
        </p:nvSpPr>
        <p:spPr>
          <a:xfrm>
            <a:off x="3843517" y="4422079"/>
            <a:ext cx="900000" cy="369332"/>
          </a:xfrm>
          <a:prstGeom prst="rect">
            <a:avLst/>
          </a:prstGeom>
          <a:solidFill>
            <a:srgbClr val="213F9C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AU" b="1">
                <a:solidFill>
                  <a:schemeClr val="bg1"/>
                </a:solidFill>
                <a:latin typeface="Franklin Gothic Book" panose="020B0503020102020204" pitchFamily="34" charset="0"/>
              </a:rPr>
              <a:t>HB 24</a:t>
            </a:r>
            <a:endParaRPr lang="en-AU" b="1" dirty="0">
              <a:solidFill>
                <a:schemeClr val="bg1"/>
              </a:solidFill>
              <a:latin typeface="Franklin Gothic Book" panose="020B0503020102020204" pitchFamily="34" charset="0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722E1EFB-BB5A-F52A-8E00-3C69D7D96F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5040976"/>
            <a:ext cx="12192000" cy="1817024"/>
            <a:chOff x="0" y="5040976"/>
            <a:chExt cx="12192000" cy="1817024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916FE306-D533-12A2-EAAF-E27ED66A8DA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7939" r="85460"/>
            <a:stretch/>
          </p:blipFill>
          <p:spPr>
            <a:xfrm>
              <a:off x="0" y="5874026"/>
              <a:ext cx="838200" cy="983974"/>
            </a:xfrm>
            <a:prstGeom prst="rect">
              <a:avLst/>
            </a:prstGeom>
          </p:spPr>
        </p:pic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7A41534C-E5F7-B493-9BF4-AB3931B582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7749" t="77728"/>
            <a:stretch/>
          </p:blipFill>
          <p:spPr>
            <a:xfrm>
              <a:off x="11485746" y="5040976"/>
              <a:ext cx="706254" cy="1817023"/>
            </a:xfrm>
            <a:prstGeom prst="rect">
              <a:avLst/>
            </a:prstGeom>
          </p:spPr>
        </p:pic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B4F4DB97-520B-AC11-4BB5-D3FFD87D984B}"/>
                </a:ext>
              </a:extLst>
            </p:cNvPr>
            <p:cNvGrpSpPr/>
            <p:nvPr/>
          </p:nvGrpSpPr>
          <p:grpSpPr>
            <a:xfrm>
              <a:off x="7526435" y="5719198"/>
              <a:ext cx="3445063" cy="1115945"/>
              <a:chOff x="0" y="0"/>
              <a:chExt cx="2488917" cy="806768"/>
            </a:xfrm>
          </p:grpSpPr>
          <p:pic>
            <p:nvPicPr>
              <p:cNvPr id="15" name="Picture 14">
                <a:extLst>
                  <a:ext uri="{FF2B5EF4-FFF2-40B4-BE49-F238E27FC236}">
                    <a16:creationId xmlns:a16="http://schemas.microsoft.com/office/drawing/2014/main" id="{83059FB8-6610-4114-C2E6-4C73D2BF4241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225" r="73493"/>
              <a:stretch/>
            </p:blipFill>
            <p:spPr>
              <a:xfrm>
                <a:off x="1034122" y="1588"/>
                <a:ext cx="542477" cy="805180"/>
              </a:xfrm>
              <a:prstGeom prst="rect">
                <a:avLst/>
              </a:prstGeom>
            </p:spPr>
          </p:pic>
          <p:pic>
            <p:nvPicPr>
              <p:cNvPr id="16" name="Picture 15">
                <a:extLst>
                  <a:ext uri="{FF2B5EF4-FFF2-40B4-BE49-F238E27FC236}">
                    <a16:creationId xmlns:a16="http://schemas.microsoft.com/office/drawing/2014/main" id="{17600AC7-658F-EE02-B850-754114E55E8D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1692" r="37668"/>
              <a:stretch/>
            </p:blipFill>
            <p:spPr bwMode="auto">
              <a:xfrm>
                <a:off x="0" y="318"/>
                <a:ext cx="638955" cy="80581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7" name="Picture 16">
                <a:extLst>
                  <a:ext uri="{FF2B5EF4-FFF2-40B4-BE49-F238E27FC236}">
                    <a16:creationId xmlns:a16="http://schemas.microsoft.com/office/drawing/2014/main" id="{E8B7259D-142C-B6D0-7470-1740DAF3FA14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601" r="23167"/>
              <a:stretch/>
            </p:blipFill>
            <p:spPr>
              <a:xfrm>
                <a:off x="638955" y="953"/>
                <a:ext cx="395167" cy="805180"/>
              </a:xfrm>
              <a:prstGeom prst="rect">
                <a:avLst/>
              </a:prstGeom>
            </p:spPr>
          </p:pic>
          <p:pic>
            <p:nvPicPr>
              <p:cNvPr id="18" name="Picture 17">
                <a:extLst>
                  <a:ext uri="{FF2B5EF4-FFF2-40B4-BE49-F238E27FC236}">
                    <a16:creationId xmlns:a16="http://schemas.microsoft.com/office/drawing/2014/main" id="{A7D57006-885B-30D4-89AE-418BB39E75E4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601" r="23167"/>
              <a:stretch/>
            </p:blipFill>
            <p:spPr>
              <a:xfrm>
                <a:off x="1576599" y="318"/>
                <a:ext cx="395167" cy="805180"/>
              </a:xfrm>
              <a:prstGeom prst="rect">
                <a:avLst/>
              </a:prstGeom>
            </p:spPr>
          </p:pic>
          <p:pic>
            <p:nvPicPr>
              <p:cNvPr id="19" name="Picture 18">
                <a:extLst>
                  <a:ext uri="{FF2B5EF4-FFF2-40B4-BE49-F238E27FC236}">
                    <a16:creationId xmlns:a16="http://schemas.microsoft.com/office/drawing/2014/main" id="{0F46F665-E830-F390-B2BC-014F894E6A0F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9520" r="63774"/>
              <a:stretch/>
            </p:blipFill>
            <p:spPr bwMode="auto">
              <a:xfrm>
                <a:off x="1971766" y="0"/>
                <a:ext cx="517151" cy="805815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788842FD-F458-0B6F-D514-D6F87D0ACDA1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4281" y="5899816"/>
              <a:ext cx="1487476" cy="754711"/>
            </a:xfrm>
            <a:prstGeom prst="rect">
              <a:avLst/>
            </a:prstGeom>
            <a:noFill/>
          </p:spPr>
        </p:pic>
      </p:grpSp>
      <p:sp>
        <p:nvSpPr>
          <p:cNvPr id="22" name="Title 1">
            <a:extLst>
              <a:ext uri="{FF2B5EF4-FFF2-40B4-BE49-F238E27FC236}">
                <a16:creationId xmlns:a16="http://schemas.microsoft.com/office/drawing/2014/main" id="{54449194-BB38-9BFE-C49F-B75CE168CC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AU" sz="4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Some Key Elements (cont.)</a:t>
            </a:r>
          </a:p>
        </p:txBody>
      </p:sp>
      <p:pic>
        <p:nvPicPr>
          <p:cNvPr id="2" name="Picture 1" descr="Front page of Handbook">
            <a:extLst>
              <a:ext uri="{FF2B5EF4-FFF2-40B4-BE49-F238E27FC236}">
                <a16:creationId xmlns:a16="http://schemas.microsoft.com/office/drawing/2014/main" id="{2963DAD3-E9E2-0810-7870-F912945D29A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748834" y="1738312"/>
            <a:ext cx="2885434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2169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9" grpId="0" animBg="1"/>
      <p:bldP spid="10" grpId="0" animBg="1"/>
      <p:bldP spid="1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722E1EFB-BB5A-F52A-8E00-3C69D7D96F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5040976"/>
            <a:ext cx="12192000" cy="1817024"/>
            <a:chOff x="0" y="5040976"/>
            <a:chExt cx="12192000" cy="1817024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916FE306-D533-12A2-EAAF-E27ED66A8DA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7939" r="85460"/>
            <a:stretch/>
          </p:blipFill>
          <p:spPr>
            <a:xfrm>
              <a:off x="0" y="5874026"/>
              <a:ext cx="838200" cy="983974"/>
            </a:xfrm>
            <a:prstGeom prst="rect">
              <a:avLst/>
            </a:prstGeom>
          </p:spPr>
        </p:pic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7A41534C-E5F7-B493-9BF4-AB3931B582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7749" t="77728"/>
            <a:stretch/>
          </p:blipFill>
          <p:spPr>
            <a:xfrm>
              <a:off x="11485746" y="5040976"/>
              <a:ext cx="706254" cy="1817023"/>
            </a:xfrm>
            <a:prstGeom prst="rect">
              <a:avLst/>
            </a:prstGeom>
          </p:spPr>
        </p:pic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B4F4DB97-520B-AC11-4BB5-D3FFD87D984B}"/>
                </a:ext>
              </a:extLst>
            </p:cNvPr>
            <p:cNvGrpSpPr/>
            <p:nvPr/>
          </p:nvGrpSpPr>
          <p:grpSpPr>
            <a:xfrm>
              <a:off x="7526435" y="5719198"/>
              <a:ext cx="3445063" cy="1115945"/>
              <a:chOff x="0" y="0"/>
              <a:chExt cx="2488917" cy="806768"/>
            </a:xfrm>
          </p:grpSpPr>
          <p:pic>
            <p:nvPicPr>
              <p:cNvPr id="15" name="Picture 14">
                <a:extLst>
                  <a:ext uri="{FF2B5EF4-FFF2-40B4-BE49-F238E27FC236}">
                    <a16:creationId xmlns:a16="http://schemas.microsoft.com/office/drawing/2014/main" id="{83059FB8-6610-4114-C2E6-4C73D2BF4241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225" r="73493"/>
              <a:stretch/>
            </p:blipFill>
            <p:spPr>
              <a:xfrm>
                <a:off x="1034122" y="1588"/>
                <a:ext cx="542477" cy="805180"/>
              </a:xfrm>
              <a:prstGeom prst="rect">
                <a:avLst/>
              </a:prstGeom>
            </p:spPr>
          </p:pic>
          <p:pic>
            <p:nvPicPr>
              <p:cNvPr id="16" name="Picture 15">
                <a:extLst>
                  <a:ext uri="{FF2B5EF4-FFF2-40B4-BE49-F238E27FC236}">
                    <a16:creationId xmlns:a16="http://schemas.microsoft.com/office/drawing/2014/main" id="{17600AC7-658F-EE02-B850-754114E55E8D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1692" r="37668"/>
              <a:stretch/>
            </p:blipFill>
            <p:spPr bwMode="auto">
              <a:xfrm>
                <a:off x="0" y="318"/>
                <a:ext cx="638955" cy="80581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7" name="Picture 16">
                <a:extLst>
                  <a:ext uri="{FF2B5EF4-FFF2-40B4-BE49-F238E27FC236}">
                    <a16:creationId xmlns:a16="http://schemas.microsoft.com/office/drawing/2014/main" id="{E8B7259D-142C-B6D0-7470-1740DAF3FA14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601" r="23167"/>
              <a:stretch/>
            </p:blipFill>
            <p:spPr>
              <a:xfrm>
                <a:off x="638955" y="953"/>
                <a:ext cx="395167" cy="805180"/>
              </a:xfrm>
              <a:prstGeom prst="rect">
                <a:avLst/>
              </a:prstGeom>
            </p:spPr>
          </p:pic>
          <p:pic>
            <p:nvPicPr>
              <p:cNvPr id="18" name="Picture 17">
                <a:extLst>
                  <a:ext uri="{FF2B5EF4-FFF2-40B4-BE49-F238E27FC236}">
                    <a16:creationId xmlns:a16="http://schemas.microsoft.com/office/drawing/2014/main" id="{A7D57006-885B-30D4-89AE-418BB39E75E4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601" r="23167"/>
              <a:stretch/>
            </p:blipFill>
            <p:spPr>
              <a:xfrm>
                <a:off x="1576599" y="318"/>
                <a:ext cx="395167" cy="805180"/>
              </a:xfrm>
              <a:prstGeom prst="rect">
                <a:avLst/>
              </a:prstGeom>
            </p:spPr>
          </p:pic>
          <p:pic>
            <p:nvPicPr>
              <p:cNvPr id="19" name="Picture 18">
                <a:extLst>
                  <a:ext uri="{FF2B5EF4-FFF2-40B4-BE49-F238E27FC236}">
                    <a16:creationId xmlns:a16="http://schemas.microsoft.com/office/drawing/2014/main" id="{0F46F665-E830-F390-B2BC-014F894E6A0F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9520" r="63774"/>
              <a:stretch/>
            </p:blipFill>
            <p:spPr bwMode="auto">
              <a:xfrm>
                <a:off x="1971766" y="0"/>
                <a:ext cx="517151" cy="805815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788842FD-F458-0B6F-D514-D6F87D0ACDA1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4281" y="5899816"/>
              <a:ext cx="1487476" cy="754711"/>
            </a:xfrm>
            <a:prstGeom prst="rect">
              <a:avLst/>
            </a:prstGeom>
            <a:noFill/>
          </p:spPr>
        </p:pic>
      </p:grpSp>
      <p:sp>
        <p:nvSpPr>
          <p:cNvPr id="22" name="Title 1">
            <a:extLst>
              <a:ext uri="{FF2B5EF4-FFF2-40B4-BE49-F238E27FC236}">
                <a16:creationId xmlns:a16="http://schemas.microsoft.com/office/drawing/2014/main" id="{54449194-BB38-9BFE-C49F-B75CE168CC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AU" sz="4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Objectives here…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6D7A8B6-3F2D-9BB9-AC42-0105AD9D2C66}"/>
              </a:ext>
            </a:extLst>
          </p:cNvPr>
          <p:cNvSpPr txBox="1"/>
          <p:nvPr/>
        </p:nvSpPr>
        <p:spPr>
          <a:xfrm>
            <a:off x="838199" y="1531790"/>
            <a:ext cx="7461210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dirty="0"/>
              <a:t>Increase financial literacy of funders and </a:t>
            </a:r>
            <a:r>
              <a:rPr lang="en-AU" dirty="0" err="1"/>
              <a:t>fundees</a:t>
            </a:r>
            <a:endParaRPr lang="en-AU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dirty="0"/>
              <a:t>Increase financial decision-making capacity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dirty="0"/>
              <a:t>Increase mutual understanding between funders and </a:t>
            </a:r>
            <a:r>
              <a:rPr lang="en-AU" dirty="0" err="1"/>
              <a:t>fundees</a:t>
            </a:r>
            <a:endParaRPr lang="en-AU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dirty="0"/>
              <a:t>Increase financial sustainability in the short-, medium- and longer-terms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dirty="0"/>
              <a:t>Increase policy response capacity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dirty="0"/>
              <a:t>Increase efficiency and effectiveness of human services delivery </a:t>
            </a:r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751C51A5-BDFE-D5B8-C754-AE69D8602CF2}"/>
              </a:ext>
            </a:extLst>
          </p:cNvPr>
          <p:cNvSpPr txBox="1">
            <a:spLocks/>
          </p:cNvSpPr>
          <p:nvPr/>
        </p:nvSpPr>
        <p:spPr>
          <a:xfrm>
            <a:off x="691497" y="314927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AU" sz="4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What the tools cannot do…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B223FB3-6A5D-6265-5574-578F47D53C98}"/>
              </a:ext>
            </a:extLst>
          </p:cNvPr>
          <p:cNvSpPr txBox="1"/>
          <p:nvPr/>
        </p:nvSpPr>
        <p:spPr>
          <a:xfrm>
            <a:off x="838199" y="4173688"/>
            <a:ext cx="7203447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dirty="0"/>
              <a:t>Undertake the costing and pricing for you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dirty="0"/>
              <a:t>Determine whether or not an offered price from a funder is appropriate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dirty="0"/>
              <a:t>Forecast what economic and/or policy conditions may lie ahead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dirty="0"/>
              <a:t>Inform funder budgets</a:t>
            </a:r>
          </a:p>
          <a:p>
            <a:endParaRPr lang="en-AU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AU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946481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4" grpId="0"/>
      <p:bldP spid="20" grpId="0"/>
      <p:bldP spid="2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03C1049-172A-62EC-EB82-24430C9D9117}"/>
              </a:ext>
            </a:extLst>
          </p:cNvPr>
          <p:cNvSpPr txBox="1"/>
          <p:nvPr/>
        </p:nvSpPr>
        <p:spPr>
          <a:xfrm>
            <a:off x="838200" y="1690688"/>
            <a:ext cx="10896600" cy="3708708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GB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Professor David Gilchrist	</a:t>
            </a:r>
            <a:r>
              <a:rPr lang="en-GB" sz="2000" dirty="0">
                <a:latin typeface="Franklin Gothic Book" panose="020B0503020102020204" pitchFamily="34" charset="0"/>
                <a:cs typeface="Times New Roman" panose="02020603050405020304" pitchFamily="18" charset="0"/>
                <a:hlinkClick r:id="rId2"/>
              </a:rPr>
              <a:t>david.gilchrist@uwa.edu.au</a:t>
            </a:r>
            <a:endParaRPr lang="en-GB" sz="2000" dirty="0">
              <a:latin typeface="Franklin Gothic Book" panose="020B050302010202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1800"/>
              </a:spcAft>
            </a:pPr>
            <a:r>
              <a:rPr lang="en-GB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Professor Paul Flatau	</a:t>
            </a:r>
            <a:r>
              <a:rPr lang="en-GB" sz="2000" dirty="0">
                <a:latin typeface="Franklin Gothic Book" panose="020B0503020102020204" pitchFamily="34" charset="0"/>
                <a:cs typeface="Times New Roman" panose="02020603050405020304" pitchFamily="18" charset="0"/>
                <a:hlinkClick r:id="rId3"/>
              </a:rPr>
              <a:t>paul.flatau@uwa.edu.au</a:t>
            </a:r>
            <a:endParaRPr lang="en-GB" sz="2000" dirty="0">
              <a:latin typeface="Franklin Gothic Book" panose="020B050302010202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1800"/>
              </a:spcAft>
            </a:pPr>
            <a:endParaRPr lang="en-GB" sz="2000" dirty="0">
              <a:latin typeface="Franklin Gothic Book" panose="020B050302010202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1800"/>
              </a:spcAft>
            </a:pPr>
            <a:r>
              <a:rPr lang="en-GB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UWA Centre for Public Value Website:</a:t>
            </a:r>
            <a:br>
              <a:rPr lang="en-GB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</a:br>
            <a:r>
              <a:rPr lang="en-GB" sz="2000" dirty="0">
                <a:latin typeface="Franklin Gothic Book" panose="020B0503020102020204" pitchFamily="34" charset="0"/>
                <a:cs typeface="Times New Roman" panose="02020603050405020304" pitchFamily="18" charset="0"/>
                <a:hlinkClick r:id="rId4"/>
              </a:rPr>
              <a:t>https://www.uwa.edu.au/schools/Research/Centre-for-Public-Value</a:t>
            </a:r>
            <a:endParaRPr lang="en-GB" sz="2000" dirty="0">
              <a:latin typeface="Franklin Gothic Book" panose="020B050302010202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1800"/>
              </a:spcAft>
            </a:pPr>
            <a:endParaRPr lang="en-GB" sz="2000" dirty="0">
              <a:latin typeface="Franklin Gothic Book" panose="020B050302010202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1800"/>
              </a:spcAft>
            </a:pPr>
            <a:r>
              <a:rPr lang="en-GB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Centre for Social Impact UWA Website: </a:t>
            </a:r>
            <a:br>
              <a:rPr lang="en-GB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</a:br>
            <a:r>
              <a:rPr lang="en-GB" sz="2000" dirty="0">
                <a:latin typeface="Franklin Gothic Book" panose="020B0503020102020204" pitchFamily="34" charset="0"/>
                <a:cs typeface="Times New Roman" panose="02020603050405020304" pitchFamily="18" charset="0"/>
                <a:hlinkClick r:id="rId5"/>
              </a:rPr>
              <a:t>https://www.uwa.edu.au/schools/research/UWA-Centre-for-Social-Impact</a:t>
            </a:r>
            <a:endParaRPr lang="en-GB" sz="2000" dirty="0">
              <a:latin typeface="Franklin Gothic Book" panose="020B050302010202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A4F4A7C7-D5BB-2EF7-0A1A-37F79AAC0F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5040976"/>
            <a:ext cx="12192000" cy="1817024"/>
            <a:chOff x="0" y="5040976"/>
            <a:chExt cx="12192000" cy="1817024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7DD876D7-8033-BC2D-6728-9FEA0F6024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7939" r="85460"/>
            <a:stretch/>
          </p:blipFill>
          <p:spPr>
            <a:xfrm>
              <a:off x="0" y="5874026"/>
              <a:ext cx="838200" cy="983974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EF004959-070C-22F6-0246-B4185736EB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7749" t="77728"/>
            <a:stretch/>
          </p:blipFill>
          <p:spPr>
            <a:xfrm>
              <a:off x="11485746" y="5040976"/>
              <a:ext cx="706254" cy="1817023"/>
            </a:xfrm>
            <a:prstGeom prst="rect">
              <a:avLst/>
            </a:prstGeom>
          </p:spPr>
        </p:pic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5148AB6B-24F5-13D6-7BD4-FEF1C7EC706F}"/>
                </a:ext>
              </a:extLst>
            </p:cNvPr>
            <p:cNvGrpSpPr/>
            <p:nvPr/>
          </p:nvGrpSpPr>
          <p:grpSpPr>
            <a:xfrm>
              <a:off x="7526435" y="5719198"/>
              <a:ext cx="3445063" cy="1115945"/>
              <a:chOff x="0" y="0"/>
              <a:chExt cx="2488917" cy="806768"/>
            </a:xfrm>
          </p:grpSpPr>
          <p:pic>
            <p:nvPicPr>
              <p:cNvPr id="10" name="Picture 9">
                <a:extLst>
                  <a:ext uri="{FF2B5EF4-FFF2-40B4-BE49-F238E27FC236}">
                    <a16:creationId xmlns:a16="http://schemas.microsoft.com/office/drawing/2014/main" id="{2E7C679D-B847-C82A-0620-B920E0A62A19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225" r="73493"/>
              <a:stretch/>
            </p:blipFill>
            <p:spPr>
              <a:xfrm>
                <a:off x="1034122" y="1588"/>
                <a:ext cx="542477" cy="805180"/>
              </a:xfrm>
              <a:prstGeom prst="rect">
                <a:avLst/>
              </a:prstGeom>
            </p:spPr>
          </p:pic>
          <p:pic>
            <p:nvPicPr>
              <p:cNvPr id="11" name="Picture 10">
                <a:extLst>
                  <a:ext uri="{FF2B5EF4-FFF2-40B4-BE49-F238E27FC236}">
                    <a16:creationId xmlns:a16="http://schemas.microsoft.com/office/drawing/2014/main" id="{DD98F8A3-9802-4883-9BD1-843E0715F24D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1692" r="37668"/>
              <a:stretch/>
            </p:blipFill>
            <p:spPr bwMode="auto">
              <a:xfrm>
                <a:off x="0" y="318"/>
                <a:ext cx="638955" cy="80581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2" name="Picture 11">
                <a:extLst>
                  <a:ext uri="{FF2B5EF4-FFF2-40B4-BE49-F238E27FC236}">
                    <a16:creationId xmlns:a16="http://schemas.microsoft.com/office/drawing/2014/main" id="{52A7D277-E6B5-2B15-98B4-409D5C11775C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601" r="23167"/>
              <a:stretch/>
            </p:blipFill>
            <p:spPr>
              <a:xfrm>
                <a:off x="638955" y="953"/>
                <a:ext cx="395167" cy="805180"/>
              </a:xfrm>
              <a:prstGeom prst="rect">
                <a:avLst/>
              </a:prstGeom>
            </p:spPr>
          </p:pic>
          <p:pic>
            <p:nvPicPr>
              <p:cNvPr id="13" name="Picture 12">
                <a:extLst>
                  <a:ext uri="{FF2B5EF4-FFF2-40B4-BE49-F238E27FC236}">
                    <a16:creationId xmlns:a16="http://schemas.microsoft.com/office/drawing/2014/main" id="{6AC7CF35-9AE9-0DA0-5DE5-AD76453DCCBA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601" r="23167"/>
              <a:stretch/>
            </p:blipFill>
            <p:spPr>
              <a:xfrm>
                <a:off x="1576599" y="318"/>
                <a:ext cx="395167" cy="805180"/>
              </a:xfrm>
              <a:prstGeom prst="rect">
                <a:avLst/>
              </a:prstGeom>
            </p:spPr>
          </p:pic>
          <p:pic>
            <p:nvPicPr>
              <p:cNvPr id="14" name="Picture 13">
                <a:extLst>
                  <a:ext uri="{FF2B5EF4-FFF2-40B4-BE49-F238E27FC236}">
                    <a16:creationId xmlns:a16="http://schemas.microsoft.com/office/drawing/2014/main" id="{AD50EC5A-4A1A-18B1-8BB8-D461089F222A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9520" r="63774"/>
              <a:stretch/>
            </p:blipFill>
            <p:spPr bwMode="auto">
              <a:xfrm>
                <a:off x="1971766" y="0"/>
                <a:ext cx="517151" cy="805815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0FF72739-7A72-E644-29D3-97DCA95B4F1D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4281" y="5899816"/>
              <a:ext cx="1487476" cy="754711"/>
            </a:xfrm>
            <a:prstGeom prst="rect">
              <a:avLst/>
            </a:prstGeom>
            <a:noFill/>
          </p:spPr>
        </p:pic>
      </p:grpSp>
      <p:sp>
        <p:nvSpPr>
          <p:cNvPr id="17" name="Title 1">
            <a:extLst>
              <a:ext uri="{FF2B5EF4-FFF2-40B4-BE49-F238E27FC236}">
                <a16:creationId xmlns:a16="http://schemas.microsoft.com/office/drawing/2014/main" id="{6042EDB0-D474-5FCB-FF54-6620DFC8EC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AU" sz="4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19538223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sz="4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5808" y="1370220"/>
            <a:ext cx="10971498" cy="466725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Who we are </a:t>
            </a:r>
          </a:p>
          <a:p>
            <a:pPr>
              <a:lnSpc>
                <a:spcPct val="150000"/>
              </a:lnSpc>
            </a:pPr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The Project Context </a:t>
            </a:r>
          </a:p>
          <a:p>
            <a:pPr>
              <a:lnSpc>
                <a:spcPct val="150000"/>
              </a:lnSpc>
            </a:pPr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The Project Principles</a:t>
            </a:r>
          </a:p>
          <a:p>
            <a:pPr>
              <a:lnSpc>
                <a:spcPct val="150000"/>
              </a:lnSpc>
            </a:pPr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The Project Outputs</a:t>
            </a:r>
          </a:p>
          <a:p>
            <a:pPr>
              <a:lnSpc>
                <a:spcPct val="150000"/>
              </a:lnSpc>
            </a:pPr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The Training Videos</a:t>
            </a:r>
          </a:p>
          <a:p>
            <a:pPr>
              <a:lnSpc>
                <a:spcPct val="150000"/>
              </a:lnSpc>
            </a:pPr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Navigating the Videos</a:t>
            </a:r>
          </a:p>
          <a:p>
            <a:pPr>
              <a:lnSpc>
                <a:spcPct val="150000"/>
              </a:lnSpc>
            </a:pPr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Key ideas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77A116D6-4C33-1CC4-CD06-175FFA14D0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5040976"/>
            <a:ext cx="12192000" cy="1817024"/>
            <a:chOff x="0" y="5040976"/>
            <a:chExt cx="12192000" cy="1817024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D651C9D8-FDB5-736A-AA0D-38EE91FA53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7939" r="85460"/>
            <a:stretch/>
          </p:blipFill>
          <p:spPr>
            <a:xfrm>
              <a:off x="0" y="5874026"/>
              <a:ext cx="838200" cy="983974"/>
            </a:xfrm>
            <a:prstGeom prst="rect">
              <a:avLst/>
            </a:prstGeom>
          </p:spPr>
        </p:pic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3A1B35FF-A6A2-6A6B-4587-EB0FCDF067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7749" t="77728"/>
            <a:stretch/>
          </p:blipFill>
          <p:spPr>
            <a:xfrm>
              <a:off x="11485746" y="5040976"/>
              <a:ext cx="706254" cy="1817023"/>
            </a:xfrm>
            <a:prstGeom prst="rect">
              <a:avLst/>
            </a:prstGeom>
          </p:spPr>
        </p:pic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931225A7-44E9-4E4A-43E2-6272A5E6AC00}"/>
                </a:ext>
              </a:extLst>
            </p:cNvPr>
            <p:cNvGrpSpPr/>
            <p:nvPr/>
          </p:nvGrpSpPr>
          <p:grpSpPr>
            <a:xfrm>
              <a:off x="7526435" y="5719198"/>
              <a:ext cx="3445063" cy="1115945"/>
              <a:chOff x="0" y="0"/>
              <a:chExt cx="2488917" cy="806768"/>
            </a:xfrm>
          </p:grpSpPr>
          <p:pic>
            <p:nvPicPr>
              <p:cNvPr id="7" name="Picture 6">
                <a:extLst>
                  <a:ext uri="{FF2B5EF4-FFF2-40B4-BE49-F238E27FC236}">
                    <a16:creationId xmlns:a16="http://schemas.microsoft.com/office/drawing/2014/main" id="{D4BF7AD8-A6F3-EFA3-8C05-0FDFC2C471B5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225" r="73493"/>
              <a:stretch/>
            </p:blipFill>
            <p:spPr>
              <a:xfrm>
                <a:off x="1034122" y="1588"/>
                <a:ext cx="542477" cy="805180"/>
              </a:xfrm>
              <a:prstGeom prst="rect">
                <a:avLst/>
              </a:prstGeom>
            </p:spPr>
          </p:pic>
          <p:pic>
            <p:nvPicPr>
              <p:cNvPr id="8" name="Picture 7">
                <a:extLst>
                  <a:ext uri="{FF2B5EF4-FFF2-40B4-BE49-F238E27FC236}">
                    <a16:creationId xmlns:a16="http://schemas.microsoft.com/office/drawing/2014/main" id="{EC9B4880-21CC-FE45-1924-43FFA4BFF678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1692" r="37668"/>
              <a:stretch/>
            </p:blipFill>
            <p:spPr bwMode="auto">
              <a:xfrm>
                <a:off x="0" y="318"/>
                <a:ext cx="638955" cy="80581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0" name="Picture 9">
                <a:extLst>
                  <a:ext uri="{FF2B5EF4-FFF2-40B4-BE49-F238E27FC236}">
                    <a16:creationId xmlns:a16="http://schemas.microsoft.com/office/drawing/2014/main" id="{DC28746B-EADA-DB35-23A3-E37B6B359943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601" r="23167"/>
              <a:stretch/>
            </p:blipFill>
            <p:spPr>
              <a:xfrm>
                <a:off x="638955" y="953"/>
                <a:ext cx="395167" cy="805180"/>
              </a:xfrm>
              <a:prstGeom prst="rect">
                <a:avLst/>
              </a:prstGeom>
            </p:spPr>
          </p:pic>
          <p:pic>
            <p:nvPicPr>
              <p:cNvPr id="11" name="Picture 10">
                <a:extLst>
                  <a:ext uri="{FF2B5EF4-FFF2-40B4-BE49-F238E27FC236}">
                    <a16:creationId xmlns:a16="http://schemas.microsoft.com/office/drawing/2014/main" id="{FA045640-3497-7A65-65DC-AE204A9C869C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601" r="23167"/>
              <a:stretch/>
            </p:blipFill>
            <p:spPr>
              <a:xfrm>
                <a:off x="1576599" y="318"/>
                <a:ext cx="395167" cy="805180"/>
              </a:xfrm>
              <a:prstGeom prst="rect">
                <a:avLst/>
              </a:prstGeom>
            </p:spPr>
          </p:pic>
          <p:pic>
            <p:nvPicPr>
              <p:cNvPr id="12" name="Picture 11">
                <a:extLst>
                  <a:ext uri="{FF2B5EF4-FFF2-40B4-BE49-F238E27FC236}">
                    <a16:creationId xmlns:a16="http://schemas.microsoft.com/office/drawing/2014/main" id="{D55534C9-DC6A-EA1D-A247-31F438D9BCD7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9520" r="63774"/>
              <a:stretch/>
            </p:blipFill>
            <p:spPr bwMode="auto">
              <a:xfrm>
                <a:off x="1971766" y="0"/>
                <a:ext cx="517151" cy="805815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EF560883-401A-B107-847B-1CCB96DD2649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4281" y="5899816"/>
              <a:ext cx="1487476" cy="754711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1727079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2723" y="1118799"/>
            <a:ext cx="4742593" cy="4105370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en-AU" sz="1800" dirty="0">
                <a:solidFill>
                  <a:srgbClr val="000000"/>
                </a:solidFill>
                <a:latin typeface="Franklin Gothic Book" panose="020B0503020102020204" pitchFamily="34" charset="0"/>
                <a:cs typeface="Times New Roman" panose="02020603050405020304" pitchFamily="18" charset="0"/>
              </a:rPr>
              <a:t>UWA Centre for Public Value</a:t>
            </a:r>
          </a:p>
          <a:p>
            <a:pPr>
              <a:lnSpc>
                <a:spcPct val="120000"/>
              </a:lnSpc>
            </a:pPr>
            <a:r>
              <a:rPr lang="en-AU" sz="1800" dirty="0">
                <a:solidFill>
                  <a:srgbClr val="000000"/>
                </a:solidFill>
                <a:latin typeface="Franklin Gothic Book" panose="020B0503020102020204" pitchFamily="34" charset="0"/>
                <a:cs typeface="Times New Roman" panose="02020603050405020304" pitchFamily="18" charset="0"/>
              </a:rPr>
              <a:t>Centre for Social Impact UWA</a:t>
            </a:r>
            <a:endParaRPr lang="en-AU" sz="1800" dirty="0">
              <a:solidFill>
                <a:srgbClr val="000000"/>
              </a:solidFill>
              <a:effectLst/>
              <a:latin typeface="Franklin Gothic Book" panose="020B05030201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en-AU" sz="1800" dirty="0">
                <a:solidFill>
                  <a:srgbClr val="000000"/>
                </a:solidFill>
                <a:latin typeface="Franklin Gothic Book" panose="020B0503020102020204" pitchFamily="34" charset="0"/>
                <a:cs typeface="Times New Roman" panose="02020603050405020304" pitchFamily="18" charset="0"/>
              </a:rPr>
              <a:t>Significant background in undertaking similar projects nationally and sub-nationally:</a:t>
            </a:r>
          </a:p>
          <a:p>
            <a:pPr lvl="1">
              <a:lnSpc>
                <a:spcPct val="120000"/>
              </a:lnSpc>
              <a:buFont typeface="Times New Roman" panose="02020603050405020304" pitchFamily="18" charset="0"/>
              <a:buChar char="-"/>
            </a:pPr>
            <a:r>
              <a:rPr lang="en-AU" sz="1800" dirty="0">
                <a:solidFill>
                  <a:srgbClr val="000000"/>
                </a:solidFill>
                <a:effectLst/>
                <a:latin typeface="Franklin Gothic Book" panose="020B0503020102020204" pitchFamily="34" charset="0"/>
                <a:cs typeface="Times New Roman" panose="02020603050405020304" pitchFamily="18" charset="0"/>
              </a:rPr>
              <a:t>Costing &amp; Pricing</a:t>
            </a:r>
          </a:p>
          <a:p>
            <a:pPr lvl="1">
              <a:lnSpc>
                <a:spcPct val="120000"/>
              </a:lnSpc>
              <a:buFont typeface="Times New Roman" panose="02020603050405020304" pitchFamily="18" charset="0"/>
              <a:buChar char="-"/>
            </a:pPr>
            <a:r>
              <a:rPr lang="en-AU" sz="1800" dirty="0">
                <a:solidFill>
                  <a:srgbClr val="000000"/>
                </a:solidFill>
                <a:latin typeface="Franklin Gothic Book" panose="020B0503020102020204" pitchFamily="34" charset="0"/>
                <a:cs typeface="Times New Roman" panose="02020603050405020304" pitchFamily="18" charset="0"/>
              </a:rPr>
              <a:t>Indexation</a:t>
            </a:r>
          </a:p>
          <a:p>
            <a:pPr lvl="1">
              <a:lnSpc>
                <a:spcPct val="120000"/>
              </a:lnSpc>
              <a:buFont typeface="Times New Roman" panose="02020603050405020304" pitchFamily="18" charset="0"/>
              <a:buChar char="-"/>
            </a:pPr>
            <a:r>
              <a:rPr lang="en-AU" sz="1800" dirty="0">
                <a:solidFill>
                  <a:srgbClr val="000000"/>
                </a:solidFill>
                <a:effectLst/>
                <a:latin typeface="Franklin Gothic Book" panose="020B0503020102020204" pitchFamily="34" charset="0"/>
                <a:cs typeface="Times New Roman" panose="02020603050405020304" pitchFamily="18" charset="0"/>
              </a:rPr>
              <a:t>Tool Creation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5B15D251-5E36-335D-11DE-152F76BC6E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5040976"/>
            <a:ext cx="12192000" cy="1817024"/>
            <a:chOff x="0" y="5040976"/>
            <a:chExt cx="12192000" cy="1817024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B5677DF7-53FD-4241-8DCE-3A16D60300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7939" r="85460"/>
            <a:stretch/>
          </p:blipFill>
          <p:spPr>
            <a:xfrm>
              <a:off x="0" y="5874026"/>
              <a:ext cx="838200" cy="983974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7362DC92-14C0-07ED-C800-EAD5718854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7749" t="77728"/>
            <a:stretch/>
          </p:blipFill>
          <p:spPr>
            <a:xfrm>
              <a:off x="11485746" y="5040976"/>
              <a:ext cx="706254" cy="1817023"/>
            </a:xfrm>
            <a:prstGeom prst="rect">
              <a:avLst/>
            </a:prstGeom>
          </p:spPr>
        </p:pic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0762982F-A2A6-EDB2-A581-B51201103A13}"/>
                </a:ext>
              </a:extLst>
            </p:cNvPr>
            <p:cNvGrpSpPr/>
            <p:nvPr/>
          </p:nvGrpSpPr>
          <p:grpSpPr>
            <a:xfrm>
              <a:off x="7526435" y="5719198"/>
              <a:ext cx="3445063" cy="1115945"/>
              <a:chOff x="0" y="0"/>
              <a:chExt cx="2488917" cy="806768"/>
            </a:xfrm>
          </p:grpSpPr>
          <p:pic>
            <p:nvPicPr>
              <p:cNvPr id="12" name="Picture 11">
                <a:extLst>
                  <a:ext uri="{FF2B5EF4-FFF2-40B4-BE49-F238E27FC236}">
                    <a16:creationId xmlns:a16="http://schemas.microsoft.com/office/drawing/2014/main" id="{0A09B1F7-89A4-97FA-F5E4-32C161F68236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225" r="73493"/>
              <a:stretch/>
            </p:blipFill>
            <p:spPr>
              <a:xfrm>
                <a:off x="1034122" y="1588"/>
                <a:ext cx="542477" cy="805180"/>
              </a:xfrm>
              <a:prstGeom prst="rect">
                <a:avLst/>
              </a:prstGeom>
            </p:spPr>
          </p:pic>
          <p:pic>
            <p:nvPicPr>
              <p:cNvPr id="13" name="Picture 12">
                <a:extLst>
                  <a:ext uri="{FF2B5EF4-FFF2-40B4-BE49-F238E27FC236}">
                    <a16:creationId xmlns:a16="http://schemas.microsoft.com/office/drawing/2014/main" id="{58C09AF1-6DFC-BAFB-FA0E-245E99E2F3E1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1692" r="37668"/>
              <a:stretch/>
            </p:blipFill>
            <p:spPr bwMode="auto">
              <a:xfrm>
                <a:off x="0" y="318"/>
                <a:ext cx="638955" cy="80581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4" name="Picture 13">
                <a:extLst>
                  <a:ext uri="{FF2B5EF4-FFF2-40B4-BE49-F238E27FC236}">
                    <a16:creationId xmlns:a16="http://schemas.microsoft.com/office/drawing/2014/main" id="{538AB630-9348-A9D0-289C-B48B52651E6A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601" r="23167"/>
              <a:stretch/>
            </p:blipFill>
            <p:spPr>
              <a:xfrm>
                <a:off x="638955" y="953"/>
                <a:ext cx="395167" cy="805180"/>
              </a:xfrm>
              <a:prstGeom prst="rect">
                <a:avLst/>
              </a:prstGeom>
            </p:spPr>
          </p:pic>
          <p:pic>
            <p:nvPicPr>
              <p:cNvPr id="15" name="Picture 14">
                <a:extLst>
                  <a:ext uri="{FF2B5EF4-FFF2-40B4-BE49-F238E27FC236}">
                    <a16:creationId xmlns:a16="http://schemas.microsoft.com/office/drawing/2014/main" id="{504E3B19-47A5-24CE-21E6-59A6D44D82AE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601" r="23167"/>
              <a:stretch/>
            </p:blipFill>
            <p:spPr>
              <a:xfrm>
                <a:off x="1576599" y="318"/>
                <a:ext cx="395167" cy="805180"/>
              </a:xfrm>
              <a:prstGeom prst="rect">
                <a:avLst/>
              </a:prstGeom>
            </p:spPr>
          </p:pic>
          <p:pic>
            <p:nvPicPr>
              <p:cNvPr id="16" name="Picture 15">
                <a:extLst>
                  <a:ext uri="{FF2B5EF4-FFF2-40B4-BE49-F238E27FC236}">
                    <a16:creationId xmlns:a16="http://schemas.microsoft.com/office/drawing/2014/main" id="{1339166A-A48F-E167-677F-829F77F5D788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9520" r="63774"/>
              <a:stretch/>
            </p:blipFill>
            <p:spPr bwMode="auto">
              <a:xfrm>
                <a:off x="1971766" y="0"/>
                <a:ext cx="517151" cy="805815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0EEF8B8E-65E3-D55D-E6A4-4FD303CC08CD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4281" y="5899816"/>
              <a:ext cx="1487476" cy="754711"/>
            </a:xfrm>
            <a:prstGeom prst="rect">
              <a:avLst/>
            </a:prstGeom>
            <a:noFill/>
          </p:spPr>
        </p:pic>
      </p:grpSp>
      <p:sp>
        <p:nvSpPr>
          <p:cNvPr id="21" name="Title 1">
            <a:extLst>
              <a:ext uri="{FF2B5EF4-FFF2-40B4-BE49-F238E27FC236}">
                <a16:creationId xmlns:a16="http://schemas.microsoft.com/office/drawing/2014/main" id="{AF5E66F1-5B16-0BFE-A99C-07AF439ECA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2723" y="8753"/>
            <a:ext cx="10515600" cy="1325563"/>
          </a:xfrm>
        </p:spPr>
        <p:txBody>
          <a:bodyPr>
            <a:normAutofit/>
          </a:bodyPr>
          <a:lstStyle/>
          <a:p>
            <a:r>
              <a:rPr lang="en-AU" sz="4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Who we are</a:t>
            </a:r>
          </a:p>
        </p:txBody>
      </p:sp>
      <p:pic>
        <p:nvPicPr>
          <p:cNvPr id="17" name="Picture 16" descr="Front page of Framework">
            <a:extLst>
              <a:ext uri="{FF2B5EF4-FFF2-40B4-BE49-F238E27FC236}">
                <a16:creationId xmlns:a16="http://schemas.microsoft.com/office/drawing/2014/main" id="{367D8A2F-CDDB-E2EA-C490-7808E4D3E16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25316" y="1021521"/>
            <a:ext cx="3353091" cy="4072481"/>
          </a:xfrm>
          <a:prstGeom prst="rect">
            <a:avLst/>
          </a:prstGeom>
        </p:spPr>
      </p:pic>
      <p:pic>
        <p:nvPicPr>
          <p:cNvPr id="18" name="Picture 17" descr="Front page of Handbook">
            <a:extLst>
              <a:ext uri="{FF2B5EF4-FFF2-40B4-BE49-F238E27FC236}">
                <a16:creationId xmlns:a16="http://schemas.microsoft.com/office/drawing/2014/main" id="{853E39E6-B4A9-96AA-386E-B6C6FDBF3A2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684339" y="1021521"/>
            <a:ext cx="3353091" cy="3987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4922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03C1049-172A-62EC-EB82-24430C9D9117}"/>
              </a:ext>
            </a:extLst>
          </p:cNvPr>
          <p:cNvSpPr txBox="1"/>
          <p:nvPr/>
        </p:nvSpPr>
        <p:spPr>
          <a:xfrm>
            <a:off x="838200" y="1420758"/>
            <a:ext cx="10896600" cy="40164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Funded by the ACT Government</a:t>
            </a:r>
          </a:p>
          <a:p>
            <a:pPr marL="285750" indent="-2857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Challenge to sustainability is ever increasing at a systemic and organisational level</a:t>
            </a:r>
          </a:p>
          <a:p>
            <a:pPr marL="285750" indent="-2857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Historical under-funding across all governments and all times so that underinvestment is embedded</a:t>
            </a:r>
          </a:p>
          <a:p>
            <a:pPr marL="285750" indent="-2857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The first step in rectifying this issue is to properly cost the delivery of services</a:t>
            </a:r>
          </a:p>
          <a:p>
            <a:pPr marL="285750" indent="-2857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This requires an understanding of costing processes and what constitutes the quality, quantity and timing requirements of sustainability.</a:t>
            </a:r>
          </a:p>
          <a:p>
            <a:pPr marL="285750" indent="-2857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SPRC Report 2021 </a:t>
            </a:r>
            <a:r>
              <a:rPr lang="en-AU" sz="2000" i="1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Counting the Costs:  Sustainable funding for the ACT community services sector </a:t>
            </a:r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and </a:t>
            </a:r>
            <a:r>
              <a:rPr lang="en-AU" sz="2000" i="1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ACT Government  Response </a:t>
            </a:r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2023</a:t>
            </a:r>
            <a:endParaRPr lang="en-GB" sz="2000" dirty="0">
              <a:latin typeface="Franklin Gothic Book" panose="020B050302010202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B42641C5-E24F-B9CB-C11D-29237CBD04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5040976"/>
            <a:ext cx="12192000" cy="1817024"/>
            <a:chOff x="0" y="5040976"/>
            <a:chExt cx="12192000" cy="1817024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6C8640E1-902E-4309-145B-F935851D89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7939" r="85460"/>
            <a:stretch/>
          </p:blipFill>
          <p:spPr>
            <a:xfrm>
              <a:off x="0" y="5874026"/>
              <a:ext cx="838200" cy="983974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B5E551A3-F3FB-42BA-0013-685B8375F5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7749" t="77728"/>
            <a:stretch/>
          </p:blipFill>
          <p:spPr>
            <a:xfrm>
              <a:off x="11485746" y="5040976"/>
              <a:ext cx="706254" cy="1817023"/>
            </a:xfrm>
            <a:prstGeom prst="rect">
              <a:avLst/>
            </a:prstGeom>
          </p:spPr>
        </p:pic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244206DF-9773-6435-AA4F-3CD514D57607}"/>
                </a:ext>
              </a:extLst>
            </p:cNvPr>
            <p:cNvGrpSpPr/>
            <p:nvPr/>
          </p:nvGrpSpPr>
          <p:grpSpPr>
            <a:xfrm>
              <a:off x="7526435" y="5719198"/>
              <a:ext cx="3445063" cy="1115945"/>
              <a:chOff x="0" y="0"/>
              <a:chExt cx="2488917" cy="806768"/>
            </a:xfrm>
          </p:grpSpPr>
          <p:pic>
            <p:nvPicPr>
              <p:cNvPr id="10" name="Picture 9">
                <a:extLst>
                  <a:ext uri="{FF2B5EF4-FFF2-40B4-BE49-F238E27FC236}">
                    <a16:creationId xmlns:a16="http://schemas.microsoft.com/office/drawing/2014/main" id="{EAF90850-1005-7EAF-E807-B9F361431D51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225" r="73493"/>
              <a:stretch/>
            </p:blipFill>
            <p:spPr>
              <a:xfrm>
                <a:off x="1034122" y="1588"/>
                <a:ext cx="542477" cy="805180"/>
              </a:xfrm>
              <a:prstGeom prst="rect">
                <a:avLst/>
              </a:prstGeom>
            </p:spPr>
          </p:pic>
          <p:pic>
            <p:nvPicPr>
              <p:cNvPr id="11" name="Picture 10">
                <a:extLst>
                  <a:ext uri="{FF2B5EF4-FFF2-40B4-BE49-F238E27FC236}">
                    <a16:creationId xmlns:a16="http://schemas.microsoft.com/office/drawing/2014/main" id="{78A9A9A4-ED18-6B96-E56C-33F11E1D544F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1692" r="37668"/>
              <a:stretch/>
            </p:blipFill>
            <p:spPr bwMode="auto">
              <a:xfrm>
                <a:off x="0" y="318"/>
                <a:ext cx="638955" cy="80581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2" name="Picture 11">
                <a:extLst>
                  <a:ext uri="{FF2B5EF4-FFF2-40B4-BE49-F238E27FC236}">
                    <a16:creationId xmlns:a16="http://schemas.microsoft.com/office/drawing/2014/main" id="{862A8BA8-C412-4B24-DED1-447DAEBAD454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601" r="23167"/>
              <a:stretch/>
            </p:blipFill>
            <p:spPr>
              <a:xfrm>
                <a:off x="638955" y="953"/>
                <a:ext cx="395167" cy="805180"/>
              </a:xfrm>
              <a:prstGeom prst="rect">
                <a:avLst/>
              </a:prstGeom>
            </p:spPr>
          </p:pic>
          <p:pic>
            <p:nvPicPr>
              <p:cNvPr id="13" name="Picture 12">
                <a:extLst>
                  <a:ext uri="{FF2B5EF4-FFF2-40B4-BE49-F238E27FC236}">
                    <a16:creationId xmlns:a16="http://schemas.microsoft.com/office/drawing/2014/main" id="{97C759A6-A14F-6824-A272-4A17A2F1F713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601" r="23167"/>
              <a:stretch/>
            </p:blipFill>
            <p:spPr>
              <a:xfrm>
                <a:off x="1576599" y="318"/>
                <a:ext cx="395167" cy="805180"/>
              </a:xfrm>
              <a:prstGeom prst="rect">
                <a:avLst/>
              </a:prstGeom>
            </p:spPr>
          </p:pic>
          <p:pic>
            <p:nvPicPr>
              <p:cNvPr id="14" name="Picture 13">
                <a:extLst>
                  <a:ext uri="{FF2B5EF4-FFF2-40B4-BE49-F238E27FC236}">
                    <a16:creationId xmlns:a16="http://schemas.microsoft.com/office/drawing/2014/main" id="{ED274F31-1237-BE15-4285-E043EF8C6706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9520" r="63774"/>
              <a:stretch/>
            </p:blipFill>
            <p:spPr bwMode="auto">
              <a:xfrm>
                <a:off x="1971766" y="0"/>
                <a:ext cx="517151" cy="805815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045855B8-D3F7-D647-C46F-9B43B3650EBF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4281" y="5899816"/>
              <a:ext cx="1487476" cy="754711"/>
            </a:xfrm>
            <a:prstGeom prst="rect">
              <a:avLst/>
            </a:prstGeom>
            <a:noFill/>
          </p:spPr>
        </p:pic>
      </p:grpSp>
      <p:sp>
        <p:nvSpPr>
          <p:cNvPr id="17" name="Title 1">
            <a:extLst>
              <a:ext uri="{FF2B5EF4-FFF2-40B4-BE49-F238E27FC236}">
                <a16:creationId xmlns:a16="http://schemas.microsoft.com/office/drawing/2014/main" id="{EF2B3C40-1CF1-5319-B6E9-826D1065AC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AU" sz="4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Project Context</a:t>
            </a:r>
          </a:p>
        </p:txBody>
      </p:sp>
    </p:spTree>
    <p:extLst>
      <p:ext uri="{BB962C8B-B14F-4D97-AF65-F5344CB8AC3E}">
        <p14:creationId xmlns:p14="http://schemas.microsoft.com/office/powerpoint/2010/main" val="251139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03C1049-172A-62EC-EB82-24430C9D9117}"/>
              </a:ext>
            </a:extLst>
          </p:cNvPr>
          <p:cNvSpPr txBox="1"/>
          <p:nvPr/>
        </p:nvSpPr>
        <p:spPr>
          <a:xfrm>
            <a:off x="838200" y="1690688"/>
            <a:ext cx="108966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Governments, Philanthropists and Human Services Providers all want a sustainable human services sector</a:t>
            </a:r>
          </a:p>
          <a:p>
            <a:pPr marL="285750" indent="-2857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Governments, Philanthropists and Human Services Providers want public funds to be efficiently and effectively used in the interests of the entire community</a:t>
            </a:r>
          </a:p>
          <a:p>
            <a:pPr marL="285750" indent="-2857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Tools need to be fit-for-purpose </a:t>
            </a:r>
          </a:p>
          <a:p>
            <a:pPr marL="285750" indent="-2857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Collaboration between Governments, Human Service Providers and Philanthropists is a critical element in ensuring the long-term sustainability of Human Services delivery</a:t>
            </a:r>
          </a:p>
          <a:p>
            <a:pPr marL="285750" indent="-2857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These resources provide a common language between funders and </a:t>
            </a:r>
            <a:r>
              <a:rPr lang="en-AU" sz="2000" dirty="0" err="1">
                <a:latin typeface="Franklin Gothic Book" panose="020B0503020102020204" pitchFamily="34" charset="0"/>
                <a:cs typeface="Times New Roman" panose="02020603050405020304" pitchFamily="18" charset="0"/>
              </a:rPr>
              <a:t>fundees</a:t>
            </a:r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.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833F8AAB-FED3-42FD-3D34-D7683D8735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5040976"/>
            <a:ext cx="12192000" cy="1817024"/>
            <a:chOff x="0" y="5040976"/>
            <a:chExt cx="12192000" cy="1817024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46A5919A-5289-2E88-966E-F1D3A05379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7939" r="85460"/>
            <a:stretch/>
          </p:blipFill>
          <p:spPr>
            <a:xfrm>
              <a:off x="0" y="5874026"/>
              <a:ext cx="838200" cy="983974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E2327443-BFD1-0FCD-D302-98A09CA1BE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7749" t="77728"/>
            <a:stretch/>
          </p:blipFill>
          <p:spPr>
            <a:xfrm>
              <a:off x="11485746" y="5040976"/>
              <a:ext cx="706254" cy="1817023"/>
            </a:xfrm>
            <a:prstGeom prst="rect">
              <a:avLst/>
            </a:prstGeom>
          </p:spPr>
        </p:pic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655D8DB6-2682-06FE-1B89-ED0E8A5A93EC}"/>
                </a:ext>
              </a:extLst>
            </p:cNvPr>
            <p:cNvGrpSpPr/>
            <p:nvPr/>
          </p:nvGrpSpPr>
          <p:grpSpPr>
            <a:xfrm>
              <a:off x="7526435" y="5719198"/>
              <a:ext cx="3445063" cy="1115945"/>
              <a:chOff x="0" y="0"/>
              <a:chExt cx="2488917" cy="806768"/>
            </a:xfrm>
          </p:grpSpPr>
          <p:pic>
            <p:nvPicPr>
              <p:cNvPr id="10" name="Picture 9">
                <a:extLst>
                  <a:ext uri="{FF2B5EF4-FFF2-40B4-BE49-F238E27FC236}">
                    <a16:creationId xmlns:a16="http://schemas.microsoft.com/office/drawing/2014/main" id="{C68B8E23-BA02-9F2E-602A-9C82AB3D49BF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225" r="73493"/>
              <a:stretch/>
            </p:blipFill>
            <p:spPr>
              <a:xfrm>
                <a:off x="1034122" y="1588"/>
                <a:ext cx="542477" cy="805180"/>
              </a:xfrm>
              <a:prstGeom prst="rect">
                <a:avLst/>
              </a:prstGeom>
            </p:spPr>
          </p:pic>
          <p:pic>
            <p:nvPicPr>
              <p:cNvPr id="11" name="Picture 10">
                <a:extLst>
                  <a:ext uri="{FF2B5EF4-FFF2-40B4-BE49-F238E27FC236}">
                    <a16:creationId xmlns:a16="http://schemas.microsoft.com/office/drawing/2014/main" id="{FA11242B-FCB1-9322-9B62-55CAED45806D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1692" r="37668"/>
              <a:stretch/>
            </p:blipFill>
            <p:spPr bwMode="auto">
              <a:xfrm>
                <a:off x="0" y="318"/>
                <a:ext cx="638955" cy="80581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2" name="Picture 11">
                <a:extLst>
                  <a:ext uri="{FF2B5EF4-FFF2-40B4-BE49-F238E27FC236}">
                    <a16:creationId xmlns:a16="http://schemas.microsoft.com/office/drawing/2014/main" id="{36DB622D-8BDB-5EF4-113B-6507B228D4B6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601" r="23167"/>
              <a:stretch/>
            </p:blipFill>
            <p:spPr>
              <a:xfrm>
                <a:off x="638955" y="953"/>
                <a:ext cx="395167" cy="805180"/>
              </a:xfrm>
              <a:prstGeom prst="rect">
                <a:avLst/>
              </a:prstGeom>
            </p:spPr>
          </p:pic>
          <p:pic>
            <p:nvPicPr>
              <p:cNvPr id="13" name="Picture 12">
                <a:extLst>
                  <a:ext uri="{FF2B5EF4-FFF2-40B4-BE49-F238E27FC236}">
                    <a16:creationId xmlns:a16="http://schemas.microsoft.com/office/drawing/2014/main" id="{FE6EBC04-D43E-8D39-796E-C285084EA0B8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601" r="23167"/>
              <a:stretch/>
            </p:blipFill>
            <p:spPr>
              <a:xfrm>
                <a:off x="1576599" y="318"/>
                <a:ext cx="395167" cy="805180"/>
              </a:xfrm>
              <a:prstGeom prst="rect">
                <a:avLst/>
              </a:prstGeom>
            </p:spPr>
          </p:pic>
          <p:pic>
            <p:nvPicPr>
              <p:cNvPr id="14" name="Picture 13">
                <a:extLst>
                  <a:ext uri="{FF2B5EF4-FFF2-40B4-BE49-F238E27FC236}">
                    <a16:creationId xmlns:a16="http://schemas.microsoft.com/office/drawing/2014/main" id="{43BAA493-5C12-569B-A6A9-3BB5644E4CD6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9520" r="63774"/>
              <a:stretch/>
            </p:blipFill>
            <p:spPr bwMode="auto">
              <a:xfrm>
                <a:off x="1971766" y="0"/>
                <a:ext cx="517151" cy="805815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642A0C46-74F1-57AE-E46F-C7ADE52F3051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4281" y="5899816"/>
              <a:ext cx="1487476" cy="754711"/>
            </a:xfrm>
            <a:prstGeom prst="rect">
              <a:avLst/>
            </a:prstGeom>
            <a:noFill/>
          </p:spPr>
        </p:pic>
      </p:grpSp>
      <p:sp>
        <p:nvSpPr>
          <p:cNvPr id="18" name="Title 1">
            <a:extLst>
              <a:ext uri="{FF2B5EF4-FFF2-40B4-BE49-F238E27FC236}">
                <a16:creationId xmlns:a16="http://schemas.microsoft.com/office/drawing/2014/main" id="{CD0951B2-6FF1-5777-46FB-FA0F805CFE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AU" sz="4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Project Principles</a:t>
            </a:r>
          </a:p>
        </p:txBody>
      </p:sp>
    </p:spTree>
    <p:extLst>
      <p:ext uri="{BB962C8B-B14F-4D97-AF65-F5344CB8AC3E}">
        <p14:creationId xmlns:p14="http://schemas.microsoft.com/office/powerpoint/2010/main" val="4025105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03C1049-172A-62EC-EB82-24430C9D9117}"/>
              </a:ext>
            </a:extLst>
          </p:cNvPr>
          <p:cNvSpPr txBox="1"/>
          <p:nvPr/>
        </p:nvSpPr>
        <p:spPr>
          <a:xfrm>
            <a:off x="838200" y="1690688"/>
            <a:ext cx="108966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800"/>
              </a:spcAft>
              <a:buFont typeface="+mj-lt"/>
              <a:buAutoNum type="arabicPeriod"/>
            </a:pPr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Costing and Pricing for Human Services Framework</a:t>
            </a:r>
          </a:p>
          <a:p>
            <a:pPr marL="342900" indent="-342900">
              <a:spcAft>
                <a:spcPts val="1800"/>
              </a:spcAft>
              <a:buFont typeface="+mj-lt"/>
              <a:buAutoNum type="arabicPeriod"/>
            </a:pPr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The Service Provider Costing &amp; Pricing Model (an MS Excel Spreadsheet Tool – to cost the organisation)</a:t>
            </a:r>
          </a:p>
          <a:p>
            <a:pPr marL="342900" indent="-342900">
              <a:spcAft>
                <a:spcPts val="1800"/>
              </a:spcAft>
              <a:buFont typeface="+mj-lt"/>
              <a:buAutoNum type="arabicPeriod"/>
            </a:pPr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The Single Product Costing &amp; Pricing Model (an MS Excel Spreadsheet Tool – to cost a particular program)</a:t>
            </a:r>
          </a:p>
          <a:p>
            <a:pPr marL="342900" indent="-342900">
              <a:spcAft>
                <a:spcPts val="1800"/>
              </a:spcAft>
              <a:buFont typeface="+mj-lt"/>
              <a:buAutoNum type="arabicPeriod"/>
            </a:pPr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The Costing &amp; Pricing Provider Training Videos (4 Videos)</a:t>
            </a:r>
          </a:p>
          <a:p>
            <a:pPr marL="342900" indent="-342900">
              <a:spcAft>
                <a:spcPts val="1800"/>
              </a:spcAft>
              <a:buFont typeface="+mj-lt"/>
              <a:buAutoNum type="arabicPeriod"/>
            </a:pPr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The Costing &amp; Pricing Government Procurement Training Video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30E0E8F8-D899-3366-CA49-C88C5F85E6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5040976"/>
            <a:ext cx="12192000" cy="1817024"/>
            <a:chOff x="0" y="5040976"/>
            <a:chExt cx="12192000" cy="1817024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3E1E4A0E-AF79-D553-3567-1E87D146A1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7939" r="85460"/>
            <a:stretch/>
          </p:blipFill>
          <p:spPr>
            <a:xfrm>
              <a:off x="0" y="5874026"/>
              <a:ext cx="838200" cy="983974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8B82C4D2-DACC-D6E3-A08B-2FEBC2AA29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7749" t="77728"/>
            <a:stretch/>
          </p:blipFill>
          <p:spPr>
            <a:xfrm>
              <a:off x="11485746" y="5040976"/>
              <a:ext cx="706254" cy="1817023"/>
            </a:xfrm>
            <a:prstGeom prst="rect">
              <a:avLst/>
            </a:prstGeom>
          </p:spPr>
        </p:pic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699101EA-5A25-8C8B-8A5F-997422598756}"/>
                </a:ext>
              </a:extLst>
            </p:cNvPr>
            <p:cNvGrpSpPr/>
            <p:nvPr/>
          </p:nvGrpSpPr>
          <p:grpSpPr>
            <a:xfrm>
              <a:off x="7526435" y="5719198"/>
              <a:ext cx="3445063" cy="1115945"/>
              <a:chOff x="0" y="0"/>
              <a:chExt cx="2488917" cy="806768"/>
            </a:xfrm>
          </p:grpSpPr>
          <p:pic>
            <p:nvPicPr>
              <p:cNvPr id="10" name="Picture 9">
                <a:extLst>
                  <a:ext uri="{FF2B5EF4-FFF2-40B4-BE49-F238E27FC236}">
                    <a16:creationId xmlns:a16="http://schemas.microsoft.com/office/drawing/2014/main" id="{D1DB870F-6EB5-0F92-B281-09AE4BED491E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225" r="73493"/>
              <a:stretch/>
            </p:blipFill>
            <p:spPr>
              <a:xfrm>
                <a:off x="1034122" y="1588"/>
                <a:ext cx="542477" cy="805180"/>
              </a:xfrm>
              <a:prstGeom prst="rect">
                <a:avLst/>
              </a:prstGeom>
            </p:spPr>
          </p:pic>
          <p:pic>
            <p:nvPicPr>
              <p:cNvPr id="11" name="Picture 10">
                <a:extLst>
                  <a:ext uri="{FF2B5EF4-FFF2-40B4-BE49-F238E27FC236}">
                    <a16:creationId xmlns:a16="http://schemas.microsoft.com/office/drawing/2014/main" id="{CF01CB36-39FB-8A50-4451-8055DA8FB290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1692" r="37668"/>
              <a:stretch/>
            </p:blipFill>
            <p:spPr bwMode="auto">
              <a:xfrm>
                <a:off x="0" y="318"/>
                <a:ext cx="638955" cy="80581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2" name="Picture 11">
                <a:extLst>
                  <a:ext uri="{FF2B5EF4-FFF2-40B4-BE49-F238E27FC236}">
                    <a16:creationId xmlns:a16="http://schemas.microsoft.com/office/drawing/2014/main" id="{ABBFA0B2-AEFD-6AFF-D196-82A7BF448D3B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601" r="23167"/>
              <a:stretch/>
            </p:blipFill>
            <p:spPr>
              <a:xfrm>
                <a:off x="638955" y="953"/>
                <a:ext cx="395167" cy="805180"/>
              </a:xfrm>
              <a:prstGeom prst="rect">
                <a:avLst/>
              </a:prstGeom>
            </p:spPr>
          </p:pic>
          <p:pic>
            <p:nvPicPr>
              <p:cNvPr id="13" name="Picture 12">
                <a:extLst>
                  <a:ext uri="{FF2B5EF4-FFF2-40B4-BE49-F238E27FC236}">
                    <a16:creationId xmlns:a16="http://schemas.microsoft.com/office/drawing/2014/main" id="{5C66A60F-2276-938F-BD4F-BE71E67CD0FA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601" r="23167"/>
              <a:stretch/>
            </p:blipFill>
            <p:spPr>
              <a:xfrm>
                <a:off x="1576599" y="318"/>
                <a:ext cx="395167" cy="805180"/>
              </a:xfrm>
              <a:prstGeom prst="rect">
                <a:avLst/>
              </a:prstGeom>
            </p:spPr>
          </p:pic>
          <p:pic>
            <p:nvPicPr>
              <p:cNvPr id="14" name="Picture 13">
                <a:extLst>
                  <a:ext uri="{FF2B5EF4-FFF2-40B4-BE49-F238E27FC236}">
                    <a16:creationId xmlns:a16="http://schemas.microsoft.com/office/drawing/2014/main" id="{09265AE5-B0D9-4ED5-F6FF-3E8C5FC00D49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9520" r="63774"/>
              <a:stretch/>
            </p:blipFill>
            <p:spPr bwMode="auto">
              <a:xfrm>
                <a:off x="1971766" y="0"/>
                <a:ext cx="517151" cy="805815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D92C0FC8-1B26-DE94-7FFB-926B7D453763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4281" y="5899816"/>
              <a:ext cx="1487476" cy="754711"/>
            </a:xfrm>
            <a:prstGeom prst="rect">
              <a:avLst/>
            </a:prstGeom>
            <a:noFill/>
          </p:spPr>
        </p:pic>
      </p:grpSp>
      <p:sp>
        <p:nvSpPr>
          <p:cNvPr id="17" name="Title 1">
            <a:extLst>
              <a:ext uri="{FF2B5EF4-FFF2-40B4-BE49-F238E27FC236}">
                <a16:creationId xmlns:a16="http://schemas.microsoft.com/office/drawing/2014/main" id="{A42D2D7C-09DC-B3C5-2673-8B2C607787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AU" sz="4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Project Tools</a:t>
            </a:r>
          </a:p>
        </p:txBody>
      </p:sp>
    </p:spTree>
    <p:extLst>
      <p:ext uri="{BB962C8B-B14F-4D97-AF65-F5344CB8AC3E}">
        <p14:creationId xmlns:p14="http://schemas.microsoft.com/office/powerpoint/2010/main" val="2217435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03C1049-172A-62EC-EB82-24430C9D9117}"/>
              </a:ext>
            </a:extLst>
          </p:cNvPr>
          <p:cNvSpPr txBox="1"/>
          <p:nvPr/>
        </p:nvSpPr>
        <p:spPr>
          <a:xfrm>
            <a:off x="838200" y="1690688"/>
            <a:ext cx="10515600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GB" sz="2000" b="1" dirty="0">
                <a:solidFill>
                  <a:schemeClr val="accent5">
                    <a:lumMod val="50000"/>
                  </a:schemeClr>
                </a:solidFill>
                <a:latin typeface="Franklin Gothic Book" panose="020B0503020102020204" pitchFamily="34" charset="0"/>
                <a:cs typeface="Times New Roman" panose="02020603050405020304" pitchFamily="18" charset="0"/>
              </a:rPr>
              <a:t>Video 1 – Introduction</a:t>
            </a:r>
          </a:p>
          <a:p>
            <a:pPr>
              <a:spcAft>
                <a:spcPts val="1800"/>
              </a:spcAft>
            </a:pPr>
            <a:r>
              <a:rPr lang="en-GB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Video 2 – Costing &amp; Pricing Governance</a:t>
            </a:r>
          </a:p>
          <a:p>
            <a:pPr>
              <a:spcAft>
                <a:spcPts val="1800"/>
              </a:spcAft>
            </a:pPr>
            <a:r>
              <a:rPr lang="en-GB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Video 3 – Costing &amp; Pricing Principles</a:t>
            </a:r>
          </a:p>
          <a:p>
            <a:pPr>
              <a:spcAft>
                <a:spcPts val="1800"/>
              </a:spcAft>
            </a:pPr>
            <a:r>
              <a:rPr lang="en-GB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Video 4 – The MS Excel Costing Models</a:t>
            </a:r>
          </a:p>
          <a:p>
            <a:pPr>
              <a:spcAft>
                <a:spcPts val="1800"/>
              </a:spcAft>
            </a:pPr>
            <a:r>
              <a:rPr lang="en-GB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Video 5 – Costing &amp; Government Procurement Training Video</a:t>
            </a:r>
          </a:p>
          <a:p>
            <a:pPr marL="342900" indent="-342900">
              <a:spcAft>
                <a:spcPts val="1800"/>
              </a:spcAft>
              <a:buFontTx/>
              <a:buChar char="-"/>
            </a:pPr>
            <a:r>
              <a:rPr lang="en-GB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Educational Resources</a:t>
            </a:r>
          </a:p>
          <a:p>
            <a:pPr marL="342900" indent="-342900">
              <a:spcAft>
                <a:spcPts val="1800"/>
              </a:spcAft>
              <a:buFontTx/>
              <a:buChar char="-"/>
            </a:pPr>
            <a:r>
              <a:rPr lang="en-GB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Aim to lift financial literacy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03940576-329E-8B24-7ADF-07DC64A4AB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5040976"/>
            <a:ext cx="12192000" cy="1817024"/>
            <a:chOff x="0" y="5040976"/>
            <a:chExt cx="12192000" cy="1817024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1B2A7F2A-D924-6CCF-5DA3-3461AB9D0B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7939" r="85460"/>
            <a:stretch/>
          </p:blipFill>
          <p:spPr>
            <a:xfrm>
              <a:off x="0" y="5874026"/>
              <a:ext cx="838200" cy="983974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4ED9D228-89EA-E0B5-2C4F-5B7E216767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7749" t="77728"/>
            <a:stretch/>
          </p:blipFill>
          <p:spPr>
            <a:xfrm>
              <a:off x="11485746" y="5040976"/>
              <a:ext cx="706254" cy="1817023"/>
            </a:xfrm>
            <a:prstGeom prst="rect">
              <a:avLst/>
            </a:prstGeom>
          </p:spPr>
        </p:pic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BE3AA749-D871-7AB4-1F06-DAF7EF0F1605}"/>
                </a:ext>
              </a:extLst>
            </p:cNvPr>
            <p:cNvGrpSpPr/>
            <p:nvPr/>
          </p:nvGrpSpPr>
          <p:grpSpPr>
            <a:xfrm>
              <a:off x="7526435" y="5719198"/>
              <a:ext cx="3445063" cy="1115945"/>
              <a:chOff x="0" y="0"/>
              <a:chExt cx="2488917" cy="806768"/>
            </a:xfrm>
          </p:grpSpPr>
          <p:pic>
            <p:nvPicPr>
              <p:cNvPr id="10" name="Picture 9">
                <a:extLst>
                  <a:ext uri="{FF2B5EF4-FFF2-40B4-BE49-F238E27FC236}">
                    <a16:creationId xmlns:a16="http://schemas.microsoft.com/office/drawing/2014/main" id="{6F47247F-D17E-7FA7-03E3-DAB1AF056B4C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225" r="73493"/>
              <a:stretch/>
            </p:blipFill>
            <p:spPr>
              <a:xfrm>
                <a:off x="1034122" y="1588"/>
                <a:ext cx="542477" cy="805180"/>
              </a:xfrm>
              <a:prstGeom prst="rect">
                <a:avLst/>
              </a:prstGeom>
            </p:spPr>
          </p:pic>
          <p:pic>
            <p:nvPicPr>
              <p:cNvPr id="11" name="Picture 10">
                <a:extLst>
                  <a:ext uri="{FF2B5EF4-FFF2-40B4-BE49-F238E27FC236}">
                    <a16:creationId xmlns:a16="http://schemas.microsoft.com/office/drawing/2014/main" id="{D37C74D4-8CCF-8138-483E-1E18CA956BDD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1692" r="37668"/>
              <a:stretch/>
            </p:blipFill>
            <p:spPr bwMode="auto">
              <a:xfrm>
                <a:off x="0" y="318"/>
                <a:ext cx="638955" cy="80581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2" name="Picture 11">
                <a:extLst>
                  <a:ext uri="{FF2B5EF4-FFF2-40B4-BE49-F238E27FC236}">
                    <a16:creationId xmlns:a16="http://schemas.microsoft.com/office/drawing/2014/main" id="{8FBCAD7A-32E9-433C-94FA-6172445A5628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601" r="23167"/>
              <a:stretch/>
            </p:blipFill>
            <p:spPr>
              <a:xfrm>
                <a:off x="638955" y="953"/>
                <a:ext cx="395167" cy="805180"/>
              </a:xfrm>
              <a:prstGeom prst="rect">
                <a:avLst/>
              </a:prstGeom>
            </p:spPr>
          </p:pic>
          <p:pic>
            <p:nvPicPr>
              <p:cNvPr id="13" name="Picture 12">
                <a:extLst>
                  <a:ext uri="{FF2B5EF4-FFF2-40B4-BE49-F238E27FC236}">
                    <a16:creationId xmlns:a16="http://schemas.microsoft.com/office/drawing/2014/main" id="{2537EA55-64D6-8258-6254-1D8039EDE806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601" r="23167"/>
              <a:stretch/>
            </p:blipFill>
            <p:spPr>
              <a:xfrm>
                <a:off x="1576599" y="318"/>
                <a:ext cx="395167" cy="805180"/>
              </a:xfrm>
              <a:prstGeom prst="rect">
                <a:avLst/>
              </a:prstGeom>
            </p:spPr>
          </p:pic>
          <p:pic>
            <p:nvPicPr>
              <p:cNvPr id="14" name="Picture 13">
                <a:extLst>
                  <a:ext uri="{FF2B5EF4-FFF2-40B4-BE49-F238E27FC236}">
                    <a16:creationId xmlns:a16="http://schemas.microsoft.com/office/drawing/2014/main" id="{774ABE88-AFA0-8A2E-17F4-58AB9C49357D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9520" r="63774"/>
              <a:stretch/>
            </p:blipFill>
            <p:spPr bwMode="auto">
              <a:xfrm>
                <a:off x="1971766" y="0"/>
                <a:ext cx="517151" cy="805815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4F0C4A72-B6FF-6B06-C290-792DA6FD271B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4281" y="5899816"/>
              <a:ext cx="1487476" cy="754711"/>
            </a:xfrm>
            <a:prstGeom prst="rect">
              <a:avLst/>
            </a:prstGeom>
            <a:noFill/>
          </p:spPr>
        </p:pic>
      </p:grpSp>
      <p:sp>
        <p:nvSpPr>
          <p:cNvPr id="17" name="Title 1">
            <a:extLst>
              <a:ext uri="{FF2B5EF4-FFF2-40B4-BE49-F238E27FC236}">
                <a16:creationId xmlns:a16="http://schemas.microsoft.com/office/drawing/2014/main" id="{3606930D-49AA-E78C-09A7-37291FEE53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AU" sz="4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Training Videos</a:t>
            </a:r>
          </a:p>
        </p:txBody>
      </p:sp>
    </p:spTree>
    <p:extLst>
      <p:ext uri="{BB962C8B-B14F-4D97-AF65-F5344CB8AC3E}">
        <p14:creationId xmlns:p14="http://schemas.microsoft.com/office/powerpoint/2010/main" val="987784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03C1049-172A-62EC-EB82-24430C9D9117}"/>
              </a:ext>
            </a:extLst>
          </p:cNvPr>
          <p:cNvSpPr txBox="1"/>
          <p:nvPr/>
        </p:nvSpPr>
        <p:spPr>
          <a:xfrm>
            <a:off x="838200" y="1690688"/>
            <a:ext cx="10896600" cy="3000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800"/>
              </a:spcAft>
              <a:buFont typeface="+mj-lt"/>
              <a:buAutoNum type="arabicPeriod"/>
            </a:pPr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Start at the very beginning &amp; watch in order</a:t>
            </a:r>
          </a:p>
          <a:p>
            <a:pPr marL="342900" indent="-342900">
              <a:spcAft>
                <a:spcPts val="1800"/>
              </a:spcAft>
              <a:buFont typeface="+mj-lt"/>
              <a:buAutoNum type="arabicPeriod"/>
            </a:pPr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Read the Framework document prior to watching videos 3 &amp; 4</a:t>
            </a:r>
          </a:p>
          <a:p>
            <a:pPr marL="342900" indent="-342900">
              <a:spcAft>
                <a:spcPts val="1800"/>
              </a:spcAft>
              <a:buFont typeface="+mj-lt"/>
              <a:buAutoNum type="arabicPeriod"/>
            </a:pPr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The videos include navigation markers to help connect the training with the outputs:</a:t>
            </a:r>
          </a:p>
          <a:p>
            <a:pPr>
              <a:spcAft>
                <a:spcPts val="1800"/>
              </a:spcAft>
            </a:pPr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		Reference to Framework page 20</a:t>
            </a:r>
          </a:p>
          <a:p>
            <a:pPr>
              <a:spcAft>
                <a:spcPts val="1800"/>
              </a:spcAft>
            </a:pPr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		Reference to Handbook page 20</a:t>
            </a:r>
          </a:p>
          <a:p>
            <a:pPr>
              <a:spcAft>
                <a:spcPts val="1800"/>
              </a:spcAft>
            </a:pPr>
            <a:r>
              <a:rPr lang="en-A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49AC76-FFD1-A3C4-16EE-96EB86A45AD7}"/>
              </a:ext>
            </a:extLst>
          </p:cNvPr>
          <p:cNvSpPr txBox="1"/>
          <p:nvPr/>
        </p:nvSpPr>
        <p:spPr>
          <a:xfrm>
            <a:off x="6626435" y="3337792"/>
            <a:ext cx="900000" cy="369332"/>
          </a:xfrm>
          <a:prstGeom prst="rect">
            <a:avLst/>
          </a:prstGeom>
          <a:solidFill>
            <a:srgbClr val="213F9C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AU" b="1" dirty="0">
                <a:solidFill>
                  <a:schemeClr val="bg1"/>
                </a:solidFill>
                <a:latin typeface="Franklin Gothic Book" panose="020B0503020102020204" pitchFamily="34" charset="0"/>
              </a:rPr>
              <a:t>FW 20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87CFE52-9D07-9489-36C1-1A8C6C68E12E}"/>
              </a:ext>
            </a:extLst>
          </p:cNvPr>
          <p:cNvSpPr txBox="1"/>
          <p:nvPr/>
        </p:nvSpPr>
        <p:spPr>
          <a:xfrm>
            <a:off x="6626435" y="3829984"/>
            <a:ext cx="900000" cy="369332"/>
          </a:xfrm>
          <a:prstGeom prst="rect">
            <a:avLst/>
          </a:prstGeom>
          <a:solidFill>
            <a:srgbClr val="213F9C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AU" b="1" dirty="0">
                <a:solidFill>
                  <a:schemeClr val="bg1"/>
                </a:solidFill>
                <a:latin typeface="Franklin Gothic Book" panose="020B0503020102020204" pitchFamily="34" charset="0"/>
              </a:rPr>
              <a:t>HB 20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90C1E40B-73D8-E87E-DE77-C428078801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5040976"/>
            <a:ext cx="12192000" cy="1817024"/>
            <a:chOff x="0" y="5040976"/>
            <a:chExt cx="12192000" cy="1817024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3C289DB6-CF22-56B7-C5B0-5FC7213254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7939" r="85460"/>
            <a:stretch/>
          </p:blipFill>
          <p:spPr>
            <a:xfrm>
              <a:off x="0" y="5874026"/>
              <a:ext cx="838200" cy="983974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E80D1B10-B014-D1D8-6C52-2A6DD6D44B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7749" t="77728"/>
            <a:stretch/>
          </p:blipFill>
          <p:spPr>
            <a:xfrm>
              <a:off x="11485746" y="5040976"/>
              <a:ext cx="706254" cy="1817023"/>
            </a:xfrm>
            <a:prstGeom prst="rect">
              <a:avLst/>
            </a:prstGeom>
          </p:spPr>
        </p:pic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B04C1325-844C-63F2-04A5-6CA4F8EA60E9}"/>
                </a:ext>
              </a:extLst>
            </p:cNvPr>
            <p:cNvGrpSpPr/>
            <p:nvPr/>
          </p:nvGrpSpPr>
          <p:grpSpPr>
            <a:xfrm>
              <a:off x="7526435" y="5719198"/>
              <a:ext cx="3445063" cy="1115945"/>
              <a:chOff x="0" y="0"/>
              <a:chExt cx="2488917" cy="806768"/>
            </a:xfrm>
          </p:grpSpPr>
          <p:pic>
            <p:nvPicPr>
              <p:cNvPr id="12" name="Picture 11">
                <a:extLst>
                  <a:ext uri="{FF2B5EF4-FFF2-40B4-BE49-F238E27FC236}">
                    <a16:creationId xmlns:a16="http://schemas.microsoft.com/office/drawing/2014/main" id="{E3F0A2B6-E186-B32B-60F5-A7A94648456F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225" r="73493"/>
              <a:stretch/>
            </p:blipFill>
            <p:spPr>
              <a:xfrm>
                <a:off x="1034122" y="1588"/>
                <a:ext cx="542477" cy="805180"/>
              </a:xfrm>
              <a:prstGeom prst="rect">
                <a:avLst/>
              </a:prstGeom>
            </p:spPr>
          </p:pic>
          <p:pic>
            <p:nvPicPr>
              <p:cNvPr id="13" name="Picture 12">
                <a:extLst>
                  <a:ext uri="{FF2B5EF4-FFF2-40B4-BE49-F238E27FC236}">
                    <a16:creationId xmlns:a16="http://schemas.microsoft.com/office/drawing/2014/main" id="{2727FEE3-941C-A60E-71EF-E08DA374F9FE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1692" r="37668"/>
              <a:stretch/>
            </p:blipFill>
            <p:spPr bwMode="auto">
              <a:xfrm>
                <a:off x="0" y="318"/>
                <a:ext cx="638955" cy="80581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4" name="Picture 13">
                <a:extLst>
                  <a:ext uri="{FF2B5EF4-FFF2-40B4-BE49-F238E27FC236}">
                    <a16:creationId xmlns:a16="http://schemas.microsoft.com/office/drawing/2014/main" id="{B652A91E-930B-8EA4-B23C-F1D73CD4FC81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601" r="23167"/>
              <a:stretch/>
            </p:blipFill>
            <p:spPr>
              <a:xfrm>
                <a:off x="638955" y="953"/>
                <a:ext cx="395167" cy="805180"/>
              </a:xfrm>
              <a:prstGeom prst="rect">
                <a:avLst/>
              </a:prstGeom>
            </p:spPr>
          </p:pic>
          <p:pic>
            <p:nvPicPr>
              <p:cNvPr id="15" name="Picture 14">
                <a:extLst>
                  <a:ext uri="{FF2B5EF4-FFF2-40B4-BE49-F238E27FC236}">
                    <a16:creationId xmlns:a16="http://schemas.microsoft.com/office/drawing/2014/main" id="{1558E322-BD6F-55C2-F6CB-7BC6E5C929A5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601" r="23167"/>
              <a:stretch/>
            </p:blipFill>
            <p:spPr>
              <a:xfrm>
                <a:off x="1576599" y="318"/>
                <a:ext cx="395167" cy="805180"/>
              </a:xfrm>
              <a:prstGeom prst="rect">
                <a:avLst/>
              </a:prstGeom>
            </p:spPr>
          </p:pic>
          <p:pic>
            <p:nvPicPr>
              <p:cNvPr id="16" name="Picture 15">
                <a:extLst>
                  <a:ext uri="{FF2B5EF4-FFF2-40B4-BE49-F238E27FC236}">
                    <a16:creationId xmlns:a16="http://schemas.microsoft.com/office/drawing/2014/main" id="{405DC1E5-5FD8-A9A3-6450-1513BB29F505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9520" r="63774"/>
              <a:stretch/>
            </p:blipFill>
            <p:spPr bwMode="auto">
              <a:xfrm>
                <a:off x="1971766" y="0"/>
                <a:ext cx="517151" cy="805815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8BF02102-8371-02CC-4AE2-D3EA22ABF55D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4281" y="5899816"/>
              <a:ext cx="1487476" cy="754711"/>
            </a:xfrm>
            <a:prstGeom prst="rect">
              <a:avLst/>
            </a:prstGeom>
            <a:noFill/>
          </p:spPr>
        </p:pic>
      </p:grpSp>
      <p:sp>
        <p:nvSpPr>
          <p:cNvPr id="19" name="Title 1">
            <a:extLst>
              <a:ext uri="{FF2B5EF4-FFF2-40B4-BE49-F238E27FC236}">
                <a16:creationId xmlns:a16="http://schemas.microsoft.com/office/drawing/2014/main" id="{B9AC6164-7304-DE33-CC7B-6CD38F9DE8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AU" sz="4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Navigating the Videos</a:t>
            </a:r>
          </a:p>
        </p:txBody>
      </p:sp>
    </p:spTree>
    <p:extLst>
      <p:ext uri="{BB962C8B-B14F-4D97-AF65-F5344CB8AC3E}">
        <p14:creationId xmlns:p14="http://schemas.microsoft.com/office/powerpoint/2010/main" val="2454966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03C1049-172A-62EC-EB82-24430C9D9117}"/>
              </a:ext>
            </a:extLst>
          </p:cNvPr>
          <p:cNvSpPr txBox="1"/>
          <p:nvPr/>
        </p:nvSpPr>
        <p:spPr>
          <a:xfrm>
            <a:off x="838200" y="1690688"/>
            <a:ext cx="10896600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GB" sz="2400" b="1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The Costing &amp; Pricing For Human Services Framework</a:t>
            </a:r>
          </a:p>
          <a:p>
            <a:pPr marL="342900" indent="-3429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Using the Framework</a:t>
            </a:r>
          </a:p>
          <a:p>
            <a:pPr marL="342900" indent="-3429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Glossary</a:t>
            </a:r>
          </a:p>
          <a:p>
            <a:pPr marL="342900" indent="-3429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Questions Boards Should Ask</a:t>
            </a:r>
          </a:p>
          <a:p>
            <a:pPr marL="342900" indent="-3429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Appendix </a:t>
            </a:r>
            <a:endParaRPr lang="en-GB" sz="2000" dirty="0">
              <a:latin typeface="Franklin Gothic Book" panose="020B05030201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63B5B7F-0E82-B309-9438-3FA90E62F314}"/>
              </a:ext>
            </a:extLst>
          </p:cNvPr>
          <p:cNvSpPr txBox="1"/>
          <p:nvPr/>
        </p:nvSpPr>
        <p:spPr>
          <a:xfrm>
            <a:off x="3668530" y="2289640"/>
            <a:ext cx="900000" cy="369332"/>
          </a:xfrm>
          <a:prstGeom prst="rect">
            <a:avLst/>
          </a:prstGeom>
          <a:solidFill>
            <a:srgbClr val="213F9C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AU" b="1" dirty="0">
                <a:solidFill>
                  <a:schemeClr val="bg1"/>
                </a:solidFill>
                <a:latin typeface="Franklin Gothic Book" panose="020B0503020102020204" pitchFamily="34" charset="0"/>
              </a:rPr>
              <a:t>FW 4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70F41DA-43AF-1690-0CD1-7F8F586A5DAB}"/>
              </a:ext>
            </a:extLst>
          </p:cNvPr>
          <p:cNvSpPr txBox="1"/>
          <p:nvPr/>
        </p:nvSpPr>
        <p:spPr>
          <a:xfrm>
            <a:off x="2531757" y="2830322"/>
            <a:ext cx="900000" cy="369332"/>
          </a:xfrm>
          <a:prstGeom prst="rect">
            <a:avLst/>
          </a:prstGeom>
          <a:solidFill>
            <a:srgbClr val="213F9C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AU" b="1" dirty="0">
                <a:solidFill>
                  <a:schemeClr val="bg1"/>
                </a:solidFill>
                <a:latin typeface="Franklin Gothic Book" panose="020B0503020102020204" pitchFamily="34" charset="0"/>
              </a:rPr>
              <a:t>FW 10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2679DEC-F328-E0C4-61A6-D7D9238440D9}"/>
              </a:ext>
            </a:extLst>
          </p:cNvPr>
          <p:cNvSpPr txBox="1"/>
          <p:nvPr/>
        </p:nvSpPr>
        <p:spPr>
          <a:xfrm>
            <a:off x="4568530" y="3371004"/>
            <a:ext cx="1321353" cy="369332"/>
          </a:xfrm>
          <a:prstGeom prst="rect">
            <a:avLst/>
          </a:prstGeom>
          <a:solidFill>
            <a:srgbClr val="213F9C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AU" b="1" dirty="0">
                <a:solidFill>
                  <a:schemeClr val="bg1"/>
                </a:solidFill>
                <a:latin typeface="Franklin Gothic Book" panose="020B0503020102020204" pitchFamily="34" charset="0"/>
              </a:rPr>
              <a:t>e.g. FW 26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A9922DF-0FCC-F78A-1783-EAADFD1B7E63}"/>
              </a:ext>
            </a:extLst>
          </p:cNvPr>
          <p:cNvSpPr txBox="1"/>
          <p:nvPr/>
        </p:nvSpPr>
        <p:spPr>
          <a:xfrm>
            <a:off x="2531757" y="3911687"/>
            <a:ext cx="900000" cy="369332"/>
          </a:xfrm>
          <a:prstGeom prst="rect">
            <a:avLst/>
          </a:prstGeom>
          <a:solidFill>
            <a:srgbClr val="213F9C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AU" b="1" dirty="0">
                <a:solidFill>
                  <a:schemeClr val="bg1"/>
                </a:solidFill>
                <a:latin typeface="Franklin Gothic Book" panose="020B0503020102020204" pitchFamily="34" charset="0"/>
              </a:rPr>
              <a:t>FW 46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E4870DC-C9CE-A1A1-4F8F-272451949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5040976"/>
            <a:ext cx="12192000" cy="1817024"/>
            <a:chOff x="0" y="5040976"/>
            <a:chExt cx="12192000" cy="1817024"/>
          </a:xfrm>
        </p:grpSpPr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9A0020DC-3D80-B97F-4061-E5750B646D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7939" r="85460"/>
            <a:stretch/>
          </p:blipFill>
          <p:spPr>
            <a:xfrm>
              <a:off x="0" y="5874026"/>
              <a:ext cx="838200" cy="983974"/>
            </a:xfrm>
            <a:prstGeom prst="rect">
              <a:avLst/>
            </a:prstGeom>
          </p:spPr>
        </p:pic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CADC3897-2B51-E1D3-EB95-48CC63B140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7749" t="77728"/>
            <a:stretch/>
          </p:blipFill>
          <p:spPr>
            <a:xfrm>
              <a:off x="11485746" y="5040976"/>
              <a:ext cx="706254" cy="1817023"/>
            </a:xfrm>
            <a:prstGeom prst="rect">
              <a:avLst/>
            </a:prstGeom>
          </p:spPr>
        </p:pic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0EBBAA7E-1BB3-EE62-FA04-CBDA7BCF5C86}"/>
                </a:ext>
              </a:extLst>
            </p:cNvPr>
            <p:cNvGrpSpPr/>
            <p:nvPr/>
          </p:nvGrpSpPr>
          <p:grpSpPr>
            <a:xfrm>
              <a:off x="7526435" y="5719198"/>
              <a:ext cx="3445063" cy="1115945"/>
              <a:chOff x="0" y="0"/>
              <a:chExt cx="2488917" cy="806768"/>
            </a:xfrm>
          </p:grpSpPr>
          <p:pic>
            <p:nvPicPr>
              <p:cNvPr id="14" name="Picture 13">
                <a:extLst>
                  <a:ext uri="{FF2B5EF4-FFF2-40B4-BE49-F238E27FC236}">
                    <a16:creationId xmlns:a16="http://schemas.microsoft.com/office/drawing/2014/main" id="{7760DB76-1FCF-9360-4484-AB4BE91EEA88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225" r="73493"/>
              <a:stretch/>
            </p:blipFill>
            <p:spPr>
              <a:xfrm>
                <a:off x="1034122" y="1588"/>
                <a:ext cx="542477" cy="805180"/>
              </a:xfrm>
              <a:prstGeom prst="rect">
                <a:avLst/>
              </a:prstGeom>
            </p:spPr>
          </p:pic>
          <p:pic>
            <p:nvPicPr>
              <p:cNvPr id="15" name="Picture 14">
                <a:extLst>
                  <a:ext uri="{FF2B5EF4-FFF2-40B4-BE49-F238E27FC236}">
                    <a16:creationId xmlns:a16="http://schemas.microsoft.com/office/drawing/2014/main" id="{E081CDE4-CE16-9EA5-F840-AA224EC10B90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1692" r="37668"/>
              <a:stretch/>
            </p:blipFill>
            <p:spPr bwMode="auto">
              <a:xfrm>
                <a:off x="0" y="318"/>
                <a:ext cx="638955" cy="80581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6" name="Picture 15">
                <a:extLst>
                  <a:ext uri="{FF2B5EF4-FFF2-40B4-BE49-F238E27FC236}">
                    <a16:creationId xmlns:a16="http://schemas.microsoft.com/office/drawing/2014/main" id="{E92480E5-537D-493C-1FEF-9D6100BB6367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601" r="23167"/>
              <a:stretch/>
            </p:blipFill>
            <p:spPr>
              <a:xfrm>
                <a:off x="638955" y="953"/>
                <a:ext cx="395167" cy="805180"/>
              </a:xfrm>
              <a:prstGeom prst="rect">
                <a:avLst/>
              </a:prstGeom>
            </p:spPr>
          </p:pic>
          <p:pic>
            <p:nvPicPr>
              <p:cNvPr id="17" name="Picture 16">
                <a:extLst>
                  <a:ext uri="{FF2B5EF4-FFF2-40B4-BE49-F238E27FC236}">
                    <a16:creationId xmlns:a16="http://schemas.microsoft.com/office/drawing/2014/main" id="{DF3BE1AF-53D2-9C86-6020-489A4DCEE7BD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601" r="23167"/>
              <a:stretch/>
            </p:blipFill>
            <p:spPr>
              <a:xfrm>
                <a:off x="1576599" y="318"/>
                <a:ext cx="395167" cy="805180"/>
              </a:xfrm>
              <a:prstGeom prst="rect">
                <a:avLst/>
              </a:prstGeom>
            </p:spPr>
          </p:pic>
          <p:pic>
            <p:nvPicPr>
              <p:cNvPr id="18" name="Picture 17">
                <a:extLst>
                  <a:ext uri="{FF2B5EF4-FFF2-40B4-BE49-F238E27FC236}">
                    <a16:creationId xmlns:a16="http://schemas.microsoft.com/office/drawing/2014/main" id="{F57C3E62-7901-3396-8C61-7E2AF899497A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9520" r="63774"/>
              <a:stretch/>
            </p:blipFill>
            <p:spPr bwMode="auto">
              <a:xfrm>
                <a:off x="1971766" y="0"/>
                <a:ext cx="517151" cy="805815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1A5F1D52-0FC4-8C5C-729B-FBD17233F26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4281" y="5899816"/>
              <a:ext cx="1487476" cy="754711"/>
            </a:xfrm>
            <a:prstGeom prst="rect">
              <a:avLst/>
            </a:prstGeom>
            <a:noFill/>
          </p:spPr>
        </p:pic>
      </p:grpSp>
      <p:sp>
        <p:nvSpPr>
          <p:cNvPr id="21" name="Title 1">
            <a:extLst>
              <a:ext uri="{FF2B5EF4-FFF2-40B4-BE49-F238E27FC236}">
                <a16:creationId xmlns:a16="http://schemas.microsoft.com/office/drawing/2014/main" id="{8FF1256F-429D-3E04-4CEB-E2A28B05A1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AU" sz="4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Some Key Elements</a:t>
            </a:r>
          </a:p>
        </p:txBody>
      </p:sp>
      <p:pic>
        <p:nvPicPr>
          <p:cNvPr id="4" name="Picture 3" descr="Front page of Framework">
            <a:extLst>
              <a:ext uri="{FF2B5EF4-FFF2-40B4-BE49-F238E27FC236}">
                <a16:creationId xmlns:a16="http://schemas.microsoft.com/office/drawing/2014/main" id="{1F6A999D-8A61-FB9F-AE80-D575473F047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837568" y="1823141"/>
            <a:ext cx="2700133" cy="3280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491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D4E1D43A3927F419155D26B5392B62A" ma:contentTypeVersion="18" ma:contentTypeDescription="Create a new document." ma:contentTypeScope="" ma:versionID="d4c8e3bcf63593e7889032071a972478">
  <xsd:schema xmlns:xsd="http://www.w3.org/2001/XMLSchema" xmlns:xs="http://www.w3.org/2001/XMLSchema" xmlns:p="http://schemas.microsoft.com/office/2006/metadata/properties" xmlns:ns2="ad110f0c-021f-49e2-9fef-1f78ec1fb85f" xmlns:ns3="b483a505-253e-4255-bdb3-0580ddb56560" targetNamespace="http://schemas.microsoft.com/office/2006/metadata/properties" ma:root="true" ma:fieldsID="29d616e3deaad49544324b4684a42e61" ns2:_="" ns3:_="">
    <xsd:import namespace="ad110f0c-021f-49e2-9fef-1f78ec1fb85f"/>
    <xsd:import namespace="b483a505-253e-4255-bdb3-0580ddb5656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bjectDetectorVersions" minOccurs="0"/>
                <xsd:element ref="ns2:MediaLengthInSeconds" minOccurs="0"/>
                <xsd:element ref="ns2:MediaServiceLocation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110f0c-021f-49e2-9fef-1f78ec1fb85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d85113c5-7036-4ae5-b6c9-3bc4b8da47f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5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83a505-253e-4255-bdb3-0580ddb56560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2d39c0e8-6d59-4be9-8c4e-2e04a1dba9fe}" ma:internalName="TaxCatchAll" ma:showField="CatchAllData" ma:web="b483a505-253e-4255-bdb3-0580ddb5656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d110f0c-021f-49e2-9fef-1f78ec1fb85f">
      <Terms xmlns="http://schemas.microsoft.com/office/infopath/2007/PartnerControls"/>
    </lcf76f155ced4ddcb4097134ff3c332f>
    <TaxCatchAll xmlns="b483a505-253e-4255-bdb3-0580ddb56560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65C53CB-94EB-475C-B618-31E9AB94CCC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d110f0c-021f-49e2-9fef-1f78ec1fb85f"/>
    <ds:schemaRef ds:uri="b483a505-253e-4255-bdb3-0580ddb5656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BBA97A3-C957-4703-BA12-C51256E8A952}">
  <ds:schemaRefs>
    <ds:schemaRef ds:uri="http://schemas.microsoft.com/office/2006/metadata/properties"/>
    <ds:schemaRef ds:uri="http://schemas.microsoft.com/office/infopath/2007/PartnerControls"/>
    <ds:schemaRef ds:uri="ad110f0c-021f-49e2-9fef-1f78ec1fb85f"/>
    <ds:schemaRef ds:uri="b483a505-253e-4255-bdb3-0580ddb56560"/>
  </ds:schemaRefs>
</ds:datastoreItem>
</file>

<file path=customXml/itemProps3.xml><?xml version="1.0" encoding="utf-8"?>
<ds:datastoreItem xmlns:ds="http://schemas.openxmlformats.org/officeDocument/2006/customXml" ds:itemID="{524C305C-6558-40F1-B307-B5805794FA2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5088</TotalTime>
  <Words>639</Words>
  <Application>Microsoft Office PowerPoint</Application>
  <PresentationFormat>Widescreen</PresentationFormat>
  <Paragraphs>96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Calibri Light</vt:lpstr>
      <vt:lpstr>Franklin Gothic Book</vt:lpstr>
      <vt:lpstr>Tahoma</vt:lpstr>
      <vt:lpstr>Times New Roman</vt:lpstr>
      <vt:lpstr>Office Theme</vt:lpstr>
      <vt:lpstr>THE HUMAN SERVICES  COSTING &amp; PRICING  RESOURCE PACKAGE  Training Video 1: Introduction</vt:lpstr>
      <vt:lpstr>Agenda</vt:lpstr>
      <vt:lpstr>Who we are</vt:lpstr>
      <vt:lpstr>The Project Context</vt:lpstr>
      <vt:lpstr>The Project Principles</vt:lpstr>
      <vt:lpstr>The Project Tools</vt:lpstr>
      <vt:lpstr>The Training Videos</vt:lpstr>
      <vt:lpstr>Navigating the Videos</vt:lpstr>
      <vt:lpstr>Some Key Elements</vt:lpstr>
      <vt:lpstr>Some Key Elements (cont.)</vt:lpstr>
      <vt:lpstr>Objectives here…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 Gilchrist</dc:creator>
  <cp:lastModifiedBy>Dorrington, Jared</cp:lastModifiedBy>
  <cp:revision>156</cp:revision>
  <dcterms:created xsi:type="dcterms:W3CDTF">2019-04-22T09:24:07Z</dcterms:created>
  <dcterms:modified xsi:type="dcterms:W3CDTF">2026-04-05T22:22:21Z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0x0101003D4E1D43A3927F419155D26B5392B62A</vt:lpwstr>
  </property>
  <property fmtid="{D5CDD505-2E9C-101B-9397-08002B2CF9AE}" pid="3" name="MediaServiceImageTags">
    <vt:lpwstr/>
  </property>
  <property fmtid="{D5CDD505-2E9C-101B-9397-08002B2CF9AE}" pid="4" name="MSIP_Label_69af8531-eb46-4968-8cb3-105d2f5ea87e_Enabled">
    <vt:lpwstr>true</vt:lpwstr>
  </property>
  <property fmtid="{D5CDD505-2E9C-101B-9397-08002B2CF9AE}" pid="5" name="MSIP_Label_69af8531-eb46-4968-8cb3-105d2f5ea87e_SetDate">
    <vt:lpwstr>2026-04-05T22:21:16Z</vt:lpwstr>
  </property>
  <property fmtid="{D5CDD505-2E9C-101B-9397-08002B2CF9AE}" pid="6" name="MSIP_Label_69af8531-eb46-4968-8cb3-105d2f5ea87e_Method">
    <vt:lpwstr>Standard</vt:lpwstr>
  </property>
  <property fmtid="{D5CDD505-2E9C-101B-9397-08002B2CF9AE}" pid="7" name="MSIP_Label_69af8531-eb46-4968-8cb3-105d2f5ea87e_Name">
    <vt:lpwstr>Official - No Marking</vt:lpwstr>
  </property>
  <property fmtid="{D5CDD505-2E9C-101B-9397-08002B2CF9AE}" pid="8" name="MSIP_Label_69af8531-eb46-4968-8cb3-105d2f5ea87e_SiteId">
    <vt:lpwstr>b46c1908-0334-4236-b978-585ee88e4199</vt:lpwstr>
  </property>
  <property fmtid="{D5CDD505-2E9C-101B-9397-08002B2CF9AE}" pid="9" name="MSIP_Label_69af8531-eb46-4968-8cb3-105d2f5ea87e_ActionId">
    <vt:lpwstr>d6d7e400-a3b3-4e30-85f9-e6814b68706e</vt:lpwstr>
  </property>
  <property fmtid="{D5CDD505-2E9C-101B-9397-08002B2CF9AE}" pid="10" name="MSIP_Label_69af8531-eb46-4968-8cb3-105d2f5ea87e_ContentBits">
    <vt:lpwstr>0</vt:lpwstr>
  </property>
  <property fmtid="{D5CDD505-2E9C-101B-9397-08002B2CF9AE}" pid="11" name="MSIP_Label_69af8531-eb46-4968-8cb3-105d2f5ea87e_Tag">
    <vt:lpwstr>10, 3, 0, 1</vt:lpwstr>
  </property>
</Properties>
</file>