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17A5BDC1" w14:textId="16A01707" w:rsidR="00272DCA" w:rsidRPr="004A5A77" w:rsidRDefault="00DC37CA" w:rsidP="00B467D2">
      <w:pPr>
        <w:pStyle w:val="Heading1"/>
        <w:pBdr>
          <w:bottom w:val="none" w:sz="0" w:space="0" w:color="auto"/>
        </w:pBdr>
        <w:spacing w:before="120"/>
        <w:rPr>
          <w:sz w:val="48"/>
          <w:szCs w:val="48"/>
        </w:rPr>
      </w:pPr>
      <w:r>
        <w:rPr>
          <w:sz w:val="48"/>
          <w:szCs w:val="48"/>
        </w:rPr>
        <w:t xml:space="preserve">Licensed </w:t>
      </w:r>
      <w:r w:rsidR="00622768" w:rsidRPr="004A5A77">
        <w:rPr>
          <w:sz w:val="48"/>
          <w:szCs w:val="48"/>
        </w:rPr>
        <w:t>H</w:t>
      </w:r>
      <w:r w:rsidR="00D43ACE" w:rsidRPr="004A5A77">
        <w:rPr>
          <w:sz w:val="48"/>
          <w:szCs w:val="48"/>
        </w:rPr>
        <w:t xml:space="preserve">ealth </w:t>
      </w:r>
      <w:r w:rsidR="00F7756A" w:rsidRPr="004A5A77">
        <w:rPr>
          <w:sz w:val="48"/>
          <w:szCs w:val="48"/>
        </w:rPr>
        <w:t>C</w:t>
      </w:r>
      <w:r w:rsidR="00D43ACE" w:rsidRPr="004A5A77">
        <w:rPr>
          <w:sz w:val="48"/>
          <w:szCs w:val="48"/>
        </w:rPr>
        <w:t xml:space="preserve">are </w:t>
      </w:r>
      <w:r w:rsidR="00F7756A" w:rsidRPr="004A5A77">
        <w:rPr>
          <w:sz w:val="48"/>
          <w:szCs w:val="48"/>
        </w:rPr>
        <w:t>F</w:t>
      </w:r>
      <w:r w:rsidR="00D43ACE" w:rsidRPr="004A5A77">
        <w:rPr>
          <w:sz w:val="48"/>
          <w:szCs w:val="48"/>
        </w:rPr>
        <w:t>acilities –</w:t>
      </w:r>
      <w:r w:rsidR="002A3D13" w:rsidRPr="004A5A77">
        <w:rPr>
          <w:sz w:val="48"/>
          <w:szCs w:val="48"/>
        </w:rPr>
        <w:t xml:space="preserve"> </w:t>
      </w:r>
    </w:p>
    <w:p w14:paraId="056E0432" w14:textId="119DDC63" w:rsidR="00D43ACE" w:rsidRDefault="00F02126" w:rsidP="00B467D2">
      <w:pPr>
        <w:pStyle w:val="Heading1"/>
        <w:pBdr>
          <w:bottom w:val="none" w:sz="0" w:space="0" w:color="auto"/>
        </w:pBdr>
        <w:spacing w:before="120"/>
      </w:pPr>
      <w:r w:rsidRPr="004A5A77">
        <w:rPr>
          <w:sz w:val="48"/>
          <w:szCs w:val="48"/>
        </w:rPr>
        <w:t xml:space="preserve">Notifiable </w:t>
      </w:r>
      <w:r w:rsidR="00F7756A" w:rsidRPr="004A5A77">
        <w:rPr>
          <w:sz w:val="48"/>
          <w:szCs w:val="48"/>
        </w:rPr>
        <w:t>I</w:t>
      </w:r>
      <w:r w:rsidR="00457DFA" w:rsidRPr="004A5A77">
        <w:rPr>
          <w:sz w:val="48"/>
          <w:szCs w:val="48"/>
        </w:rPr>
        <w:t>n</w:t>
      </w:r>
      <w:r w:rsidR="00E972D5" w:rsidRPr="004A5A77">
        <w:rPr>
          <w:sz w:val="48"/>
          <w:szCs w:val="48"/>
        </w:rPr>
        <w:t xml:space="preserve">cident </w:t>
      </w:r>
      <w:r w:rsidR="00F7756A" w:rsidRPr="004A5A77">
        <w:rPr>
          <w:sz w:val="48"/>
          <w:szCs w:val="48"/>
        </w:rPr>
        <w:t>N</w:t>
      </w:r>
      <w:r w:rsidR="00D43ACE" w:rsidRPr="004A5A77">
        <w:rPr>
          <w:sz w:val="48"/>
          <w:szCs w:val="48"/>
        </w:rPr>
        <w:t xml:space="preserve">otification </w:t>
      </w:r>
      <w:r w:rsidR="00F7756A" w:rsidRPr="004A5A77">
        <w:rPr>
          <w:sz w:val="48"/>
          <w:szCs w:val="48"/>
        </w:rPr>
        <w:t>F</w:t>
      </w:r>
      <w:r w:rsidR="002A3D13" w:rsidRPr="004A5A77">
        <w:rPr>
          <w:sz w:val="48"/>
          <w:szCs w:val="48"/>
        </w:rPr>
        <w:t>orm</w:t>
      </w:r>
    </w:p>
    <w:p w14:paraId="4C6CA6F0" w14:textId="3B3C578B" w:rsidR="002A3813" w:rsidRPr="002A3813" w:rsidRDefault="002A3813" w:rsidP="00D80B8E">
      <w:pPr>
        <w:spacing w:after="120"/>
        <w:rPr>
          <w:b/>
          <w:bCs/>
        </w:rPr>
      </w:pPr>
      <w:r w:rsidRPr="002A3813">
        <w:rPr>
          <w:b/>
          <w:bCs/>
        </w:rPr>
        <w:t>This form is for use by licensed health care facilities</w:t>
      </w:r>
      <w:r w:rsidR="005364F7">
        <w:rPr>
          <w:b/>
          <w:bCs/>
        </w:rPr>
        <w:t xml:space="preserve"> (HCFs)</w:t>
      </w:r>
      <w:r w:rsidRPr="002A3813">
        <w:rPr>
          <w:b/>
          <w:bCs/>
        </w:rPr>
        <w:t xml:space="preserve">. </w:t>
      </w:r>
    </w:p>
    <w:p w14:paraId="71E93B50" w14:textId="64E1CDA4" w:rsidR="00E53E71" w:rsidRDefault="00D43ACE" w:rsidP="00E53E71">
      <w:pPr>
        <w:spacing w:after="120"/>
      </w:pPr>
      <w:r>
        <w:t xml:space="preserve">This form </w:t>
      </w:r>
      <w:r w:rsidR="00DC37CA">
        <w:t xml:space="preserve">is to be </w:t>
      </w:r>
      <w:r>
        <w:t xml:space="preserve">used to notify </w:t>
      </w:r>
      <w:r w:rsidR="002A3D13">
        <w:t xml:space="preserve">the Chief Health Officer </w:t>
      </w:r>
      <w:r w:rsidR="002A3813">
        <w:t xml:space="preserve">(CHO) </w:t>
      </w:r>
      <w:r w:rsidR="002A3D13">
        <w:t xml:space="preserve">of </w:t>
      </w:r>
      <w:r w:rsidR="00E972D5">
        <w:t xml:space="preserve">a </w:t>
      </w:r>
      <w:r w:rsidR="0026130C">
        <w:t>sentinel eve</w:t>
      </w:r>
      <w:r w:rsidR="0026130C" w:rsidRPr="00E81D3E">
        <w:t xml:space="preserve">nt or </w:t>
      </w:r>
      <w:r w:rsidR="00AF29A2" w:rsidRPr="00E81D3E">
        <w:t xml:space="preserve">other </w:t>
      </w:r>
      <w:r w:rsidR="00E972D5" w:rsidRPr="00E81D3E">
        <w:t>notifiable inciden</w:t>
      </w:r>
      <w:r w:rsidR="00AF29A2" w:rsidRPr="00E81D3E">
        <w:t>t</w:t>
      </w:r>
      <w:r w:rsidR="0026130C" w:rsidRPr="00E81D3E">
        <w:t xml:space="preserve"> </w:t>
      </w:r>
      <w:r w:rsidR="00714973">
        <w:t>as per</w:t>
      </w:r>
      <w:r w:rsidRPr="00E81D3E">
        <w:t xml:space="preserve"> </w:t>
      </w:r>
      <w:r w:rsidRPr="00DA756B">
        <w:rPr>
          <w:i/>
          <w:iCs/>
        </w:rPr>
        <w:t xml:space="preserve">Standard </w:t>
      </w:r>
      <w:r w:rsidR="009D1D4A" w:rsidRPr="00DA756B">
        <w:rPr>
          <w:i/>
          <w:iCs/>
        </w:rPr>
        <w:t>5</w:t>
      </w:r>
      <w:r w:rsidRPr="00DA756B">
        <w:rPr>
          <w:i/>
          <w:iCs/>
        </w:rPr>
        <w:t xml:space="preserve"> </w:t>
      </w:r>
      <w:r w:rsidR="005F05F8" w:rsidRPr="00DA756B">
        <w:rPr>
          <w:i/>
          <w:iCs/>
        </w:rPr>
        <w:t>– In</w:t>
      </w:r>
      <w:r w:rsidR="00E81D3E" w:rsidRPr="00DA756B">
        <w:rPr>
          <w:i/>
          <w:iCs/>
        </w:rPr>
        <w:t>cident</w:t>
      </w:r>
      <w:r w:rsidR="005F05F8" w:rsidRPr="00DA756B">
        <w:rPr>
          <w:i/>
          <w:iCs/>
        </w:rPr>
        <w:t xml:space="preserve"> Management </w:t>
      </w:r>
      <w:r w:rsidR="00E81D3E" w:rsidRPr="00DA756B">
        <w:rPr>
          <w:i/>
          <w:iCs/>
        </w:rPr>
        <w:t>&amp;</w:t>
      </w:r>
      <w:r w:rsidR="005F05F8" w:rsidRPr="00DA756B">
        <w:rPr>
          <w:i/>
          <w:iCs/>
        </w:rPr>
        <w:t xml:space="preserve"> Reporting</w:t>
      </w:r>
      <w:r w:rsidR="005F05F8">
        <w:t xml:space="preserve"> </w:t>
      </w:r>
      <w:r>
        <w:t xml:space="preserve">of the </w:t>
      </w:r>
      <w:hyperlink r:id="rId12" w:history="1">
        <w:r w:rsidRPr="00494F08">
          <w:rPr>
            <w:rStyle w:val="Hyperlink"/>
            <w:i/>
            <w:iCs/>
          </w:rPr>
          <w:t>Health Care Facility Code of Practice 202</w:t>
        </w:r>
        <w:r w:rsidR="00E972D5" w:rsidRPr="00494F08">
          <w:rPr>
            <w:rStyle w:val="Hyperlink"/>
            <w:i/>
            <w:iCs/>
          </w:rPr>
          <w:t>1</w:t>
        </w:r>
      </w:hyperlink>
      <w:r w:rsidR="008A5743">
        <w:rPr>
          <w:rStyle w:val="Hyperlink"/>
        </w:rPr>
        <w:t>(</w:t>
      </w:r>
      <w:r w:rsidR="001C3C36">
        <w:rPr>
          <w:rStyle w:val="Hyperlink"/>
        </w:rPr>
        <w:t>t</w:t>
      </w:r>
      <w:r w:rsidR="008A5743">
        <w:rPr>
          <w:rStyle w:val="Hyperlink"/>
        </w:rPr>
        <w:t>he Code)</w:t>
      </w:r>
      <w:r w:rsidRPr="00D43ACE">
        <w:rPr>
          <w:i/>
          <w:iCs/>
        </w:rPr>
        <w:t>.</w:t>
      </w:r>
      <w:r w:rsidR="002D763B">
        <w:t xml:space="preserve"> </w:t>
      </w:r>
    </w:p>
    <w:p w14:paraId="66F158CA" w14:textId="64D3AE07" w:rsidR="002D763B" w:rsidRDefault="008706AD" w:rsidP="00E53E71">
      <w:pPr>
        <w:spacing w:after="120"/>
      </w:pPr>
      <w:r>
        <w:t xml:space="preserve">All </w:t>
      </w:r>
      <w:r w:rsidR="009E2E0F">
        <w:t>HCF</w:t>
      </w:r>
      <w:r w:rsidR="005E595C">
        <w:t xml:space="preserve"> operators</w:t>
      </w:r>
      <w:r>
        <w:t xml:space="preserve"> must</w:t>
      </w:r>
      <w:r w:rsidR="005E595C">
        <w:t xml:space="preserve">, </w:t>
      </w:r>
      <w:r w:rsidR="005E595C" w:rsidRPr="007A400F">
        <w:rPr>
          <w:b/>
          <w:bCs/>
        </w:rPr>
        <w:t>within two business days</w:t>
      </w:r>
      <w:r w:rsidR="005E595C">
        <w:t>,</w:t>
      </w:r>
      <w:r>
        <w:t xml:space="preserve"> notify the </w:t>
      </w:r>
      <w:r w:rsidR="002A3813">
        <w:t xml:space="preserve">CHO </w:t>
      </w:r>
      <w:r w:rsidR="00D80B8E">
        <w:t>i</w:t>
      </w:r>
      <w:r w:rsidR="005E595C">
        <w:t xml:space="preserve">f any of the following occur </w:t>
      </w:r>
      <w:r w:rsidR="00C507E5">
        <w:t>with</w:t>
      </w:r>
      <w:r w:rsidR="005E595C">
        <w:t xml:space="preserve">in their facility: </w:t>
      </w:r>
      <w:r>
        <w:t xml:space="preserve"> </w:t>
      </w:r>
      <w:r w:rsidR="002D763B">
        <w:t xml:space="preserve"> </w:t>
      </w:r>
    </w:p>
    <w:p w14:paraId="180A02D3" w14:textId="27C84179" w:rsidR="002D763B" w:rsidRPr="00B85182" w:rsidRDefault="002D763B" w:rsidP="00B467D2">
      <w:pPr>
        <w:pStyle w:val="ListParagraph"/>
        <w:numPr>
          <w:ilvl w:val="0"/>
          <w:numId w:val="4"/>
        </w:numPr>
        <w:spacing w:after="120"/>
        <w:ind w:left="709" w:hanging="284"/>
        <w:contextualSpacing w:val="0"/>
        <w:rPr>
          <w:rFonts w:eastAsia="Times New Roman" w:cstheme="minorHAnsi"/>
          <w:color w:val="000000"/>
          <w:sz w:val="22"/>
          <w:szCs w:val="22"/>
        </w:rPr>
      </w:pPr>
      <w:r w:rsidRPr="00B85182">
        <w:rPr>
          <w:rFonts w:eastAsia="Times New Roman" w:cstheme="minorHAnsi"/>
          <w:color w:val="000000"/>
          <w:sz w:val="22"/>
          <w:szCs w:val="22"/>
        </w:rPr>
        <w:t xml:space="preserve">the transfer of a patient to another </w:t>
      </w:r>
      <w:r w:rsidR="009E2E0F">
        <w:rPr>
          <w:rFonts w:eastAsia="Times New Roman" w:cstheme="minorHAnsi"/>
          <w:color w:val="000000"/>
          <w:sz w:val="22"/>
          <w:szCs w:val="22"/>
        </w:rPr>
        <w:t>HCF</w:t>
      </w:r>
      <w:r w:rsidRPr="00B85182">
        <w:rPr>
          <w:rFonts w:eastAsia="Times New Roman" w:cstheme="minorHAnsi"/>
          <w:color w:val="000000"/>
          <w:sz w:val="22"/>
          <w:szCs w:val="22"/>
        </w:rPr>
        <w:t xml:space="preserve"> </w:t>
      </w:r>
      <w:proofErr w:type="gramStart"/>
      <w:r w:rsidRPr="00B85182">
        <w:rPr>
          <w:rFonts w:eastAsia="Times New Roman" w:cstheme="minorHAnsi"/>
          <w:color w:val="000000"/>
          <w:sz w:val="22"/>
          <w:szCs w:val="22"/>
        </w:rPr>
        <w:t>as a result of</w:t>
      </w:r>
      <w:proofErr w:type="gramEnd"/>
      <w:r w:rsidRPr="00B85182">
        <w:rPr>
          <w:rFonts w:eastAsia="Times New Roman" w:cstheme="minorHAnsi"/>
          <w:color w:val="000000"/>
          <w:sz w:val="22"/>
          <w:szCs w:val="22"/>
        </w:rPr>
        <w:t xml:space="preserve"> an injury sustained at the facility or</w:t>
      </w:r>
      <w:r w:rsidR="00A67023" w:rsidRPr="00B85182">
        <w:rPr>
          <w:rFonts w:eastAsia="Times New Roman" w:cstheme="minorHAnsi"/>
          <w:color w:val="000000"/>
          <w:sz w:val="22"/>
          <w:szCs w:val="22"/>
        </w:rPr>
        <w:t xml:space="preserve"> </w:t>
      </w:r>
      <w:r w:rsidRPr="00B85182">
        <w:rPr>
          <w:rFonts w:eastAsia="Times New Roman" w:cstheme="minorHAnsi"/>
          <w:color w:val="000000"/>
          <w:sz w:val="22"/>
          <w:szCs w:val="22"/>
        </w:rPr>
        <w:t>iatrogenic condition</w:t>
      </w:r>
    </w:p>
    <w:p w14:paraId="531B1A97" w14:textId="4EA8ECAF" w:rsidR="002D763B" w:rsidRPr="00B85182" w:rsidRDefault="002D763B" w:rsidP="00B467D2">
      <w:pPr>
        <w:pStyle w:val="ListParagraph"/>
        <w:numPr>
          <w:ilvl w:val="0"/>
          <w:numId w:val="4"/>
        </w:numPr>
        <w:spacing w:after="120"/>
        <w:ind w:left="709" w:hanging="284"/>
        <w:contextualSpacing w:val="0"/>
        <w:rPr>
          <w:rFonts w:eastAsia="Times New Roman" w:cstheme="minorHAnsi"/>
          <w:color w:val="000000"/>
          <w:sz w:val="22"/>
          <w:szCs w:val="22"/>
        </w:rPr>
      </w:pPr>
      <w:r w:rsidRPr="00B85182">
        <w:rPr>
          <w:rFonts w:eastAsia="Times New Roman" w:cstheme="minorHAnsi"/>
          <w:color w:val="000000"/>
          <w:sz w:val="22"/>
          <w:szCs w:val="22"/>
        </w:rPr>
        <w:t xml:space="preserve">any critical </w:t>
      </w:r>
      <w:r w:rsidR="003650FD">
        <w:rPr>
          <w:rFonts w:eastAsia="Times New Roman" w:cstheme="minorHAnsi"/>
          <w:color w:val="000000"/>
          <w:sz w:val="22"/>
          <w:szCs w:val="22"/>
        </w:rPr>
        <w:t>incident</w:t>
      </w:r>
      <w:r w:rsidRPr="00B85182">
        <w:rPr>
          <w:rFonts w:eastAsia="Times New Roman" w:cstheme="minorHAnsi"/>
          <w:color w:val="000000"/>
          <w:sz w:val="22"/>
          <w:szCs w:val="22"/>
        </w:rPr>
        <w:t xml:space="preserve"> that might reasonably place facility systems or its occupants</w:t>
      </w:r>
      <w:r w:rsidR="00F62D3E">
        <w:rPr>
          <w:rFonts w:eastAsia="Times New Roman" w:cstheme="minorHAnsi"/>
          <w:color w:val="000000"/>
          <w:sz w:val="22"/>
          <w:szCs w:val="22"/>
        </w:rPr>
        <w:t xml:space="preserve">, </w:t>
      </w:r>
      <w:r w:rsidR="003650FD">
        <w:rPr>
          <w:rFonts w:eastAsia="Times New Roman" w:cstheme="minorHAnsi"/>
          <w:color w:val="000000"/>
          <w:sz w:val="22"/>
          <w:szCs w:val="22"/>
        </w:rPr>
        <w:t>including staff</w:t>
      </w:r>
      <w:r w:rsidR="00F62D3E">
        <w:rPr>
          <w:rFonts w:eastAsia="Times New Roman" w:cstheme="minorHAnsi"/>
          <w:color w:val="000000"/>
          <w:sz w:val="22"/>
          <w:szCs w:val="22"/>
        </w:rPr>
        <w:t>,</w:t>
      </w:r>
      <w:r w:rsidR="003650FD">
        <w:rPr>
          <w:rFonts w:eastAsia="Times New Roman" w:cstheme="minorHAnsi"/>
          <w:color w:val="000000"/>
          <w:sz w:val="22"/>
          <w:szCs w:val="22"/>
        </w:rPr>
        <w:t xml:space="preserve"> </w:t>
      </w:r>
      <w:r w:rsidRPr="00B85182">
        <w:rPr>
          <w:rFonts w:eastAsia="Times New Roman" w:cstheme="minorHAnsi"/>
          <w:color w:val="000000"/>
          <w:sz w:val="22"/>
          <w:szCs w:val="22"/>
        </w:rPr>
        <w:t>at risk</w:t>
      </w:r>
      <w:r w:rsidR="00FB6CB5">
        <w:rPr>
          <w:rFonts w:eastAsia="Times New Roman" w:cstheme="minorHAnsi"/>
          <w:color w:val="000000"/>
          <w:sz w:val="22"/>
          <w:szCs w:val="22"/>
        </w:rPr>
        <w:t xml:space="preserve"> (</w:t>
      </w:r>
      <w:r w:rsidR="00B3505A">
        <w:rPr>
          <w:rFonts w:eastAsia="Times New Roman" w:cstheme="minorHAnsi"/>
          <w:color w:val="000000"/>
          <w:sz w:val="22"/>
          <w:szCs w:val="22"/>
        </w:rPr>
        <w:t>e</w:t>
      </w:r>
      <w:r w:rsidR="00B3505A" w:rsidRPr="00F62D3E">
        <w:rPr>
          <w:rFonts w:eastAsia="Times New Roman" w:cstheme="minorHAnsi"/>
          <w:color w:val="000000"/>
          <w:sz w:val="22"/>
          <w:szCs w:val="22"/>
        </w:rPr>
        <w:t>.g</w:t>
      </w:r>
      <w:r w:rsidR="00B3505A" w:rsidRPr="00FB6CB5">
        <w:rPr>
          <w:rFonts w:eastAsia="Times New Roman" w:cstheme="minorHAnsi"/>
          <w:color w:val="000000"/>
          <w:sz w:val="22"/>
          <w:szCs w:val="22"/>
        </w:rPr>
        <w:t>.,</w:t>
      </w:r>
      <w:r w:rsidR="00FB6CB5" w:rsidRPr="00FB6CB5">
        <w:rPr>
          <w:rFonts w:eastAsia="Times New Roman" w:cstheme="minorHAnsi"/>
          <w:color w:val="000000"/>
          <w:sz w:val="22"/>
          <w:szCs w:val="22"/>
        </w:rPr>
        <w:t xml:space="preserve"> flood, fire, building</w:t>
      </w:r>
      <w:r w:rsidR="00914491">
        <w:rPr>
          <w:rFonts w:eastAsia="Times New Roman" w:cstheme="minorHAnsi"/>
          <w:color w:val="000000"/>
          <w:sz w:val="22"/>
          <w:szCs w:val="22"/>
        </w:rPr>
        <w:t>/</w:t>
      </w:r>
      <w:r w:rsidR="00FB6CB5" w:rsidRPr="00FB6CB5">
        <w:rPr>
          <w:rFonts w:eastAsia="Times New Roman" w:cstheme="minorHAnsi"/>
          <w:color w:val="000000"/>
          <w:sz w:val="22"/>
          <w:szCs w:val="22"/>
        </w:rPr>
        <w:t>structural collapse, serious equipment failure or shortage, sustained power or water failure</w:t>
      </w:r>
      <w:r w:rsidR="00FB6CB5">
        <w:rPr>
          <w:rFonts w:eastAsia="Times New Roman" w:cstheme="minorHAnsi"/>
          <w:color w:val="000000"/>
          <w:sz w:val="22"/>
          <w:szCs w:val="22"/>
        </w:rPr>
        <w:t>,</w:t>
      </w:r>
      <w:r w:rsidR="00FB6CB5" w:rsidRPr="00FB6CB5">
        <w:rPr>
          <w:rFonts w:eastAsia="Times New Roman" w:cstheme="minorHAnsi"/>
          <w:color w:val="000000"/>
          <w:sz w:val="22"/>
          <w:szCs w:val="22"/>
        </w:rPr>
        <w:t xml:space="preserve"> etc</w:t>
      </w:r>
      <w:r w:rsidR="00FB6CB5">
        <w:rPr>
          <w:rFonts w:eastAsia="Times New Roman" w:cstheme="minorHAnsi"/>
          <w:color w:val="000000"/>
          <w:sz w:val="22"/>
          <w:szCs w:val="22"/>
        </w:rPr>
        <w:t>)</w:t>
      </w:r>
    </w:p>
    <w:p w14:paraId="51D7E6B3" w14:textId="1A4BDF1F" w:rsidR="002D763B" w:rsidRPr="00B85182" w:rsidRDefault="002D763B" w:rsidP="00225195">
      <w:pPr>
        <w:pStyle w:val="ListParagraph"/>
        <w:numPr>
          <w:ilvl w:val="0"/>
          <w:numId w:val="4"/>
        </w:numPr>
        <w:spacing w:after="120"/>
        <w:ind w:left="709" w:hanging="284"/>
        <w:contextualSpacing w:val="0"/>
        <w:rPr>
          <w:rFonts w:eastAsia="Times New Roman" w:cstheme="minorHAnsi"/>
          <w:color w:val="000000"/>
          <w:sz w:val="22"/>
          <w:szCs w:val="22"/>
        </w:rPr>
      </w:pPr>
      <w:r w:rsidRPr="00B85182">
        <w:rPr>
          <w:rFonts w:eastAsia="Times New Roman" w:cstheme="minorHAnsi"/>
          <w:color w:val="000000"/>
          <w:sz w:val="22"/>
          <w:szCs w:val="22"/>
        </w:rPr>
        <w:t xml:space="preserve">the unexpected death of any patient </w:t>
      </w:r>
      <w:r w:rsidR="003650FD">
        <w:rPr>
          <w:rFonts w:eastAsia="Times New Roman" w:cstheme="minorHAnsi"/>
          <w:color w:val="000000"/>
          <w:sz w:val="22"/>
          <w:szCs w:val="22"/>
        </w:rPr>
        <w:t xml:space="preserve">under the care of the </w:t>
      </w:r>
      <w:r w:rsidRPr="00B85182">
        <w:rPr>
          <w:rFonts w:eastAsia="Times New Roman" w:cstheme="minorHAnsi"/>
          <w:color w:val="000000"/>
          <w:sz w:val="22"/>
          <w:szCs w:val="22"/>
        </w:rPr>
        <w:t>facility</w:t>
      </w:r>
      <w:r w:rsidR="003650FD">
        <w:rPr>
          <w:rFonts w:eastAsia="Times New Roman" w:cstheme="minorHAnsi"/>
          <w:color w:val="000000"/>
          <w:sz w:val="22"/>
          <w:szCs w:val="22"/>
        </w:rPr>
        <w:t xml:space="preserve"> </w:t>
      </w:r>
    </w:p>
    <w:p w14:paraId="0BBE2123" w14:textId="3944C340" w:rsidR="002D763B" w:rsidRDefault="002D763B" w:rsidP="00225195">
      <w:pPr>
        <w:pStyle w:val="ListParagraph"/>
        <w:numPr>
          <w:ilvl w:val="0"/>
          <w:numId w:val="4"/>
        </w:numPr>
        <w:ind w:left="709" w:hanging="284"/>
        <w:rPr>
          <w:rFonts w:eastAsia="Times New Roman" w:cstheme="minorHAnsi"/>
          <w:color w:val="000000"/>
          <w:sz w:val="22"/>
          <w:szCs w:val="22"/>
        </w:rPr>
      </w:pPr>
      <w:r w:rsidRPr="00B85182">
        <w:rPr>
          <w:rFonts w:eastAsia="Times New Roman" w:cstheme="minorHAnsi"/>
          <w:color w:val="000000"/>
          <w:sz w:val="22"/>
          <w:szCs w:val="22"/>
        </w:rPr>
        <w:t xml:space="preserve">any </w:t>
      </w:r>
      <w:r w:rsidR="006751EE">
        <w:rPr>
          <w:rFonts w:eastAsia="Times New Roman" w:cstheme="minorHAnsi"/>
          <w:color w:val="000000"/>
          <w:sz w:val="22"/>
          <w:szCs w:val="22"/>
        </w:rPr>
        <w:t>incident</w:t>
      </w:r>
      <w:r w:rsidRPr="00B85182">
        <w:rPr>
          <w:rFonts w:eastAsia="Times New Roman" w:cstheme="minorHAnsi"/>
          <w:color w:val="000000"/>
          <w:sz w:val="22"/>
          <w:szCs w:val="22"/>
        </w:rPr>
        <w:t xml:space="preserve"> listed under the </w:t>
      </w:r>
      <w:hyperlink r:id="rId13" w:history="1">
        <w:r w:rsidRPr="00B85182">
          <w:rPr>
            <w:rStyle w:val="Hyperlink"/>
            <w:rFonts w:eastAsia="Times New Roman" w:cstheme="minorHAnsi"/>
            <w:sz w:val="22"/>
            <w:szCs w:val="22"/>
          </w:rPr>
          <w:t>Australian Sentinel Events List</w:t>
        </w:r>
      </w:hyperlink>
      <w:r w:rsidRPr="00B85182">
        <w:rPr>
          <w:rFonts w:eastAsia="Times New Roman" w:cstheme="minorHAnsi"/>
          <w:color w:val="000000"/>
          <w:sz w:val="22"/>
          <w:szCs w:val="22"/>
        </w:rPr>
        <w:t>.</w:t>
      </w:r>
    </w:p>
    <w:p w14:paraId="3D393729" w14:textId="77777777" w:rsidR="00D43ACE" w:rsidRPr="009D1D4A" w:rsidRDefault="00D43ACE" w:rsidP="004A5A77">
      <w:pPr>
        <w:keepNext/>
        <w:keepLines/>
        <w:pBdr>
          <w:top w:val="single" w:sz="4" w:space="1" w:color="808080" w:themeColor="background1" w:themeShade="80"/>
          <w:left w:val="single" w:sz="4" w:space="4" w:color="808080" w:themeColor="background1" w:themeShade="80"/>
          <w:bottom w:val="single" w:sz="4" w:space="1" w:color="808080" w:themeColor="background1" w:themeShade="80"/>
          <w:right w:val="single" w:sz="4" w:space="4" w:color="808080" w:themeColor="background1" w:themeShade="80"/>
        </w:pBdr>
        <w:spacing w:before="280" w:after="0" w:line="240" w:lineRule="auto"/>
        <w:outlineLvl w:val="1"/>
        <w:rPr>
          <w:rFonts w:asciiTheme="minorHAnsi" w:eastAsiaTheme="majorEastAsia" w:hAnsiTheme="minorHAnsi" w:cstheme="minorHAnsi"/>
          <w:b/>
          <w:bCs/>
          <w:caps/>
          <w:color w:val="1F497D" w:themeColor="text2"/>
        </w:rPr>
      </w:pPr>
      <w:r w:rsidRPr="009D1D4A">
        <w:rPr>
          <w:rFonts w:asciiTheme="minorHAnsi" w:eastAsiaTheme="majorEastAsia" w:hAnsiTheme="minorHAnsi" w:cstheme="minorHAnsi"/>
          <w:b/>
          <w:bCs/>
          <w:caps/>
          <w:color w:val="1F497D" w:themeColor="text2"/>
        </w:rPr>
        <w:t xml:space="preserve">what to do with this form </w:t>
      </w:r>
    </w:p>
    <w:p w14:paraId="637DBD9D" w14:textId="0266D9A4" w:rsidR="002A3813" w:rsidRPr="00511603" w:rsidRDefault="00704D88" w:rsidP="002A3813">
      <w:pPr>
        <w:pBdr>
          <w:top w:val="single" w:sz="4" w:space="1" w:color="808080" w:themeColor="background1" w:themeShade="80"/>
          <w:left w:val="single" w:sz="4" w:space="4" w:color="808080" w:themeColor="background1" w:themeShade="80"/>
          <w:bottom w:val="single" w:sz="4" w:space="1" w:color="808080" w:themeColor="background1" w:themeShade="80"/>
          <w:right w:val="single" w:sz="4" w:space="4" w:color="808080" w:themeColor="background1" w:themeShade="80"/>
        </w:pBdr>
        <w:spacing w:after="0" w:line="270" w:lineRule="atLeast"/>
        <w:rPr>
          <w:rFonts w:asciiTheme="minorHAnsi" w:hAnsiTheme="minorHAnsi" w:cstheme="minorHAnsi"/>
        </w:rPr>
      </w:pPr>
      <w:r>
        <w:rPr>
          <w:rFonts w:asciiTheme="minorHAnsi" w:hAnsiTheme="minorHAnsi" w:cstheme="minorHAnsi"/>
        </w:rPr>
        <w:t xml:space="preserve">Complete all </w:t>
      </w:r>
      <w:r w:rsidR="00A67023">
        <w:rPr>
          <w:rFonts w:asciiTheme="minorHAnsi" w:hAnsiTheme="minorHAnsi" w:cstheme="minorHAnsi"/>
        </w:rPr>
        <w:t xml:space="preserve">sections </w:t>
      </w:r>
      <w:r w:rsidR="005E595C">
        <w:rPr>
          <w:rFonts w:asciiTheme="minorHAnsi" w:hAnsiTheme="minorHAnsi" w:cstheme="minorHAnsi"/>
        </w:rPr>
        <w:t>of this form</w:t>
      </w:r>
      <w:r>
        <w:rPr>
          <w:rFonts w:asciiTheme="minorHAnsi" w:hAnsiTheme="minorHAnsi" w:cstheme="minorHAnsi"/>
        </w:rPr>
        <w:t xml:space="preserve"> and </w:t>
      </w:r>
      <w:r w:rsidR="00D43ACE" w:rsidRPr="009D1D4A">
        <w:rPr>
          <w:rFonts w:asciiTheme="minorHAnsi" w:hAnsiTheme="minorHAnsi" w:cstheme="minorHAnsi"/>
        </w:rPr>
        <w:t xml:space="preserve">submit to the Health Protection Service </w:t>
      </w:r>
      <w:r w:rsidR="002A3813">
        <w:rPr>
          <w:rFonts w:asciiTheme="minorHAnsi" w:hAnsiTheme="minorHAnsi" w:cstheme="minorHAnsi"/>
        </w:rPr>
        <w:t xml:space="preserve">(HPS) </w:t>
      </w:r>
      <w:r w:rsidR="00D43ACE" w:rsidRPr="009D1D4A">
        <w:rPr>
          <w:rFonts w:asciiTheme="minorHAnsi" w:hAnsiTheme="minorHAnsi" w:cstheme="minorHAnsi"/>
        </w:rPr>
        <w:t xml:space="preserve">via email at </w:t>
      </w:r>
      <w:hyperlink r:id="rId14" w:history="1">
        <w:r w:rsidR="00C5126A" w:rsidRPr="00C5126A">
          <w:rPr>
            <w:rStyle w:val="Hyperlink"/>
            <w:rFonts w:asciiTheme="minorHAnsi" w:hAnsiTheme="minorHAnsi" w:cstheme="minorHAnsi"/>
          </w:rPr>
          <w:t>hps</w:t>
        </w:r>
        <w:r w:rsidR="00C5126A" w:rsidRPr="00364731">
          <w:rPr>
            <w:rStyle w:val="Hyperlink"/>
            <w:rFonts w:asciiTheme="minorHAnsi" w:hAnsiTheme="minorHAnsi" w:cstheme="minorHAnsi"/>
          </w:rPr>
          <w:t>@act.gov.au</w:t>
        </w:r>
      </w:hyperlink>
      <w:r w:rsidR="004D3F5A" w:rsidRPr="00914491">
        <w:rPr>
          <w:rStyle w:val="Hyperlink"/>
          <w:rFonts w:asciiTheme="minorHAnsi" w:hAnsiTheme="minorHAnsi" w:cstheme="minorHAnsi"/>
          <w:u w:val="none"/>
        </w:rPr>
        <w:t xml:space="preserve">. </w:t>
      </w:r>
      <w:bookmarkStart w:id="0" w:name="_Hlk133387440"/>
      <w:bookmarkStart w:id="1" w:name="_Hlk133153961"/>
      <w:r w:rsidR="006C660D">
        <w:rPr>
          <w:rStyle w:val="Hyperlink"/>
          <w:rFonts w:asciiTheme="minorHAnsi" w:hAnsiTheme="minorHAnsi" w:cstheme="minorHAnsi"/>
          <w:u w:val="none"/>
        </w:rPr>
        <w:t>P</w:t>
      </w:r>
      <w:r w:rsidR="00824B43" w:rsidRPr="00914491">
        <w:rPr>
          <w:bCs/>
        </w:rPr>
        <w:t>atient</w:t>
      </w:r>
      <w:r w:rsidR="006C660D">
        <w:rPr>
          <w:bCs/>
        </w:rPr>
        <w:t>/consumer and staff details should be de-identified</w:t>
      </w:r>
      <w:r w:rsidR="00824B43" w:rsidRPr="00C3566E">
        <w:rPr>
          <w:bCs/>
        </w:rPr>
        <w:t>.</w:t>
      </w:r>
      <w:bookmarkEnd w:id="0"/>
      <w:r w:rsidR="00AF29A2">
        <w:rPr>
          <w:rFonts w:eastAsia="Times New Roman" w:cstheme="minorHAnsi"/>
        </w:rPr>
        <w:br/>
      </w:r>
      <w:bookmarkEnd w:id="1"/>
      <w:r w:rsidR="00AF29A2">
        <w:rPr>
          <w:rFonts w:eastAsia="Times New Roman" w:cstheme="minorHAnsi"/>
        </w:rPr>
        <w:br/>
      </w:r>
      <w:r w:rsidR="002A3813">
        <w:rPr>
          <w:rFonts w:asciiTheme="minorHAnsi" w:eastAsiaTheme="majorEastAsia" w:hAnsiTheme="minorHAnsi" w:cstheme="minorHAnsi"/>
          <w:b/>
          <w:bCs/>
          <w:caps/>
          <w:color w:val="1F497D" w:themeColor="text2"/>
        </w:rPr>
        <w:t>OTHER information</w:t>
      </w:r>
    </w:p>
    <w:p w14:paraId="69E009B9" w14:textId="50976DE2" w:rsidR="002A3813" w:rsidRDefault="002A3813" w:rsidP="002A3813">
      <w:pPr>
        <w:pBdr>
          <w:top w:val="single" w:sz="4" w:space="1" w:color="808080" w:themeColor="background1" w:themeShade="80"/>
          <w:left w:val="single" w:sz="4" w:space="4" w:color="808080" w:themeColor="background1" w:themeShade="80"/>
          <w:bottom w:val="single" w:sz="4" w:space="1" w:color="808080" w:themeColor="background1" w:themeShade="80"/>
          <w:right w:val="single" w:sz="4" w:space="4" w:color="808080" w:themeColor="background1" w:themeShade="80"/>
        </w:pBdr>
        <w:spacing w:after="120" w:line="270" w:lineRule="atLeast"/>
        <w:rPr>
          <w:rFonts w:cstheme="minorHAnsi"/>
        </w:rPr>
      </w:pPr>
      <w:r>
        <w:rPr>
          <w:rFonts w:cstheme="minorHAnsi"/>
        </w:rPr>
        <w:t xml:space="preserve">The Code requires that a final </w:t>
      </w:r>
      <w:hyperlink r:id="rId15" w:history="1">
        <w:r w:rsidRPr="00E53E71">
          <w:rPr>
            <w:rStyle w:val="Hyperlink"/>
            <w:rFonts w:cstheme="minorHAnsi"/>
          </w:rPr>
          <w:t>Notifiable Incident Review Report</w:t>
        </w:r>
      </w:hyperlink>
      <w:r>
        <w:rPr>
          <w:rFonts w:cstheme="minorHAnsi"/>
        </w:rPr>
        <w:t xml:space="preserve"> providing further details about the notifiable incident be submitted to the CHO “within a reasonable timeframe”. </w:t>
      </w:r>
      <w:r w:rsidR="003E53FB">
        <w:rPr>
          <w:rFonts w:cstheme="minorHAnsi"/>
        </w:rPr>
        <w:t xml:space="preserve">Up to 100 days is generally considered </w:t>
      </w:r>
      <w:r>
        <w:rPr>
          <w:rFonts w:cstheme="minorHAnsi"/>
        </w:rPr>
        <w:t>‘a reasonable time’, unless a</w:t>
      </w:r>
      <w:r w:rsidR="008767C3">
        <w:rPr>
          <w:rFonts w:cstheme="minorHAnsi"/>
        </w:rPr>
        <w:t>n extension</w:t>
      </w:r>
      <w:r>
        <w:rPr>
          <w:rFonts w:cstheme="minorHAnsi"/>
        </w:rPr>
        <w:t xml:space="preserve"> has been sought and approved by </w:t>
      </w:r>
      <w:r w:rsidR="00F2283C">
        <w:rPr>
          <w:rFonts w:cstheme="minorHAnsi"/>
        </w:rPr>
        <w:t xml:space="preserve">the </w:t>
      </w:r>
      <w:r>
        <w:rPr>
          <w:rFonts w:cstheme="minorHAnsi"/>
        </w:rPr>
        <w:t xml:space="preserve">HPS within 90 calendar days of the incident date. </w:t>
      </w:r>
      <w:bookmarkStart w:id="2" w:name="_Hlk133387167"/>
      <w:bookmarkStart w:id="3" w:name="_Hlk133387302"/>
      <w:r>
        <w:rPr>
          <w:rFonts w:cstheme="minorHAnsi"/>
        </w:rPr>
        <w:t xml:space="preserve">Extension requests must be submitted </w:t>
      </w:r>
      <w:r w:rsidR="003E53FB">
        <w:rPr>
          <w:rFonts w:cstheme="minorHAnsi"/>
        </w:rPr>
        <w:t xml:space="preserve">by </w:t>
      </w:r>
      <w:r>
        <w:rPr>
          <w:rFonts w:cstheme="minorHAnsi"/>
        </w:rPr>
        <w:t xml:space="preserve">email to </w:t>
      </w:r>
      <w:hyperlink r:id="rId16" w:history="1">
        <w:r w:rsidRPr="00C5126A">
          <w:rPr>
            <w:rStyle w:val="Hyperlink"/>
            <w:rFonts w:cstheme="minorHAnsi"/>
          </w:rPr>
          <w:t>hps</w:t>
        </w:r>
        <w:r w:rsidRPr="00364731">
          <w:rPr>
            <w:rStyle w:val="Hyperlink"/>
            <w:rFonts w:cstheme="minorHAnsi"/>
          </w:rPr>
          <w:t>@act.gov.au</w:t>
        </w:r>
      </w:hyperlink>
      <w:r>
        <w:rPr>
          <w:rFonts w:cstheme="minorHAnsi"/>
        </w:rPr>
        <w:t>.</w:t>
      </w:r>
    </w:p>
    <w:p w14:paraId="52E1E84E" w14:textId="73985FC3" w:rsidR="002A3813" w:rsidRDefault="00500B3D" w:rsidP="002A3813">
      <w:pPr>
        <w:pBdr>
          <w:top w:val="single" w:sz="4" w:space="1" w:color="808080" w:themeColor="background1" w:themeShade="80"/>
          <w:left w:val="single" w:sz="4" w:space="4" w:color="808080" w:themeColor="background1" w:themeShade="80"/>
          <w:bottom w:val="single" w:sz="4" w:space="1" w:color="808080" w:themeColor="background1" w:themeShade="80"/>
          <w:right w:val="single" w:sz="4" w:space="4" w:color="808080" w:themeColor="background1" w:themeShade="80"/>
        </w:pBdr>
        <w:spacing w:after="120" w:line="270" w:lineRule="atLeast"/>
        <w:rPr>
          <w:rFonts w:cstheme="minorHAnsi"/>
        </w:rPr>
      </w:pPr>
      <w:r>
        <w:rPr>
          <w:rFonts w:cstheme="minorHAnsi"/>
        </w:rPr>
        <w:t xml:space="preserve">The </w:t>
      </w:r>
      <w:bookmarkStart w:id="4" w:name="_Hlk178071629"/>
      <w:r w:rsidR="002A3813">
        <w:rPr>
          <w:rFonts w:cstheme="minorHAnsi"/>
        </w:rPr>
        <w:t>Notifiable Incident Review Report</w:t>
      </w:r>
      <w:bookmarkEnd w:id="4"/>
      <w:r w:rsidR="002A3813">
        <w:rPr>
          <w:rFonts w:cstheme="minorHAnsi"/>
        </w:rPr>
        <w:t xml:space="preserve"> must include “recommended strategies to reduce or prevent future recurrence of the incident” and timeframes for implementation of those strategies. Within </w:t>
      </w:r>
      <w:r w:rsidR="00566384">
        <w:rPr>
          <w:rFonts w:cstheme="minorHAnsi"/>
        </w:rPr>
        <w:t>six</w:t>
      </w:r>
      <w:r w:rsidR="002A3813">
        <w:rPr>
          <w:rFonts w:cstheme="minorHAnsi"/>
        </w:rPr>
        <w:t> months</w:t>
      </w:r>
      <w:r w:rsidR="00A54A24">
        <w:rPr>
          <w:rFonts w:cstheme="minorHAnsi"/>
        </w:rPr>
        <w:t xml:space="preserve"> </w:t>
      </w:r>
      <w:bookmarkStart w:id="5" w:name="_Hlk178071683"/>
      <w:r w:rsidR="00A54A24">
        <w:rPr>
          <w:rFonts w:cstheme="minorHAnsi"/>
        </w:rPr>
        <w:t xml:space="preserve">of submitting the </w:t>
      </w:r>
      <w:r w:rsidR="00A54A24" w:rsidRPr="00A54A24">
        <w:rPr>
          <w:rFonts w:cstheme="minorHAnsi"/>
        </w:rPr>
        <w:t>Notifiable Incident Review Report</w:t>
      </w:r>
      <w:bookmarkEnd w:id="5"/>
      <w:r w:rsidR="00A54A24">
        <w:rPr>
          <w:rFonts w:cstheme="minorHAnsi"/>
        </w:rPr>
        <w:t>,</w:t>
      </w:r>
      <w:r w:rsidR="009E2E0F">
        <w:rPr>
          <w:rFonts w:cstheme="minorHAnsi"/>
        </w:rPr>
        <w:t xml:space="preserve"> HCFs </w:t>
      </w:r>
      <w:r w:rsidR="002A3813">
        <w:rPr>
          <w:rFonts w:cstheme="minorHAnsi"/>
        </w:rPr>
        <w:t xml:space="preserve">are expected to submit </w:t>
      </w:r>
      <w:r w:rsidR="00E53E71">
        <w:rPr>
          <w:rFonts w:cstheme="minorHAnsi"/>
        </w:rPr>
        <w:t xml:space="preserve">a </w:t>
      </w:r>
      <w:hyperlink r:id="rId17" w:history="1">
        <w:r w:rsidR="00E53E71" w:rsidRPr="00E53E71">
          <w:rPr>
            <w:rStyle w:val="Hyperlink"/>
            <w:rFonts w:cstheme="minorHAnsi"/>
          </w:rPr>
          <w:t>Notifiable Incident Recommendations Implementation Report</w:t>
        </w:r>
      </w:hyperlink>
      <w:r w:rsidR="00E53E71">
        <w:rPr>
          <w:rFonts w:cstheme="minorHAnsi"/>
        </w:rPr>
        <w:t xml:space="preserve"> </w:t>
      </w:r>
      <w:r w:rsidR="002A3813">
        <w:rPr>
          <w:rFonts w:cstheme="minorHAnsi"/>
        </w:rPr>
        <w:t xml:space="preserve">to </w:t>
      </w:r>
      <w:r w:rsidR="00F2283C">
        <w:rPr>
          <w:rFonts w:cstheme="minorHAnsi"/>
        </w:rPr>
        <w:t xml:space="preserve">the </w:t>
      </w:r>
      <w:r w:rsidR="002A3813">
        <w:rPr>
          <w:rFonts w:cstheme="minorHAnsi"/>
        </w:rPr>
        <w:t>HPS</w:t>
      </w:r>
      <w:r w:rsidR="00E53E71">
        <w:rPr>
          <w:rFonts w:cstheme="minorHAnsi"/>
        </w:rPr>
        <w:t xml:space="preserve"> with</w:t>
      </w:r>
      <w:r w:rsidR="002A3813">
        <w:rPr>
          <w:rFonts w:cstheme="minorHAnsi"/>
        </w:rPr>
        <w:t xml:space="preserve"> further information about</w:t>
      </w:r>
      <w:r w:rsidR="008767C3">
        <w:rPr>
          <w:rFonts w:cstheme="minorHAnsi"/>
        </w:rPr>
        <w:t xml:space="preserve"> the</w:t>
      </w:r>
      <w:r w:rsidR="002A3813">
        <w:rPr>
          <w:rFonts w:cstheme="minorHAnsi"/>
        </w:rPr>
        <w:t xml:space="preserve"> progress of recommended strategies.</w:t>
      </w:r>
      <w:bookmarkEnd w:id="2"/>
    </w:p>
    <w:bookmarkEnd w:id="3"/>
    <w:p w14:paraId="3F99D9F8" w14:textId="0A22479A" w:rsidR="002A3813" w:rsidRDefault="002A3813" w:rsidP="002A3813">
      <w:pPr>
        <w:pBdr>
          <w:top w:val="single" w:sz="4" w:space="1" w:color="808080" w:themeColor="background1" w:themeShade="80"/>
          <w:left w:val="single" w:sz="4" w:space="4" w:color="808080" w:themeColor="background1" w:themeShade="80"/>
          <w:bottom w:val="single" w:sz="4" w:space="1" w:color="808080" w:themeColor="background1" w:themeShade="80"/>
          <w:right w:val="single" w:sz="4" w:space="4" w:color="808080" w:themeColor="background1" w:themeShade="80"/>
        </w:pBdr>
        <w:spacing w:after="120" w:line="270" w:lineRule="atLeast"/>
        <w:rPr>
          <w:rFonts w:cstheme="minorHAnsi"/>
        </w:rPr>
      </w:pPr>
      <w:r>
        <w:rPr>
          <w:rFonts w:cstheme="minorHAnsi"/>
        </w:rPr>
        <w:t xml:space="preserve">The CHO may request additional information from the facility in response to a </w:t>
      </w:r>
      <w:r w:rsidR="00C51B87">
        <w:rPr>
          <w:rFonts w:cstheme="minorHAnsi"/>
        </w:rPr>
        <w:t xml:space="preserve">notifiable </w:t>
      </w:r>
      <w:r>
        <w:rPr>
          <w:rFonts w:cstheme="minorHAnsi"/>
        </w:rPr>
        <w:t xml:space="preserve">incident notification or final report. The CHO may require </w:t>
      </w:r>
      <w:r w:rsidR="009E2E0F">
        <w:rPr>
          <w:rFonts w:cstheme="minorHAnsi"/>
        </w:rPr>
        <w:t>HCFs</w:t>
      </w:r>
      <w:r>
        <w:rPr>
          <w:rFonts w:cstheme="minorHAnsi"/>
        </w:rPr>
        <w:t xml:space="preserve"> to undertake further action in response to an incident if considered in the interests of public health. </w:t>
      </w:r>
      <w:r w:rsidRPr="00AF29A2">
        <w:rPr>
          <w:rFonts w:cstheme="minorHAnsi"/>
        </w:rPr>
        <w:t xml:space="preserve">     </w:t>
      </w:r>
    </w:p>
    <w:p w14:paraId="3FE006BE" w14:textId="5DC207F5" w:rsidR="00AF29A2" w:rsidRDefault="002A3813" w:rsidP="002A3813">
      <w:pPr>
        <w:pBdr>
          <w:top w:val="single" w:sz="4" w:space="1" w:color="808080" w:themeColor="background1" w:themeShade="80"/>
          <w:left w:val="single" w:sz="4" w:space="4" w:color="808080" w:themeColor="background1" w:themeShade="80"/>
          <w:bottom w:val="single" w:sz="4" w:space="1" w:color="808080" w:themeColor="background1" w:themeShade="80"/>
          <w:right w:val="single" w:sz="4" w:space="4" w:color="808080" w:themeColor="background1" w:themeShade="80"/>
        </w:pBdr>
        <w:spacing w:after="120" w:line="270" w:lineRule="atLeast"/>
        <w:rPr>
          <w:rFonts w:cstheme="minorHAnsi"/>
        </w:rPr>
      </w:pPr>
      <w:r>
        <w:rPr>
          <w:rFonts w:cstheme="minorHAnsi"/>
        </w:rPr>
        <w:t>Additional</w:t>
      </w:r>
      <w:r w:rsidRPr="00FC265C">
        <w:rPr>
          <w:rFonts w:cstheme="minorHAnsi"/>
        </w:rPr>
        <w:t xml:space="preserve"> information or documentation to support th</w:t>
      </w:r>
      <w:r>
        <w:rPr>
          <w:rFonts w:cstheme="minorHAnsi"/>
        </w:rPr>
        <w:t>e</w:t>
      </w:r>
      <w:r w:rsidRPr="00FC265C">
        <w:rPr>
          <w:rFonts w:cstheme="minorHAnsi"/>
        </w:rPr>
        <w:t xml:space="preserve"> </w:t>
      </w:r>
      <w:r>
        <w:rPr>
          <w:rFonts w:cstheme="minorHAnsi"/>
        </w:rPr>
        <w:t>incident</w:t>
      </w:r>
      <w:r w:rsidRPr="00FC265C">
        <w:rPr>
          <w:rFonts w:cstheme="minorHAnsi"/>
        </w:rPr>
        <w:t xml:space="preserve"> notification may be submitted to </w:t>
      </w:r>
      <w:hyperlink r:id="rId18" w:history="1">
        <w:r w:rsidRPr="00C5126A">
          <w:rPr>
            <w:rStyle w:val="Hyperlink"/>
            <w:rFonts w:cstheme="minorHAnsi"/>
          </w:rPr>
          <w:t>hps</w:t>
        </w:r>
        <w:r w:rsidRPr="00364731">
          <w:rPr>
            <w:rStyle w:val="Hyperlink"/>
            <w:rFonts w:cstheme="minorHAnsi"/>
          </w:rPr>
          <w:t>@act.gov.au</w:t>
        </w:r>
      </w:hyperlink>
      <w:r w:rsidRPr="00FC265C">
        <w:rPr>
          <w:rFonts w:cstheme="minorHAnsi"/>
        </w:rPr>
        <w:t xml:space="preserve">. </w:t>
      </w:r>
      <w:r w:rsidR="00500B3D" w:rsidRPr="00500B3D">
        <w:rPr>
          <w:rFonts w:cstheme="minorHAnsi"/>
        </w:rPr>
        <w:t>Please contact the HPS should you require advice on the notification or classification of notifiable incidents, clinical incident reviews, or the Australian Open Disclosure Framework</w:t>
      </w:r>
      <w:r>
        <w:rPr>
          <w:rFonts w:cstheme="minorHAnsi"/>
        </w:rPr>
        <w:t>.</w:t>
      </w:r>
    </w:p>
    <w:p w14:paraId="3C46A639" w14:textId="6164BCE0" w:rsidR="003A5F74" w:rsidRPr="00310E55" w:rsidRDefault="00F2283C" w:rsidP="002A3813">
      <w:pPr>
        <w:pBdr>
          <w:top w:val="single" w:sz="4" w:space="1" w:color="808080" w:themeColor="background1" w:themeShade="80"/>
          <w:left w:val="single" w:sz="4" w:space="4" w:color="808080" w:themeColor="background1" w:themeShade="80"/>
          <w:bottom w:val="single" w:sz="4" w:space="1" w:color="808080" w:themeColor="background1" w:themeShade="80"/>
          <w:right w:val="single" w:sz="4" w:space="4" w:color="808080" w:themeColor="background1" w:themeShade="80"/>
        </w:pBdr>
        <w:spacing w:after="120" w:line="270" w:lineRule="atLeast"/>
        <w:rPr>
          <w:rFonts w:cstheme="minorHAnsi"/>
        </w:rPr>
      </w:pPr>
      <w:bookmarkStart w:id="6" w:name="_Hlk139889270"/>
      <w:r>
        <w:rPr>
          <w:rFonts w:cstheme="minorHAnsi"/>
        </w:rPr>
        <w:t xml:space="preserve">The </w:t>
      </w:r>
      <w:r w:rsidR="003A5F74">
        <w:rPr>
          <w:rFonts w:cstheme="minorHAnsi"/>
        </w:rPr>
        <w:t>HPS receives all information and requests on behalf of the ACT Health</w:t>
      </w:r>
      <w:r w:rsidR="00A363B7">
        <w:rPr>
          <w:rFonts w:cstheme="minorHAnsi"/>
        </w:rPr>
        <w:t xml:space="preserve"> and Community Services</w:t>
      </w:r>
      <w:r w:rsidR="003A5F74">
        <w:rPr>
          <w:rFonts w:cstheme="minorHAnsi"/>
        </w:rPr>
        <w:t xml:space="preserve"> Directorate, and any information or requests submitted may be</w:t>
      </w:r>
      <w:r w:rsidR="003E53FB">
        <w:rPr>
          <w:rFonts w:cstheme="minorHAnsi"/>
        </w:rPr>
        <w:t xml:space="preserve"> considered</w:t>
      </w:r>
      <w:r w:rsidR="003A5F74">
        <w:rPr>
          <w:rFonts w:cstheme="minorHAnsi"/>
        </w:rPr>
        <w:t>, or responded to, by various units within the Directorate including the Clinical System Governance Unit within the Office o</w:t>
      </w:r>
      <w:bookmarkEnd w:id="6"/>
      <w:r w:rsidR="003A5F74">
        <w:rPr>
          <w:rFonts w:cstheme="minorHAnsi"/>
        </w:rPr>
        <w:t xml:space="preserve">f the Chief Medical Officer. </w:t>
      </w:r>
    </w:p>
    <w:p w14:paraId="0E8E821A" w14:textId="049E2892" w:rsidR="002A3813" w:rsidRPr="005F5AAC" w:rsidRDefault="002A3813">
      <w:pPr>
        <w:spacing w:after="0" w:line="240" w:lineRule="auto"/>
        <w:rPr>
          <w:rFonts w:ascii="Arial" w:eastAsia="Times New Roman" w:hAnsi="Arial" w:cs="Arial"/>
          <w:bCs/>
          <w:iCs/>
          <w:color w:val="31BED1" w:themeColor="accent2" w:themeShade="BF"/>
          <w:sz w:val="20"/>
          <w:szCs w:val="20"/>
        </w:rPr>
      </w:pPr>
      <w:r w:rsidRPr="005F5AAC">
        <w:rPr>
          <w:sz w:val="20"/>
          <w:szCs w:val="20"/>
        </w:rPr>
        <w:br w:type="page"/>
      </w:r>
    </w:p>
    <w:p w14:paraId="283C7F3A" w14:textId="11874C80" w:rsidR="002D763B" w:rsidRPr="009C1B73" w:rsidRDefault="002D763B" w:rsidP="00225195">
      <w:pPr>
        <w:pStyle w:val="Heading3"/>
      </w:pPr>
      <w:r w:rsidRPr="009C1B73">
        <w:lastRenderedPageBreak/>
        <w:t>Section 1: Notifier details</w:t>
      </w:r>
    </w:p>
    <w:p w14:paraId="33E9AAB0" w14:textId="71424936" w:rsidR="002D763B" w:rsidRPr="009C1B73" w:rsidRDefault="002D763B" w:rsidP="002D763B">
      <w:pPr>
        <w:rPr>
          <w:rFonts w:asciiTheme="minorHAnsi" w:hAnsiTheme="minorHAnsi" w:cstheme="minorHAnsi"/>
          <w:b/>
        </w:rPr>
      </w:pPr>
      <w:r w:rsidRPr="009C1B73">
        <w:rPr>
          <w:rFonts w:asciiTheme="minorHAnsi" w:hAnsiTheme="minorHAnsi" w:cstheme="minorHAnsi"/>
          <w:b/>
        </w:rPr>
        <w:t xml:space="preserve">Notification date: </w:t>
      </w:r>
      <w:sdt>
        <w:sdtPr>
          <w:rPr>
            <w:rFonts w:asciiTheme="minorHAnsi" w:hAnsiTheme="minorHAnsi" w:cstheme="minorHAnsi"/>
            <w:b/>
          </w:rPr>
          <w:id w:val="665213281"/>
          <w:placeholder>
            <w:docPart w:val="87B07028F9E7489EABDECD6CDEA5BEE3"/>
          </w:placeholder>
          <w:showingPlcHdr/>
          <w:date>
            <w:dateFormat w:val="d/MM/yyyy"/>
            <w:lid w:val="en-AU"/>
            <w:storeMappedDataAs w:val="dateTime"/>
            <w:calendar w:val="gregorian"/>
          </w:date>
        </w:sdtPr>
        <w:sdtEndPr/>
        <w:sdtContent>
          <w:r w:rsidRPr="009C1B73">
            <w:rPr>
              <w:rStyle w:val="PlaceholderText"/>
              <w:rFonts w:asciiTheme="minorHAnsi" w:hAnsiTheme="minorHAnsi" w:cstheme="minorHAnsi"/>
            </w:rPr>
            <w:t>Click or tap to enter a date.</w:t>
          </w:r>
        </w:sdtContent>
      </w:sdt>
    </w:p>
    <w:tbl>
      <w:tblPr>
        <w:tblW w:w="5246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0" w:type="dxa"/>
          <w:right w:w="57" w:type="dxa"/>
        </w:tblCellMar>
        <w:tblLook w:val="04A0" w:firstRow="1" w:lastRow="0" w:firstColumn="1" w:lastColumn="0" w:noHBand="0" w:noVBand="1"/>
        <w:tblDescription w:val="Notifier position:"/>
      </w:tblPr>
      <w:tblGrid>
        <w:gridCol w:w="2127"/>
        <w:gridCol w:w="3119"/>
      </w:tblGrid>
      <w:tr w:rsidR="002A3813" w:rsidRPr="003E6354" w14:paraId="5D9D6203" w14:textId="77777777" w:rsidTr="002A3813">
        <w:trPr>
          <w:trHeight w:hRule="exact" w:val="397"/>
          <w:tblHeader/>
        </w:trPr>
        <w:tc>
          <w:tcPr>
            <w:tcW w:w="2127" w:type="dxa"/>
            <w:tcBorders>
              <w:top w:val="nil"/>
              <w:left w:val="nil"/>
              <w:bottom w:val="nil"/>
            </w:tcBorders>
          </w:tcPr>
          <w:p w14:paraId="356171D7" w14:textId="59B5725B" w:rsidR="002A3813" w:rsidRPr="009C1B73" w:rsidRDefault="002A3813" w:rsidP="002A3813">
            <w:pPr>
              <w:pStyle w:val="SCVtabletext"/>
              <w:rPr>
                <w:rStyle w:val="Strong"/>
                <w:rFonts w:asciiTheme="minorHAnsi" w:eastAsiaTheme="majorEastAsia" w:hAnsiTheme="minorHAnsi" w:cstheme="minorHAnsi"/>
                <w:sz w:val="22"/>
                <w:szCs w:val="22"/>
              </w:rPr>
            </w:pPr>
            <w:r>
              <w:rPr>
                <w:rStyle w:val="Strong"/>
                <w:rFonts w:asciiTheme="minorHAnsi" w:eastAsiaTheme="majorEastAsia" w:hAnsiTheme="minorHAnsi" w:cstheme="minorHAnsi"/>
                <w:sz w:val="22"/>
                <w:szCs w:val="22"/>
              </w:rPr>
              <w:t>HCF licence #</w:t>
            </w:r>
          </w:p>
        </w:tc>
        <w:tc>
          <w:tcPr>
            <w:tcW w:w="3119" w:type="dxa"/>
            <w:tcBorders>
              <w:right w:val="single" w:sz="4" w:space="0" w:color="auto"/>
            </w:tcBorders>
            <w:tcMar>
              <w:left w:w="85" w:type="dxa"/>
              <w:right w:w="85" w:type="dxa"/>
            </w:tcMar>
          </w:tcPr>
          <w:p w14:paraId="76591D71" w14:textId="77777777" w:rsidR="002A3813" w:rsidRPr="009C1B73" w:rsidRDefault="002A3813" w:rsidP="002A3813">
            <w:pPr>
              <w:pStyle w:val="SCVtabletext"/>
              <w:rPr>
                <w:rFonts w:asciiTheme="minorHAnsi" w:hAnsiTheme="minorHAnsi" w:cstheme="minorHAnsi"/>
              </w:rPr>
            </w:pPr>
          </w:p>
        </w:tc>
      </w:tr>
      <w:tr w:rsidR="002A3813" w:rsidRPr="003E6354" w14:paraId="3C99D4BC" w14:textId="77777777" w:rsidTr="002A3813">
        <w:trPr>
          <w:trHeight w:hRule="exact" w:val="397"/>
          <w:tblHeader/>
        </w:trPr>
        <w:tc>
          <w:tcPr>
            <w:tcW w:w="2127" w:type="dxa"/>
            <w:tcBorders>
              <w:top w:val="nil"/>
              <w:left w:val="nil"/>
              <w:bottom w:val="nil"/>
            </w:tcBorders>
          </w:tcPr>
          <w:p w14:paraId="2645FAE1" w14:textId="77777777" w:rsidR="002A3813" w:rsidRPr="009C1B73" w:rsidRDefault="002A3813" w:rsidP="00C342D3">
            <w:pPr>
              <w:pStyle w:val="SCVtabletext"/>
              <w:rPr>
                <w:rStyle w:val="Strong"/>
                <w:rFonts w:asciiTheme="minorHAnsi" w:eastAsiaTheme="majorEastAsia" w:hAnsiTheme="minorHAnsi" w:cstheme="minorHAnsi"/>
                <w:sz w:val="22"/>
                <w:szCs w:val="22"/>
              </w:rPr>
            </w:pPr>
            <w:r w:rsidRPr="009C1B73">
              <w:rPr>
                <w:rStyle w:val="Strong"/>
                <w:rFonts w:asciiTheme="minorHAnsi" w:eastAsiaTheme="majorEastAsia" w:hAnsiTheme="minorHAnsi" w:cstheme="minorHAnsi"/>
                <w:sz w:val="22"/>
                <w:szCs w:val="22"/>
              </w:rPr>
              <w:t>Facility name:</w:t>
            </w:r>
          </w:p>
        </w:tc>
        <w:tc>
          <w:tcPr>
            <w:tcW w:w="3119" w:type="dxa"/>
            <w:tcBorders>
              <w:right w:val="single" w:sz="4" w:space="0" w:color="auto"/>
            </w:tcBorders>
            <w:tcMar>
              <w:left w:w="85" w:type="dxa"/>
              <w:right w:w="85" w:type="dxa"/>
            </w:tcMar>
          </w:tcPr>
          <w:p w14:paraId="65B65484" w14:textId="0C81D88E" w:rsidR="002A3813" w:rsidRPr="009C1B73" w:rsidRDefault="002A3813" w:rsidP="00C342D3">
            <w:pPr>
              <w:pStyle w:val="SCVtabletext"/>
              <w:rPr>
                <w:rFonts w:asciiTheme="minorHAnsi" w:hAnsiTheme="minorHAnsi" w:cstheme="minorHAnsi"/>
              </w:rPr>
            </w:pPr>
          </w:p>
        </w:tc>
      </w:tr>
      <w:tr w:rsidR="002A3813" w:rsidRPr="003E6354" w14:paraId="63740010" w14:textId="77777777" w:rsidTr="002A3813">
        <w:trPr>
          <w:trHeight w:hRule="exact" w:val="680"/>
          <w:tblHeader/>
        </w:trPr>
        <w:tc>
          <w:tcPr>
            <w:tcW w:w="2127" w:type="dxa"/>
            <w:tcBorders>
              <w:top w:val="nil"/>
              <w:left w:val="nil"/>
              <w:bottom w:val="nil"/>
            </w:tcBorders>
          </w:tcPr>
          <w:p w14:paraId="3DC96A0E" w14:textId="68F8CA6F" w:rsidR="002A3813" w:rsidRPr="009C1B73" w:rsidRDefault="002A3813" w:rsidP="002A3813">
            <w:pPr>
              <w:pStyle w:val="SCVtabletext"/>
              <w:rPr>
                <w:rStyle w:val="Strong"/>
                <w:rFonts w:asciiTheme="minorHAnsi" w:eastAsiaTheme="majorEastAsia" w:hAnsiTheme="minorHAnsi" w:cstheme="minorHAnsi"/>
                <w:sz w:val="22"/>
                <w:szCs w:val="22"/>
              </w:rPr>
            </w:pPr>
            <w:r w:rsidRPr="009C1B73">
              <w:rPr>
                <w:rStyle w:val="Strong"/>
                <w:rFonts w:asciiTheme="minorHAnsi" w:eastAsiaTheme="majorEastAsia" w:hAnsiTheme="minorHAnsi" w:cstheme="minorHAnsi"/>
                <w:sz w:val="22"/>
                <w:szCs w:val="22"/>
              </w:rPr>
              <w:t>Campus</w:t>
            </w:r>
            <w:r>
              <w:rPr>
                <w:rStyle w:val="Strong"/>
                <w:rFonts w:asciiTheme="minorHAnsi" w:eastAsiaTheme="majorEastAsia" w:hAnsiTheme="minorHAnsi" w:cstheme="minorHAnsi"/>
                <w:sz w:val="22"/>
                <w:szCs w:val="22"/>
              </w:rPr>
              <w:br/>
              <w:t xml:space="preserve"> (if applicable)</w:t>
            </w:r>
            <w:r w:rsidRPr="009C1B73">
              <w:rPr>
                <w:rStyle w:val="Strong"/>
                <w:rFonts w:asciiTheme="minorHAnsi" w:eastAsiaTheme="majorEastAsia" w:hAnsiTheme="minorHAnsi" w:cstheme="minorHAnsi"/>
                <w:sz w:val="22"/>
                <w:szCs w:val="22"/>
              </w:rPr>
              <w:t>:</w:t>
            </w:r>
          </w:p>
        </w:tc>
        <w:tc>
          <w:tcPr>
            <w:tcW w:w="3119" w:type="dxa"/>
            <w:tcBorders>
              <w:right w:val="single" w:sz="4" w:space="0" w:color="auto"/>
            </w:tcBorders>
            <w:tcMar>
              <w:left w:w="85" w:type="dxa"/>
              <w:right w:w="85" w:type="dxa"/>
            </w:tcMar>
          </w:tcPr>
          <w:p w14:paraId="72F6822F" w14:textId="77777777" w:rsidR="002A3813" w:rsidRPr="009C1B73" w:rsidRDefault="002A3813" w:rsidP="002A3813">
            <w:pPr>
              <w:pStyle w:val="SCVtabletext"/>
              <w:rPr>
                <w:rFonts w:asciiTheme="minorHAnsi" w:hAnsiTheme="minorHAnsi" w:cstheme="minorHAnsi"/>
              </w:rPr>
            </w:pPr>
          </w:p>
        </w:tc>
      </w:tr>
    </w:tbl>
    <w:p w14:paraId="74830D6E" w14:textId="77777777" w:rsidR="002D763B" w:rsidRPr="009C1B73" w:rsidRDefault="002D763B" w:rsidP="002D763B">
      <w:pPr>
        <w:pStyle w:val="SCVsmallspacebetweeenformareas"/>
        <w:rPr>
          <w:rFonts w:asciiTheme="minorHAnsi" w:hAnsiTheme="minorHAnsi" w:cstheme="minorHAnsi"/>
          <w:lang w:val="en-US"/>
        </w:rPr>
      </w:pPr>
    </w:p>
    <w:tbl>
      <w:tblPr>
        <w:tblW w:w="9640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0" w:type="dxa"/>
          <w:right w:w="57" w:type="dxa"/>
        </w:tblCellMar>
        <w:tblLook w:val="04A0" w:firstRow="1" w:lastRow="0" w:firstColumn="1" w:lastColumn="0" w:noHBand="0" w:noVBand="1"/>
        <w:tblDescription w:val="Notifier position:"/>
      </w:tblPr>
      <w:tblGrid>
        <w:gridCol w:w="2127"/>
        <w:gridCol w:w="7513"/>
      </w:tblGrid>
      <w:tr w:rsidR="002D763B" w:rsidRPr="003E6354" w14:paraId="0CA44EF3" w14:textId="77777777" w:rsidTr="002A3813">
        <w:trPr>
          <w:trHeight w:hRule="exact" w:val="397"/>
          <w:tblHeader/>
        </w:trPr>
        <w:tc>
          <w:tcPr>
            <w:tcW w:w="2127" w:type="dxa"/>
            <w:tcBorders>
              <w:top w:val="nil"/>
              <w:left w:val="nil"/>
              <w:bottom w:val="nil"/>
            </w:tcBorders>
          </w:tcPr>
          <w:p w14:paraId="62A72CB2" w14:textId="029AB9F2" w:rsidR="002D763B" w:rsidRPr="009C1B73" w:rsidRDefault="002D763B" w:rsidP="00C342D3">
            <w:pPr>
              <w:pStyle w:val="SCVtabletext"/>
              <w:rPr>
                <w:rStyle w:val="Strong"/>
                <w:rFonts w:asciiTheme="minorHAnsi" w:eastAsiaTheme="majorEastAsia" w:hAnsiTheme="minorHAnsi" w:cstheme="minorHAnsi"/>
                <w:sz w:val="22"/>
                <w:szCs w:val="22"/>
              </w:rPr>
            </w:pPr>
            <w:r w:rsidRPr="009C1B73">
              <w:rPr>
                <w:rStyle w:val="Strong"/>
                <w:rFonts w:asciiTheme="minorHAnsi" w:eastAsiaTheme="majorEastAsia" w:hAnsiTheme="minorHAnsi" w:cstheme="minorHAnsi"/>
                <w:sz w:val="22"/>
                <w:szCs w:val="22"/>
              </w:rPr>
              <w:t>Notifier</w:t>
            </w:r>
            <w:r w:rsidR="00047782">
              <w:rPr>
                <w:rStyle w:val="Strong"/>
                <w:rFonts w:asciiTheme="minorHAnsi" w:eastAsiaTheme="majorEastAsia" w:hAnsiTheme="minorHAnsi" w:cstheme="minorHAnsi"/>
                <w:sz w:val="22"/>
                <w:szCs w:val="22"/>
              </w:rPr>
              <w:t>’s</w:t>
            </w:r>
            <w:r w:rsidRPr="009C1B73">
              <w:rPr>
                <w:rStyle w:val="Strong"/>
                <w:rFonts w:asciiTheme="minorHAnsi" w:eastAsiaTheme="majorEastAsia" w:hAnsiTheme="minorHAnsi" w:cstheme="minorHAnsi"/>
                <w:sz w:val="22"/>
                <w:szCs w:val="22"/>
              </w:rPr>
              <w:t xml:space="preserve"> name:</w:t>
            </w:r>
          </w:p>
        </w:tc>
        <w:tc>
          <w:tcPr>
            <w:tcW w:w="7513" w:type="dxa"/>
            <w:tcMar>
              <w:left w:w="85" w:type="dxa"/>
              <w:right w:w="85" w:type="dxa"/>
            </w:tcMar>
          </w:tcPr>
          <w:p w14:paraId="426A8CB2" w14:textId="77777777" w:rsidR="002D763B" w:rsidRPr="009C1B73" w:rsidRDefault="002D763B" w:rsidP="00C342D3">
            <w:pPr>
              <w:pStyle w:val="SCVtabletext"/>
              <w:rPr>
                <w:rFonts w:asciiTheme="minorHAnsi" w:hAnsiTheme="minorHAnsi" w:cstheme="minorHAnsi"/>
              </w:rPr>
            </w:pPr>
          </w:p>
        </w:tc>
      </w:tr>
    </w:tbl>
    <w:p w14:paraId="1675824B" w14:textId="77777777" w:rsidR="002D763B" w:rsidRPr="009C1B73" w:rsidRDefault="002D763B" w:rsidP="002D763B">
      <w:pPr>
        <w:pStyle w:val="SCVsmallspacebetweeenformareas"/>
        <w:rPr>
          <w:rFonts w:asciiTheme="minorHAnsi" w:hAnsiTheme="minorHAnsi" w:cstheme="minorHAnsi"/>
          <w:lang w:val="en-US"/>
        </w:rPr>
      </w:pPr>
    </w:p>
    <w:tbl>
      <w:tblPr>
        <w:tblW w:w="9640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0" w:type="dxa"/>
          <w:right w:w="57" w:type="dxa"/>
        </w:tblCellMar>
        <w:tblLook w:val="04A0" w:firstRow="1" w:lastRow="0" w:firstColumn="1" w:lastColumn="0" w:noHBand="0" w:noVBand="1"/>
        <w:tblDescription w:val="Notifier position:"/>
      </w:tblPr>
      <w:tblGrid>
        <w:gridCol w:w="2127"/>
        <w:gridCol w:w="7513"/>
      </w:tblGrid>
      <w:tr w:rsidR="002D763B" w:rsidRPr="003E6354" w14:paraId="7CCF0DB4" w14:textId="77777777" w:rsidTr="002A3813">
        <w:trPr>
          <w:trHeight w:hRule="exact" w:val="397"/>
          <w:tblHeader/>
        </w:trPr>
        <w:tc>
          <w:tcPr>
            <w:tcW w:w="2127" w:type="dxa"/>
            <w:tcBorders>
              <w:top w:val="nil"/>
              <w:left w:val="nil"/>
              <w:bottom w:val="nil"/>
            </w:tcBorders>
          </w:tcPr>
          <w:p w14:paraId="35142BB2" w14:textId="64A5F8AF" w:rsidR="002D763B" w:rsidRPr="009C1B73" w:rsidRDefault="002D763B" w:rsidP="00C342D3">
            <w:pPr>
              <w:pStyle w:val="SCVtabletext"/>
              <w:rPr>
                <w:rStyle w:val="Strong"/>
                <w:rFonts w:asciiTheme="minorHAnsi" w:eastAsiaTheme="majorEastAsia" w:hAnsiTheme="minorHAnsi" w:cstheme="minorHAnsi"/>
                <w:sz w:val="22"/>
                <w:szCs w:val="22"/>
              </w:rPr>
            </w:pPr>
            <w:r w:rsidRPr="009C1B73">
              <w:rPr>
                <w:rStyle w:val="Strong"/>
                <w:rFonts w:asciiTheme="minorHAnsi" w:eastAsiaTheme="majorEastAsia" w:hAnsiTheme="minorHAnsi" w:cstheme="minorHAnsi"/>
                <w:sz w:val="22"/>
                <w:szCs w:val="22"/>
              </w:rPr>
              <w:t>Notifier</w:t>
            </w:r>
            <w:r w:rsidR="00047782">
              <w:rPr>
                <w:rStyle w:val="Strong"/>
                <w:rFonts w:asciiTheme="minorHAnsi" w:eastAsiaTheme="majorEastAsia" w:hAnsiTheme="minorHAnsi" w:cstheme="minorHAnsi"/>
                <w:sz w:val="22"/>
                <w:szCs w:val="22"/>
              </w:rPr>
              <w:t>’s</w:t>
            </w:r>
            <w:r w:rsidRPr="009C1B73">
              <w:rPr>
                <w:rStyle w:val="Strong"/>
                <w:rFonts w:asciiTheme="minorHAnsi" w:eastAsiaTheme="majorEastAsia" w:hAnsiTheme="minorHAnsi" w:cstheme="minorHAnsi"/>
                <w:sz w:val="22"/>
                <w:szCs w:val="22"/>
              </w:rPr>
              <w:t xml:space="preserve"> position:</w:t>
            </w:r>
          </w:p>
        </w:tc>
        <w:tc>
          <w:tcPr>
            <w:tcW w:w="7513" w:type="dxa"/>
            <w:tcMar>
              <w:left w:w="85" w:type="dxa"/>
              <w:right w:w="85" w:type="dxa"/>
            </w:tcMar>
          </w:tcPr>
          <w:p w14:paraId="61DD2B32" w14:textId="77777777" w:rsidR="002D763B" w:rsidRPr="009C1B73" w:rsidRDefault="002D763B" w:rsidP="00C342D3">
            <w:pPr>
              <w:pStyle w:val="SCVtabletext"/>
              <w:rPr>
                <w:rFonts w:asciiTheme="minorHAnsi" w:hAnsiTheme="minorHAnsi" w:cstheme="minorHAnsi"/>
              </w:rPr>
            </w:pPr>
          </w:p>
        </w:tc>
      </w:tr>
    </w:tbl>
    <w:p w14:paraId="2E4DABDA" w14:textId="77777777" w:rsidR="002D763B" w:rsidRPr="009C1B73" w:rsidRDefault="002D763B" w:rsidP="002D763B">
      <w:pPr>
        <w:pStyle w:val="SCVsmallspacebetweeenformareas"/>
        <w:rPr>
          <w:rFonts w:asciiTheme="minorHAnsi" w:hAnsiTheme="minorHAnsi" w:cstheme="minorHAnsi"/>
          <w:lang w:val="en-US"/>
        </w:rPr>
      </w:pPr>
    </w:p>
    <w:tbl>
      <w:tblPr>
        <w:tblW w:w="9640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0" w:type="dxa"/>
          <w:right w:w="57" w:type="dxa"/>
        </w:tblCellMar>
        <w:tblLook w:val="04A0" w:firstRow="1" w:lastRow="0" w:firstColumn="1" w:lastColumn="0" w:noHBand="0" w:noVBand="1"/>
        <w:tblDescription w:val="Notifier position:"/>
      </w:tblPr>
      <w:tblGrid>
        <w:gridCol w:w="2127"/>
        <w:gridCol w:w="2268"/>
        <w:gridCol w:w="1276"/>
        <w:gridCol w:w="3969"/>
      </w:tblGrid>
      <w:tr w:rsidR="002D763B" w:rsidRPr="003E6354" w14:paraId="586F4BE3" w14:textId="77777777" w:rsidTr="002A3813">
        <w:trPr>
          <w:trHeight w:hRule="exact" w:val="397"/>
          <w:tblHeader/>
        </w:trPr>
        <w:tc>
          <w:tcPr>
            <w:tcW w:w="2127" w:type="dxa"/>
            <w:tcBorders>
              <w:top w:val="nil"/>
              <w:left w:val="nil"/>
              <w:bottom w:val="nil"/>
            </w:tcBorders>
          </w:tcPr>
          <w:p w14:paraId="74C68E9A" w14:textId="77777777" w:rsidR="002D763B" w:rsidRPr="009C1B73" w:rsidRDefault="002D763B" w:rsidP="00C342D3">
            <w:pPr>
              <w:pStyle w:val="SCVtabletext"/>
              <w:rPr>
                <w:rStyle w:val="Strong"/>
                <w:rFonts w:asciiTheme="minorHAnsi" w:eastAsiaTheme="majorEastAsia" w:hAnsiTheme="minorHAnsi" w:cstheme="minorHAnsi"/>
                <w:sz w:val="22"/>
                <w:szCs w:val="22"/>
              </w:rPr>
            </w:pPr>
            <w:r w:rsidRPr="009C1B73">
              <w:rPr>
                <w:rStyle w:val="Strong"/>
                <w:rFonts w:asciiTheme="minorHAnsi" w:eastAsiaTheme="majorEastAsia" w:hAnsiTheme="minorHAnsi" w:cstheme="minorHAnsi"/>
                <w:sz w:val="22"/>
                <w:szCs w:val="22"/>
              </w:rPr>
              <w:t>Phone number:</w:t>
            </w:r>
          </w:p>
        </w:tc>
        <w:tc>
          <w:tcPr>
            <w:tcW w:w="2268" w:type="dxa"/>
            <w:tcBorders>
              <w:right w:val="single" w:sz="4" w:space="0" w:color="auto"/>
            </w:tcBorders>
            <w:tcMar>
              <w:left w:w="85" w:type="dxa"/>
              <w:right w:w="85" w:type="dxa"/>
            </w:tcMar>
          </w:tcPr>
          <w:p w14:paraId="0059A3EF" w14:textId="423BA355" w:rsidR="002D763B" w:rsidRPr="009C1B73" w:rsidRDefault="002D763B" w:rsidP="00C342D3">
            <w:pPr>
              <w:pStyle w:val="SCVtabletext"/>
              <w:rPr>
                <w:rFonts w:asciiTheme="minorHAnsi" w:hAnsiTheme="minorHAnsi" w:cstheme="minorHAnsi"/>
              </w:rPr>
            </w:pPr>
          </w:p>
        </w:tc>
        <w:tc>
          <w:tcPr>
            <w:tcW w:w="1276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  <w:tcMar>
              <w:left w:w="85" w:type="dxa"/>
              <w:right w:w="85" w:type="dxa"/>
            </w:tcMar>
          </w:tcPr>
          <w:p w14:paraId="09F2B037" w14:textId="77777777" w:rsidR="002D763B" w:rsidRPr="009C1B73" w:rsidRDefault="002D763B" w:rsidP="00C342D3">
            <w:pPr>
              <w:pStyle w:val="SCVtabletextalignedright"/>
              <w:rPr>
                <w:rStyle w:val="Strong"/>
                <w:rFonts w:asciiTheme="minorHAnsi" w:eastAsiaTheme="majorEastAsia" w:hAnsiTheme="minorHAnsi" w:cstheme="minorHAnsi"/>
                <w:sz w:val="22"/>
                <w:szCs w:val="22"/>
              </w:rPr>
            </w:pPr>
            <w:r w:rsidRPr="009C1B73">
              <w:rPr>
                <w:rStyle w:val="Strong"/>
                <w:rFonts w:asciiTheme="minorHAnsi" w:eastAsiaTheme="majorEastAsia" w:hAnsiTheme="minorHAnsi" w:cstheme="minorHAnsi"/>
                <w:sz w:val="22"/>
                <w:szCs w:val="22"/>
              </w:rPr>
              <w:t>Email:</w:t>
            </w:r>
          </w:p>
        </w:tc>
        <w:tc>
          <w:tcPr>
            <w:tcW w:w="3969" w:type="dxa"/>
            <w:tcBorders>
              <w:left w:val="single" w:sz="4" w:space="0" w:color="auto"/>
            </w:tcBorders>
            <w:tcMar>
              <w:left w:w="85" w:type="dxa"/>
              <w:right w:w="85" w:type="dxa"/>
            </w:tcMar>
          </w:tcPr>
          <w:p w14:paraId="3E5EDDC9" w14:textId="16976382" w:rsidR="002D763B" w:rsidRPr="009C1B73" w:rsidRDefault="002D763B" w:rsidP="00C342D3">
            <w:pPr>
              <w:pStyle w:val="SCVtabletext"/>
              <w:rPr>
                <w:rFonts w:asciiTheme="minorHAnsi" w:hAnsiTheme="minorHAnsi" w:cstheme="minorHAnsi"/>
              </w:rPr>
            </w:pPr>
          </w:p>
        </w:tc>
      </w:tr>
    </w:tbl>
    <w:p w14:paraId="1595F2B3" w14:textId="44EA9F27" w:rsidR="00A67023" w:rsidRPr="009C1B73" w:rsidRDefault="00A67023" w:rsidP="004A5A77">
      <w:pPr>
        <w:pStyle w:val="Heading3"/>
      </w:pPr>
      <w:r w:rsidRPr="009C1B73">
        <w:t xml:space="preserve">Section 2: </w:t>
      </w:r>
      <w:r w:rsidR="00423BBF" w:rsidRPr="009C1B73">
        <w:t>Notifiable incident</w:t>
      </w:r>
      <w:r w:rsidRPr="009C1B73">
        <w:t xml:space="preserve"> details</w:t>
      </w:r>
    </w:p>
    <w:tbl>
      <w:tblPr>
        <w:tblW w:w="9781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0" w:type="dxa"/>
          <w:right w:w="57" w:type="dxa"/>
        </w:tblCellMar>
        <w:tblLook w:val="04A0" w:firstRow="1" w:lastRow="0" w:firstColumn="1" w:lastColumn="0" w:noHBand="0" w:noVBand="1"/>
        <w:tblDescription w:val="Notifier position:"/>
      </w:tblPr>
      <w:tblGrid>
        <w:gridCol w:w="2694"/>
        <w:gridCol w:w="1134"/>
        <w:gridCol w:w="5953"/>
      </w:tblGrid>
      <w:tr w:rsidR="000F5077" w:rsidRPr="003E6354" w14:paraId="6A2F88F8" w14:textId="77777777" w:rsidTr="000432F2">
        <w:trPr>
          <w:trHeight w:hRule="exact" w:val="649"/>
          <w:tblHeader/>
        </w:trPr>
        <w:tc>
          <w:tcPr>
            <w:tcW w:w="2694" w:type="dxa"/>
            <w:tcBorders>
              <w:top w:val="nil"/>
              <w:left w:val="nil"/>
              <w:bottom w:val="nil"/>
            </w:tcBorders>
          </w:tcPr>
          <w:p w14:paraId="68812946" w14:textId="7217FCBB" w:rsidR="000F5077" w:rsidRDefault="000F5077" w:rsidP="00A67023">
            <w:pPr>
              <w:pStyle w:val="SCVtabletext"/>
              <w:rPr>
                <w:rFonts w:asciiTheme="minorHAnsi" w:hAnsiTheme="minorHAnsi" w:cstheme="minorHAnsi"/>
                <w:b/>
                <w:sz w:val="22"/>
                <w:szCs w:val="22"/>
              </w:rPr>
            </w:pPr>
            <w:r w:rsidRPr="009C1B73">
              <w:rPr>
                <w:rFonts w:asciiTheme="minorHAnsi" w:hAnsiTheme="minorHAnsi"/>
                <w:b/>
              </w:rPr>
              <w:t xml:space="preserve">Incident date: </w:t>
            </w:r>
          </w:p>
        </w:tc>
        <w:tc>
          <w:tcPr>
            <w:tcW w:w="7087" w:type="dxa"/>
            <w:gridSpan w:val="2"/>
            <w:tcMar>
              <w:left w:w="85" w:type="dxa"/>
              <w:right w:w="85" w:type="dxa"/>
            </w:tcMar>
          </w:tcPr>
          <w:p w14:paraId="3E194316" w14:textId="65891229" w:rsidR="000F5077" w:rsidRPr="009C1B73" w:rsidRDefault="008128F4" w:rsidP="00CB5251">
            <w:pPr>
              <w:pStyle w:val="SCVtabletext"/>
              <w:rPr>
                <w:rFonts w:asciiTheme="minorHAnsi" w:hAnsiTheme="minorHAnsi" w:cstheme="minorHAnsi"/>
                <w:sz w:val="22"/>
                <w:szCs w:val="22"/>
              </w:rPr>
            </w:pPr>
            <w:sdt>
              <w:sdtPr>
                <w:rPr>
                  <w:rFonts w:asciiTheme="minorHAnsi" w:hAnsiTheme="minorHAnsi"/>
                  <w:b/>
                </w:rPr>
                <w:id w:val="1122193758"/>
                <w:placeholder>
                  <w:docPart w:val="CFDC790284474323852B460AE5292322"/>
                </w:placeholder>
                <w:showingPlcHdr/>
                <w:date>
                  <w:dateFormat w:val="d/MM/yyyy"/>
                  <w:lid w:val="en-AU"/>
                  <w:storeMappedDataAs w:val="dateTime"/>
                  <w:calendar w:val="gregorian"/>
                </w:date>
              </w:sdtPr>
              <w:sdtEndPr/>
              <w:sdtContent>
                <w:r w:rsidR="000F5077" w:rsidRPr="009C1B73">
                  <w:rPr>
                    <w:rStyle w:val="PlaceholderText"/>
                    <w:rFonts w:asciiTheme="minorHAnsi" w:hAnsiTheme="minorHAnsi"/>
                  </w:rPr>
                  <w:t>Click or tap to enter a date.</w:t>
                </w:r>
              </w:sdtContent>
            </w:sdt>
          </w:p>
        </w:tc>
      </w:tr>
      <w:tr w:rsidR="00B93527" w:rsidRPr="003E6354" w14:paraId="6DF51A00" w14:textId="77777777" w:rsidTr="000432F2">
        <w:trPr>
          <w:trHeight w:hRule="exact" w:val="649"/>
          <w:tblHeader/>
        </w:trPr>
        <w:tc>
          <w:tcPr>
            <w:tcW w:w="2694" w:type="dxa"/>
            <w:tcBorders>
              <w:top w:val="nil"/>
              <w:left w:val="nil"/>
              <w:bottom w:val="nil"/>
            </w:tcBorders>
          </w:tcPr>
          <w:p w14:paraId="5EC943B6" w14:textId="07B0F0AA" w:rsidR="00B93527" w:rsidRPr="000F5077" w:rsidRDefault="00B93527" w:rsidP="00A67023">
            <w:pPr>
              <w:pStyle w:val="SCVtabletext"/>
              <w:rPr>
                <w:rFonts w:asciiTheme="minorHAnsi" w:hAnsiTheme="minorHAnsi" w:cstheme="minorHAnsi"/>
                <w:b/>
              </w:rPr>
            </w:pPr>
            <w:r w:rsidRPr="000F5077">
              <w:rPr>
                <w:rFonts w:asciiTheme="minorHAnsi" w:hAnsiTheme="minorHAnsi" w:cstheme="minorHAnsi"/>
                <w:b/>
              </w:rPr>
              <w:t>Incident time</w:t>
            </w:r>
            <w:r w:rsidR="000432F2">
              <w:rPr>
                <w:rFonts w:asciiTheme="minorHAnsi" w:hAnsiTheme="minorHAnsi" w:cstheme="minorHAnsi"/>
                <w:b/>
              </w:rPr>
              <w:t xml:space="preserve"> (if known):</w:t>
            </w:r>
          </w:p>
        </w:tc>
        <w:tc>
          <w:tcPr>
            <w:tcW w:w="7087" w:type="dxa"/>
            <w:gridSpan w:val="2"/>
            <w:tcMar>
              <w:left w:w="85" w:type="dxa"/>
              <w:right w:w="85" w:type="dxa"/>
            </w:tcMar>
          </w:tcPr>
          <w:p w14:paraId="6A377E4C" w14:textId="77777777" w:rsidR="00B93527" w:rsidRPr="009C1B73" w:rsidRDefault="00B93527" w:rsidP="00CB5251">
            <w:pPr>
              <w:pStyle w:val="SCVtabletext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</w:tr>
      <w:tr w:rsidR="00A67023" w:rsidRPr="003E6354" w14:paraId="66F76D93" w14:textId="77777777" w:rsidTr="000432F2">
        <w:trPr>
          <w:trHeight w:hRule="exact" w:val="835"/>
          <w:tblHeader/>
        </w:trPr>
        <w:tc>
          <w:tcPr>
            <w:tcW w:w="2694" w:type="dxa"/>
            <w:tcBorders>
              <w:top w:val="nil"/>
              <w:left w:val="nil"/>
              <w:bottom w:val="nil"/>
            </w:tcBorders>
          </w:tcPr>
          <w:p w14:paraId="14A4075B" w14:textId="21286959" w:rsidR="00A67023" w:rsidRPr="000F5077" w:rsidRDefault="00423BBF" w:rsidP="00A67023">
            <w:pPr>
              <w:pStyle w:val="SCVtabletext"/>
              <w:rPr>
                <w:rStyle w:val="Strong"/>
                <w:rFonts w:asciiTheme="minorHAnsi" w:eastAsiaTheme="majorEastAsia" w:hAnsiTheme="minorHAnsi" w:cstheme="minorHAnsi"/>
              </w:rPr>
            </w:pPr>
            <w:r w:rsidRPr="000F5077">
              <w:rPr>
                <w:rFonts w:asciiTheme="minorHAnsi" w:hAnsiTheme="minorHAnsi" w:cstheme="minorHAnsi"/>
                <w:b/>
              </w:rPr>
              <w:t>Incident</w:t>
            </w:r>
            <w:r w:rsidR="00A67023" w:rsidRPr="000F5077">
              <w:rPr>
                <w:rFonts w:asciiTheme="minorHAnsi" w:hAnsiTheme="minorHAnsi" w:cstheme="minorHAnsi"/>
                <w:b/>
              </w:rPr>
              <w:t xml:space="preserve"> location</w:t>
            </w:r>
            <w:r w:rsidR="00B93527" w:rsidRPr="000F5077">
              <w:rPr>
                <w:rFonts w:asciiTheme="minorHAnsi" w:hAnsiTheme="minorHAnsi" w:cstheme="minorHAnsi"/>
                <w:b/>
              </w:rPr>
              <w:t xml:space="preserve"> (ward/unit/location)</w:t>
            </w:r>
            <w:r w:rsidR="00A67023" w:rsidRPr="000F5077">
              <w:rPr>
                <w:rFonts w:asciiTheme="minorHAnsi" w:hAnsiTheme="minorHAnsi" w:cstheme="minorHAnsi"/>
                <w:b/>
              </w:rPr>
              <w:t>:</w:t>
            </w:r>
          </w:p>
        </w:tc>
        <w:tc>
          <w:tcPr>
            <w:tcW w:w="7087" w:type="dxa"/>
            <w:gridSpan w:val="2"/>
            <w:tcMar>
              <w:left w:w="85" w:type="dxa"/>
              <w:right w:w="85" w:type="dxa"/>
            </w:tcMar>
          </w:tcPr>
          <w:p w14:paraId="73BAF935" w14:textId="0D647E9A" w:rsidR="00CB5251" w:rsidRPr="009C1B73" w:rsidRDefault="00CB5251" w:rsidP="00CB5251">
            <w:pPr>
              <w:pStyle w:val="SCVtabletext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</w:tr>
      <w:tr w:rsidR="000F5077" w:rsidRPr="003E6354" w14:paraId="094C5B27" w14:textId="77777777" w:rsidTr="000432F2">
        <w:trPr>
          <w:trHeight w:hRule="exact" w:val="1196"/>
          <w:tblHeader/>
        </w:trPr>
        <w:tc>
          <w:tcPr>
            <w:tcW w:w="2694" w:type="dxa"/>
            <w:tcBorders>
              <w:top w:val="nil"/>
              <w:left w:val="nil"/>
              <w:bottom w:val="nil"/>
            </w:tcBorders>
          </w:tcPr>
          <w:p w14:paraId="0B8119D2" w14:textId="0DC2A45A" w:rsidR="000F5077" w:rsidRPr="000F5077" w:rsidRDefault="000F5077" w:rsidP="00A67023">
            <w:pPr>
              <w:pStyle w:val="SCVtabletext"/>
              <w:rPr>
                <w:rFonts w:asciiTheme="minorHAnsi" w:hAnsiTheme="minorHAnsi" w:cstheme="minorHAnsi"/>
                <w:b/>
              </w:rPr>
            </w:pPr>
            <w:r w:rsidRPr="000F5077">
              <w:rPr>
                <w:rFonts w:asciiTheme="minorHAnsi" w:hAnsiTheme="minorHAnsi" w:cstheme="minorHAnsi"/>
                <w:b/>
              </w:rPr>
              <w:t>Were multiple services involved in the incident?</w:t>
            </w:r>
          </w:p>
        </w:tc>
        <w:sdt>
          <w:sdtPr>
            <w:rPr>
              <w:rFonts w:asciiTheme="minorHAnsi" w:hAnsiTheme="minorHAnsi" w:cstheme="minorHAnsi"/>
            </w:rPr>
            <w:id w:val="1551964199"/>
            <w:placeholder>
              <w:docPart w:val="9BA6353BB4C645A38176AC550773CB84"/>
            </w:placeholder>
            <w:showingPlcHdr/>
            <w15:color w:val="000000"/>
            <w:comboBox>
              <w:listItem w:value="Choose an item."/>
              <w:listItem w:displayText="Yes" w:value="Yes"/>
              <w:listItem w:displayText="No" w:value="No"/>
            </w:comboBox>
          </w:sdtPr>
          <w:sdtEndPr/>
          <w:sdtContent>
            <w:tc>
              <w:tcPr>
                <w:tcW w:w="1134" w:type="dxa"/>
                <w:tcMar>
                  <w:left w:w="85" w:type="dxa"/>
                  <w:right w:w="85" w:type="dxa"/>
                </w:tcMar>
              </w:tcPr>
              <w:p w14:paraId="15CF4868" w14:textId="6BEC57B5" w:rsidR="000F5077" w:rsidRPr="000D2B59" w:rsidRDefault="000F5077" w:rsidP="00CB5251">
                <w:pPr>
                  <w:pStyle w:val="SCVtabletext"/>
                  <w:rPr>
                    <w:rFonts w:asciiTheme="minorHAnsi" w:hAnsiTheme="minorHAnsi" w:cstheme="minorHAnsi"/>
                    <w:sz w:val="22"/>
                    <w:szCs w:val="22"/>
                  </w:rPr>
                </w:pPr>
                <w:r w:rsidRPr="00DC2FB0">
                  <w:rPr>
                    <w:rStyle w:val="PlaceholderText"/>
                    <w:rFonts w:asciiTheme="minorHAnsi" w:hAnsiTheme="minorHAnsi" w:cstheme="minorHAnsi"/>
                  </w:rPr>
                  <w:t>Choose an item.</w:t>
                </w:r>
              </w:p>
            </w:tc>
          </w:sdtContent>
        </w:sdt>
        <w:tc>
          <w:tcPr>
            <w:tcW w:w="5953" w:type="dxa"/>
          </w:tcPr>
          <w:p w14:paraId="4295A286" w14:textId="77777777" w:rsidR="000F5077" w:rsidRPr="00DC2FB0" w:rsidRDefault="000F5077" w:rsidP="000F5077">
            <w:pPr>
              <w:pStyle w:val="SCVtabletext"/>
              <w:ind w:left="139"/>
              <w:rPr>
                <w:rFonts w:asciiTheme="minorHAnsi" w:hAnsiTheme="minorHAnsi" w:cstheme="minorHAnsi"/>
                <w:color w:val="808080" w:themeColor="background1" w:themeShade="80"/>
              </w:rPr>
            </w:pPr>
            <w:r w:rsidRPr="00DC2FB0">
              <w:rPr>
                <w:rFonts w:asciiTheme="minorHAnsi" w:hAnsiTheme="minorHAnsi" w:cstheme="minorHAnsi"/>
                <w:color w:val="808080" w:themeColor="background1" w:themeShade="80"/>
              </w:rPr>
              <w:t>If yes, please list all services involved in the incident:</w:t>
            </w:r>
          </w:p>
          <w:p w14:paraId="67E5AB91" w14:textId="77777777" w:rsidR="000D2B59" w:rsidRPr="000D2B59" w:rsidRDefault="000D2B59" w:rsidP="000D2B59">
            <w:pPr>
              <w:pStyle w:val="SCVtabletext"/>
              <w:numPr>
                <w:ilvl w:val="0"/>
                <w:numId w:val="12"/>
              </w:numPr>
              <w:ind w:left="565"/>
              <w:rPr>
                <w:rFonts w:asciiTheme="minorHAnsi" w:hAnsiTheme="minorHAnsi" w:cstheme="minorHAnsi"/>
                <w:sz w:val="22"/>
                <w:szCs w:val="22"/>
              </w:rPr>
            </w:pPr>
            <w:r w:rsidRPr="000D2B59">
              <w:rPr>
                <w:rFonts w:asciiTheme="minorHAnsi" w:hAnsiTheme="minorHAnsi" w:cstheme="minorHAnsi"/>
                <w:sz w:val="22"/>
                <w:szCs w:val="22"/>
              </w:rPr>
              <w:t xml:space="preserve"> </w:t>
            </w:r>
          </w:p>
          <w:p w14:paraId="72C84D5A" w14:textId="62E43582" w:rsidR="000D2B59" w:rsidRPr="000D2B59" w:rsidRDefault="000D2B59" w:rsidP="00DC2FB0">
            <w:pPr>
              <w:pStyle w:val="SCVtabletext"/>
              <w:numPr>
                <w:ilvl w:val="0"/>
                <w:numId w:val="12"/>
              </w:numPr>
              <w:ind w:left="565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</w:tr>
      <w:tr w:rsidR="00B93527" w:rsidRPr="003E6354" w14:paraId="5C772D05" w14:textId="77777777" w:rsidTr="000432F2">
        <w:trPr>
          <w:trHeight w:hRule="exact" w:val="654"/>
          <w:tblHeader/>
        </w:trPr>
        <w:tc>
          <w:tcPr>
            <w:tcW w:w="2694" w:type="dxa"/>
            <w:tcBorders>
              <w:top w:val="nil"/>
              <w:left w:val="nil"/>
              <w:bottom w:val="nil"/>
            </w:tcBorders>
          </w:tcPr>
          <w:p w14:paraId="6140BBC1" w14:textId="129D98D4" w:rsidR="00B93527" w:rsidRPr="000F5077" w:rsidRDefault="00B93527" w:rsidP="00A67023">
            <w:pPr>
              <w:pStyle w:val="SCVtabletext"/>
              <w:rPr>
                <w:rFonts w:asciiTheme="minorHAnsi" w:hAnsiTheme="minorHAnsi" w:cstheme="minorHAnsi"/>
                <w:b/>
              </w:rPr>
            </w:pPr>
            <w:r w:rsidRPr="000F5077">
              <w:rPr>
                <w:rFonts w:asciiTheme="minorHAnsi" w:hAnsiTheme="minorHAnsi" w:cstheme="minorHAnsi"/>
                <w:b/>
              </w:rPr>
              <w:t>Patient</w:t>
            </w:r>
            <w:r w:rsidR="00DB4C7E">
              <w:rPr>
                <w:rFonts w:asciiTheme="minorHAnsi" w:hAnsiTheme="minorHAnsi" w:cstheme="minorHAnsi"/>
                <w:b/>
              </w:rPr>
              <w:t>/consumer</w:t>
            </w:r>
            <w:r w:rsidRPr="000F5077">
              <w:rPr>
                <w:rFonts w:asciiTheme="minorHAnsi" w:hAnsiTheme="minorHAnsi" w:cstheme="minorHAnsi"/>
                <w:b/>
              </w:rPr>
              <w:t>’s U</w:t>
            </w:r>
            <w:r w:rsidR="000F5077">
              <w:rPr>
                <w:rFonts w:asciiTheme="minorHAnsi" w:hAnsiTheme="minorHAnsi" w:cstheme="minorHAnsi"/>
                <w:b/>
              </w:rPr>
              <w:t>R</w:t>
            </w:r>
            <w:r w:rsidRPr="000F5077">
              <w:rPr>
                <w:rFonts w:asciiTheme="minorHAnsi" w:hAnsiTheme="minorHAnsi" w:cstheme="minorHAnsi"/>
                <w:b/>
              </w:rPr>
              <w:t xml:space="preserve"> Number</w:t>
            </w:r>
            <w:r w:rsidR="00EE7426" w:rsidRPr="000F5077">
              <w:rPr>
                <w:rFonts w:asciiTheme="minorHAnsi" w:hAnsiTheme="minorHAnsi" w:cstheme="minorHAnsi"/>
                <w:b/>
              </w:rPr>
              <w:t xml:space="preserve"> (if clinical incident)</w:t>
            </w:r>
            <w:r w:rsidRPr="000F5077">
              <w:rPr>
                <w:rFonts w:asciiTheme="minorHAnsi" w:hAnsiTheme="minorHAnsi" w:cstheme="minorHAnsi"/>
                <w:b/>
              </w:rPr>
              <w:t>:</w:t>
            </w:r>
          </w:p>
        </w:tc>
        <w:tc>
          <w:tcPr>
            <w:tcW w:w="7087" w:type="dxa"/>
            <w:gridSpan w:val="2"/>
            <w:tcMar>
              <w:left w:w="85" w:type="dxa"/>
              <w:right w:w="85" w:type="dxa"/>
            </w:tcMar>
          </w:tcPr>
          <w:p w14:paraId="0B6FD626" w14:textId="77777777" w:rsidR="00B93527" w:rsidRPr="009C1B73" w:rsidRDefault="00B93527" w:rsidP="00CB5251">
            <w:pPr>
              <w:pStyle w:val="SCVtabletext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</w:tr>
      <w:tr w:rsidR="00B93527" w:rsidRPr="003E6354" w14:paraId="133B6DA3" w14:textId="77777777" w:rsidTr="000432F2">
        <w:trPr>
          <w:trHeight w:hRule="exact" w:val="578"/>
          <w:tblHeader/>
        </w:trPr>
        <w:tc>
          <w:tcPr>
            <w:tcW w:w="2694" w:type="dxa"/>
            <w:tcBorders>
              <w:top w:val="nil"/>
              <w:left w:val="nil"/>
              <w:bottom w:val="nil"/>
            </w:tcBorders>
          </w:tcPr>
          <w:p w14:paraId="664E20EE" w14:textId="67B0A8BF" w:rsidR="00B93527" w:rsidRPr="000F5077" w:rsidRDefault="00B93527" w:rsidP="00A67023">
            <w:pPr>
              <w:pStyle w:val="SCVtabletext"/>
              <w:rPr>
                <w:rFonts w:asciiTheme="minorHAnsi" w:hAnsiTheme="minorHAnsi" w:cstheme="minorHAnsi"/>
                <w:b/>
              </w:rPr>
            </w:pPr>
            <w:r w:rsidRPr="000F5077">
              <w:rPr>
                <w:rFonts w:asciiTheme="minorHAnsi" w:hAnsiTheme="minorHAnsi" w:cstheme="minorHAnsi"/>
                <w:b/>
              </w:rPr>
              <w:t>Harm Score:</w:t>
            </w:r>
          </w:p>
        </w:tc>
        <w:sdt>
          <w:sdtPr>
            <w:rPr>
              <w:rFonts w:asciiTheme="minorHAnsi" w:hAnsiTheme="minorHAnsi" w:cstheme="minorHAnsi"/>
            </w:rPr>
            <w:id w:val="648403216"/>
            <w:placeholder>
              <w:docPart w:val="DefaultPlaceholder_-1854013438"/>
            </w:placeholder>
            <w:showingPlcHdr/>
            <w:comboBox>
              <w:listItem w:value="Choose an item."/>
              <w:listItem w:displayText="Harm Score 1" w:value="Harm Score 1"/>
              <w:listItem w:displayText="Harm Score 2" w:value="Harm Score 2"/>
              <w:listItem w:displayText="Harm Score 3" w:value="Harm Score 3"/>
              <w:listItem w:displayText="Harm Score 4" w:value="Harm Score 4"/>
              <w:listItem w:displayText="NOTICE - facility incident - no harm occurred to staff or consumers" w:value="NOTICE - facility incident - no harm occurred to staff or consumers"/>
            </w:comboBox>
          </w:sdtPr>
          <w:sdtEndPr/>
          <w:sdtContent>
            <w:tc>
              <w:tcPr>
                <w:tcW w:w="7087" w:type="dxa"/>
                <w:gridSpan w:val="2"/>
                <w:tcMar>
                  <w:left w:w="85" w:type="dxa"/>
                  <w:right w:w="85" w:type="dxa"/>
                </w:tcMar>
              </w:tcPr>
              <w:p w14:paraId="5E523801" w14:textId="378E253C" w:rsidR="00B93527" w:rsidRPr="000D2B59" w:rsidRDefault="00EE7426" w:rsidP="00CB5251">
                <w:pPr>
                  <w:pStyle w:val="SCVtabletext"/>
                  <w:rPr>
                    <w:rFonts w:asciiTheme="minorHAnsi" w:hAnsiTheme="minorHAnsi" w:cstheme="minorHAnsi"/>
                  </w:rPr>
                </w:pPr>
                <w:r w:rsidRPr="00DC2FB0">
                  <w:rPr>
                    <w:rStyle w:val="PlaceholderText"/>
                    <w:rFonts w:asciiTheme="minorHAnsi" w:hAnsiTheme="minorHAnsi" w:cstheme="minorHAnsi"/>
                  </w:rPr>
                  <w:t>Choose an item.</w:t>
                </w:r>
              </w:p>
            </w:tc>
          </w:sdtContent>
        </w:sdt>
      </w:tr>
      <w:tr w:rsidR="000F5077" w:rsidRPr="003E6354" w14:paraId="61F17A12" w14:textId="77777777" w:rsidTr="000432F2">
        <w:trPr>
          <w:trHeight w:hRule="exact" w:val="1323"/>
          <w:tblHeader/>
        </w:trPr>
        <w:tc>
          <w:tcPr>
            <w:tcW w:w="2694" w:type="dxa"/>
            <w:tcBorders>
              <w:top w:val="nil"/>
              <w:left w:val="nil"/>
              <w:bottom w:val="nil"/>
            </w:tcBorders>
          </w:tcPr>
          <w:p w14:paraId="32853C7B" w14:textId="30609DE5" w:rsidR="000F5077" w:rsidRPr="000F5077" w:rsidRDefault="000F5077" w:rsidP="00A67023">
            <w:pPr>
              <w:pStyle w:val="SCVtabletext"/>
              <w:rPr>
                <w:rFonts w:asciiTheme="minorHAnsi" w:hAnsiTheme="minorHAnsi" w:cstheme="minorHAnsi"/>
                <w:b/>
              </w:rPr>
            </w:pPr>
            <w:r w:rsidRPr="000F5077">
              <w:rPr>
                <w:rFonts w:asciiTheme="minorHAnsi" w:hAnsiTheme="minorHAnsi" w:cstheme="minorHAnsi"/>
                <w:b/>
              </w:rPr>
              <w:t>Ha</w:t>
            </w:r>
            <w:r>
              <w:rPr>
                <w:rFonts w:asciiTheme="minorHAnsi" w:hAnsiTheme="minorHAnsi" w:cstheme="minorHAnsi"/>
                <w:b/>
              </w:rPr>
              <w:t>s</w:t>
            </w:r>
            <w:r w:rsidRPr="000F5077">
              <w:rPr>
                <w:rFonts w:asciiTheme="minorHAnsi" w:hAnsiTheme="minorHAnsi" w:cstheme="minorHAnsi"/>
                <w:b/>
              </w:rPr>
              <w:t xml:space="preserve"> the</w:t>
            </w:r>
            <w:r w:rsidR="00DB4C7E">
              <w:rPr>
                <w:rFonts w:asciiTheme="minorHAnsi" w:hAnsiTheme="minorHAnsi" w:cstheme="minorHAnsi"/>
                <w:b/>
              </w:rPr>
              <w:t xml:space="preserve"> patient/</w:t>
            </w:r>
            <w:r w:rsidRPr="000F5077">
              <w:rPr>
                <w:rFonts w:asciiTheme="minorHAnsi" w:hAnsiTheme="minorHAnsi" w:cstheme="minorHAnsi"/>
                <w:b/>
              </w:rPr>
              <w:t>consumer or their famil</w:t>
            </w:r>
            <w:r w:rsidR="00DB4C7E">
              <w:rPr>
                <w:rFonts w:asciiTheme="minorHAnsi" w:hAnsiTheme="minorHAnsi" w:cstheme="minorHAnsi"/>
                <w:b/>
              </w:rPr>
              <w:t>y</w:t>
            </w:r>
            <w:r w:rsidRPr="000F5077">
              <w:rPr>
                <w:rFonts w:asciiTheme="minorHAnsi" w:hAnsiTheme="minorHAnsi" w:cstheme="minorHAnsi"/>
                <w:b/>
              </w:rPr>
              <w:t>/</w:t>
            </w:r>
            <w:proofErr w:type="gramStart"/>
            <w:r w:rsidRPr="000F5077">
              <w:rPr>
                <w:rFonts w:asciiTheme="minorHAnsi" w:hAnsiTheme="minorHAnsi" w:cstheme="minorHAnsi"/>
                <w:b/>
              </w:rPr>
              <w:t>carers  been</w:t>
            </w:r>
            <w:proofErr w:type="gramEnd"/>
            <w:r w:rsidRPr="000F5077">
              <w:rPr>
                <w:rFonts w:asciiTheme="minorHAnsi" w:hAnsiTheme="minorHAnsi" w:cstheme="minorHAnsi"/>
                <w:b/>
              </w:rPr>
              <w:t xml:space="preserve"> notified of the incident?</w:t>
            </w:r>
          </w:p>
        </w:tc>
        <w:sdt>
          <w:sdtPr>
            <w:rPr>
              <w:rFonts w:asciiTheme="minorHAnsi" w:hAnsiTheme="minorHAnsi" w:cstheme="minorHAnsi"/>
            </w:rPr>
            <w:id w:val="1889996639"/>
            <w:placeholder>
              <w:docPart w:val="F6C555D353D9443E9934098CD36A7226"/>
            </w:placeholder>
            <w:showingPlcHdr/>
            <w15:color w:val="000000"/>
            <w:comboBox>
              <w:listItem w:value="Choose an item."/>
              <w:listItem w:displayText="Yes" w:value="Yes"/>
              <w:listItem w:displayText="No" w:value="No"/>
            </w:comboBox>
          </w:sdtPr>
          <w:sdtEndPr/>
          <w:sdtContent>
            <w:tc>
              <w:tcPr>
                <w:tcW w:w="1134" w:type="dxa"/>
                <w:tcMar>
                  <w:left w:w="85" w:type="dxa"/>
                  <w:right w:w="85" w:type="dxa"/>
                </w:tcMar>
              </w:tcPr>
              <w:p w14:paraId="0FAC7315" w14:textId="7E8D8F0D" w:rsidR="000F5077" w:rsidRPr="000D2B59" w:rsidRDefault="000F5077" w:rsidP="00CB5251">
                <w:pPr>
                  <w:pStyle w:val="SCVtabletext"/>
                  <w:rPr>
                    <w:rFonts w:asciiTheme="minorHAnsi" w:hAnsiTheme="minorHAnsi" w:cstheme="minorHAnsi"/>
                  </w:rPr>
                </w:pPr>
                <w:r w:rsidRPr="00DC2FB0">
                  <w:rPr>
                    <w:rStyle w:val="PlaceholderText"/>
                    <w:rFonts w:asciiTheme="minorHAnsi" w:hAnsiTheme="minorHAnsi" w:cstheme="minorHAnsi"/>
                  </w:rPr>
                  <w:t>Choose an item.</w:t>
                </w:r>
              </w:p>
            </w:tc>
          </w:sdtContent>
        </w:sdt>
        <w:tc>
          <w:tcPr>
            <w:tcW w:w="5953" w:type="dxa"/>
          </w:tcPr>
          <w:p w14:paraId="5D52AD98" w14:textId="04176DE9" w:rsidR="000F5077" w:rsidRPr="000D2B59" w:rsidRDefault="000F5077" w:rsidP="000F5077">
            <w:pPr>
              <w:pStyle w:val="SCVtabletext"/>
              <w:ind w:left="139"/>
              <w:rPr>
                <w:rFonts w:asciiTheme="minorHAnsi" w:hAnsiTheme="minorHAnsi" w:cstheme="minorHAnsi"/>
              </w:rPr>
            </w:pPr>
            <w:r w:rsidRPr="000D2B59">
              <w:rPr>
                <w:rFonts w:asciiTheme="minorHAnsi" w:hAnsiTheme="minorHAnsi" w:cstheme="minorHAnsi"/>
              </w:rPr>
              <w:t xml:space="preserve">If not, please </w:t>
            </w:r>
            <w:r w:rsidR="000D2B59" w:rsidRPr="000D2B59">
              <w:rPr>
                <w:rFonts w:asciiTheme="minorHAnsi" w:hAnsiTheme="minorHAnsi" w:cstheme="minorHAnsi"/>
              </w:rPr>
              <w:t>outline when notification to the consumer or their family/carers will occur</w:t>
            </w:r>
            <w:r w:rsidR="000D2B59">
              <w:rPr>
                <w:rFonts w:asciiTheme="minorHAnsi" w:hAnsiTheme="minorHAnsi" w:cstheme="minorHAnsi"/>
              </w:rPr>
              <w:t>.</w:t>
            </w:r>
          </w:p>
          <w:p w14:paraId="3C6DF8E0" w14:textId="3A34A42C" w:rsidR="000D2B59" w:rsidRPr="000D2B59" w:rsidRDefault="000D2B59" w:rsidP="000D2B59">
            <w:pPr>
              <w:pStyle w:val="SCVtabletext"/>
              <w:ind w:left="139"/>
              <w:rPr>
                <w:rFonts w:asciiTheme="minorHAnsi" w:hAnsiTheme="minorHAnsi" w:cstheme="minorHAnsi"/>
              </w:rPr>
            </w:pPr>
            <w:r w:rsidRPr="000D2B59">
              <w:rPr>
                <w:rFonts w:asciiTheme="minorHAnsi" w:hAnsiTheme="minorHAnsi" w:cstheme="minorHAnsi"/>
              </w:rPr>
              <w:t xml:space="preserve">*Note: initial notification is not the same as Open Disclosure. Please refer to the </w:t>
            </w:r>
            <w:hyperlink r:id="rId19" w:history="1">
              <w:r w:rsidRPr="00DC2FB0">
                <w:rPr>
                  <w:rStyle w:val="Hyperlink"/>
                  <w:rFonts w:asciiTheme="minorHAnsi" w:hAnsiTheme="minorHAnsi" w:cstheme="minorHAnsi"/>
                </w:rPr>
                <w:t>Australian Open Disclosure Framework</w:t>
              </w:r>
            </w:hyperlink>
            <w:r>
              <w:rPr>
                <w:rFonts w:asciiTheme="minorHAnsi" w:hAnsiTheme="minorHAnsi" w:cstheme="minorHAnsi"/>
              </w:rPr>
              <w:t>.</w:t>
            </w:r>
          </w:p>
        </w:tc>
      </w:tr>
    </w:tbl>
    <w:p w14:paraId="3D337C0A" w14:textId="77777777" w:rsidR="00A67023" w:rsidRPr="009C1B73" w:rsidRDefault="00A67023" w:rsidP="00A67023">
      <w:pPr>
        <w:pStyle w:val="SCVsmallspacebetweeenformareas"/>
        <w:rPr>
          <w:rFonts w:asciiTheme="minorHAnsi" w:hAnsiTheme="minorHAnsi" w:cstheme="minorHAnsi"/>
          <w:sz w:val="22"/>
          <w:szCs w:val="22"/>
          <w:lang w:val="en-US"/>
        </w:rPr>
      </w:pPr>
    </w:p>
    <w:p w14:paraId="1E594ABB" w14:textId="7CEC2D09" w:rsidR="00EF42D1" w:rsidRPr="009C1B73" w:rsidRDefault="00EF42D1" w:rsidP="00A67023">
      <w:pPr>
        <w:rPr>
          <w:rFonts w:asciiTheme="minorHAnsi" w:hAnsiTheme="minorHAnsi" w:cstheme="minorHAnsi"/>
          <w:b/>
        </w:rPr>
      </w:pPr>
      <w:r w:rsidRPr="009C1B73">
        <w:rPr>
          <w:rFonts w:asciiTheme="minorHAnsi" w:hAnsiTheme="minorHAnsi" w:cstheme="minorHAnsi"/>
          <w:b/>
        </w:rPr>
        <w:t xml:space="preserve">Has a risk assessment </w:t>
      </w:r>
      <w:r w:rsidR="00F82BF0" w:rsidRPr="009C1B73">
        <w:rPr>
          <w:rFonts w:asciiTheme="minorHAnsi" w:hAnsiTheme="minorHAnsi" w:cstheme="minorHAnsi"/>
          <w:b/>
        </w:rPr>
        <w:t xml:space="preserve">been performed in relation to this </w:t>
      </w:r>
      <w:r w:rsidR="00423BBF" w:rsidRPr="009C1B73">
        <w:rPr>
          <w:rFonts w:asciiTheme="minorHAnsi" w:hAnsiTheme="minorHAnsi" w:cstheme="minorHAnsi"/>
          <w:b/>
        </w:rPr>
        <w:t>incident</w:t>
      </w:r>
      <w:r w:rsidR="00F82BF0" w:rsidRPr="009C1B73">
        <w:rPr>
          <w:rFonts w:asciiTheme="minorHAnsi" w:hAnsiTheme="minorHAnsi" w:cstheme="minorHAnsi"/>
          <w:b/>
        </w:rPr>
        <w:t xml:space="preserve">?      </w:t>
      </w:r>
      <w:r w:rsidR="00F82BF0" w:rsidRPr="009C1B73">
        <w:rPr>
          <w:rFonts w:asciiTheme="minorHAnsi" w:hAnsiTheme="minorHAnsi" w:cstheme="minorHAnsi"/>
          <w:b/>
          <w:bCs/>
        </w:rPr>
        <w:t xml:space="preserve">Yes </w:t>
      </w:r>
      <w:sdt>
        <w:sdtPr>
          <w:rPr>
            <w:rFonts w:asciiTheme="minorHAnsi" w:hAnsiTheme="minorHAnsi" w:cstheme="minorHAnsi"/>
            <w:b/>
            <w:bCs/>
          </w:rPr>
          <w:id w:val="-1035426510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010224">
            <w:rPr>
              <w:rFonts w:ascii="MS Gothic" w:eastAsia="MS Gothic" w:hAnsi="MS Gothic" w:cstheme="minorHAnsi" w:hint="eastAsia"/>
              <w:b/>
              <w:bCs/>
            </w:rPr>
            <w:t>☐</w:t>
          </w:r>
        </w:sdtContent>
      </w:sdt>
      <w:r w:rsidR="00F82BF0" w:rsidRPr="009C1B73">
        <w:rPr>
          <w:rFonts w:asciiTheme="minorHAnsi" w:hAnsiTheme="minorHAnsi" w:cstheme="minorHAnsi"/>
          <w:b/>
          <w:bCs/>
        </w:rPr>
        <w:t xml:space="preserve">       No </w:t>
      </w:r>
      <w:sdt>
        <w:sdtPr>
          <w:rPr>
            <w:rFonts w:asciiTheme="minorHAnsi" w:hAnsiTheme="minorHAnsi" w:cstheme="minorHAnsi"/>
            <w:b/>
            <w:bCs/>
          </w:rPr>
          <w:id w:val="-945457651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F82BF0" w:rsidRPr="009C1B73">
            <w:rPr>
              <w:rFonts w:ascii="Segoe UI Symbol" w:eastAsia="MS Gothic" w:hAnsi="Segoe UI Symbol" w:cs="Segoe UI Symbol"/>
              <w:b/>
              <w:bCs/>
            </w:rPr>
            <w:t>☐</w:t>
          </w:r>
        </w:sdtContent>
      </w:sdt>
      <w:r w:rsidR="00F82BF0" w:rsidRPr="009C1B73">
        <w:rPr>
          <w:rFonts w:asciiTheme="minorHAnsi" w:hAnsiTheme="minorHAnsi" w:cstheme="minorHAnsi"/>
          <w:b/>
          <w:bCs/>
        </w:rPr>
        <w:tab/>
        <w:t xml:space="preserve">N/A </w:t>
      </w:r>
      <w:sdt>
        <w:sdtPr>
          <w:rPr>
            <w:rFonts w:asciiTheme="minorHAnsi" w:hAnsiTheme="minorHAnsi" w:cstheme="minorHAnsi"/>
            <w:b/>
            <w:bCs/>
          </w:rPr>
          <w:id w:val="974337411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F82BF0" w:rsidRPr="009C1B73">
            <w:rPr>
              <w:rFonts w:ascii="Segoe UI Symbol" w:eastAsia="MS Gothic" w:hAnsi="Segoe UI Symbol" w:cs="Segoe UI Symbol"/>
              <w:b/>
              <w:bCs/>
            </w:rPr>
            <w:t>☐</w:t>
          </w:r>
        </w:sdtContent>
      </w:sdt>
    </w:p>
    <w:p w14:paraId="279215ED" w14:textId="77777777" w:rsidR="002A3813" w:rsidRDefault="002A3813">
      <w:pPr>
        <w:spacing w:after="0" w:line="240" w:lineRule="auto"/>
        <w:rPr>
          <w:rFonts w:asciiTheme="minorHAnsi" w:hAnsiTheme="minorHAnsi" w:cstheme="minorHAnsi"/>
          <w:b/>
        </w:rPr>
      </w:pPr>
      <w:r>
        <w:rPr>
          <w:rFonts w:asciiTheme="minorHAnsi" w:hAnsiTheme="minorHAnsi" w:cstheme="minorHAnsi"/>
          <w:b/>
        </w:rPr>
        <w:br w:type="page"/>
      </w:r>
    </w:p>
    <w:p w14:paraId="70A0AC35" w14:textId="2B7AF83D" w:rsidR="00A67023" w:rsidRPr="009C1B73" w:rsidRDefault="00DC2FB0" w:rsidP="00FC63E7">
      <w:pPr>
        <w:spacing w:after="120"/>
        <w:rPr>
          <w:rFonts w:asciiTheme="minorHAnsi" w:hAnsiTheme="minorHAnsi" w:cstheme="minorHAnsi"/>
          <w:bCs/>
        </w:rPr>
      </w:pPr>
      <w:r>
        <w:rPr>
          <w:rFonts w:asciiTheme="minorHAnsi" w:hAnsiTheme="minorHAnsi" w:cstheme="minorHAnsi"/>
          <w:b/>
        </w:rPr>
        <w:lastRenderedPageBreak/>
        <w:t>Summary</w:t>
      </w:r>
      <w:r w:rsidRPr="009C1B73">
        <w:rPr>
          <w:rFonts w:asciiTheme="minorHAnsi" w:hAnsiTheme="minorHAnsi" w:cstheme="minorHAnsi"/>
          <w:b/>
        </w:rPr>
        <w:t xml:space="preserve"> </w:t>
      </w:r>
      <w:r w:rsidR="00A67023" w:rsidRPr="009C1B73">
        <w:rPr>
          <w:rFonts w:asciiTheme="minorHAnsi" w:hAnsiTheme="minorHAnsi" w:cstheme="minorHAnsi"/>
          <w:b/>
        </w:rPr>
        <w:t xml:space="preserve">of the </w:t>
      </w:r>
      <w:r w:rsidR="00423BBF" w:rsidRPr="009C1B73">
        <w:rPr>
          <w:rFonts w:asciiTheme="minorHAnsi" w:hAnsiTheme="minorHAnsi" w:cstheme="minorHAnsi"/>
          <w:b/>
        </w:rPr>
        <w:t>incident</w:t>
      </w:r>
      <w:r w:rsidR="00A67023" w:rsidRPr="009C1B73">
        <w:rPr>
          <w:rFonts w:asciiTheme="minorHAnsi" w:hAnsiTheme="minorHAnsi" w:cstheme="minorHAnsi"/>
          <w:b/>
        </w:rPr>
        <w:t>:</w:t>
      </w:r>
      <w:r w:rsidR="006F633A">
        <w:rPr>
          <w:rFonts w:asciiTheme="minorHAnsi" w:hAnsiTheme="minorHAnsi" w:cstheme="minorHAnsi"/>
          <w:b/>
        </w:rPr>
        <w:t xml:space="preserve"> </w:t>
      </w:r>
    </w:p>
    <w:tbl>
      <w:tblPr>
        <w:tblW w:w="9781" w:type="dxa"/>
        <w:tblInd w:w="-5" w:type="dxa"/>
        <w:tblLayout w:type="fixed"/>
        <w:tblLook w:val="04A0" w:firstRow="1" w:lastRow="0" w:firstColumn="1" w:lastColumn="0" w:noHBand="0" w:noVBand="1"/>
      </w:tblPr>
      <w:tblGrid>
        <w:gridCol w:w="9781"/>
      </w:tblGrid>
      <w:tr w:rsidR="00A67023" w:rsidRPr="002A0D00" w14:paraId="6D38C38B" w14:textId="77777777" w:rsidTr="003145F3">
        <w:trPr>
          <w:trHeight w:val="1439"/>
        </w:trPr>
        <w:tc>
          <w:tcPr>
            <w:tcW w:w="978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8D11E68" w14:textId="77777777" w:rsidR="00A67023" w:rsidRDefault="00DC2FB0" w:rsidP="00C342D3">
            <w:pPr>
              <w:rPr>
                <w:color w:val="808080" w:themeColor="background1" w:themeShade="80"/>
                <w:sz w:val="20"/>
                <w:szCs w:val="20"/>
                <w:lang w:val="en-US"/>
              </w:rPr>
            </w:pPr>
            <w:r w:rsidRPr="00DC2FB0">
              <w:rPr>
                <w:color w:val="808080" w:themeColor="background1" w:themeShade="80"/>
                <w:sz w:val="20"/>
                <w:szCs w:val="20"/>
                <w:lang w:val="en-US"/>
              </w:rPr>
              <w:t xml:space="preserve">(Please provide a </w:t>
            </w:r>
            <w:r w:rsidR="007728B1">
              <w:rPr>
                <w:color w:val="808080" w:themeColor="background1" w:themeShade="80"/>
                <w:sz w:val="20"/>
                <w:szCs w:val="20"/>
                <w:lang w:val="en-US"/>
              </w:rPr>
              <w:t xml:space="preserve">de-identified </w:t>
            </w:r>
            <w:r w:rsidRPr="00DC2FB0">
              <w:rPr>
                <w:color w:val="808080" w:themeColor="background1" w:themeShade="80"/>
                <w:sz w:val="20"/>
                <w:szCs w:val="20"/>
                <w:lang w:val="en-US"/>
              </w:rPr>
              <w:t>summary of approx. 300 words</w:t>
            </w:r>
            <w:r w:rsidR="000A2EB5">
              <w:rPr>
                <w:color w:val="808080" w:themeColor="background1" w:themeShade="80"/>
                <w:sz w:val="20"/>
                <w:szCs w:val="20"/>
                <w:lang w:val="en-US"/>
              </w:rPr>
              <w:t xml:space="preserve"> outlining the events that occurred</w:t>
            </w:r>
            <w:r w:rsidRPr="00DC2FB0">
              <w:rPr>
                <w:color w:val="808080" w:themeColor="background1" w:themeShade="80"/>
                <w:sz w:val="20"/>
                <w:szCs w:val="20"/>
                <w:lang w:val="en-US"/>
              </w:rPr>
              <w:t>)</w:t>
            </w:r>
            <w:r w:rsidR="007728B1">
              <w:rPr>
                <w:color w:val="808080" w:themeColor="background1" w:themeShade="80"/>
                <w:sz w:val="20"/>
                <w:szCs w:val="20"/>
                <w:lang w:val="en-US"/>
              </w:rPr>
              <w:t>:</w:t>
            </w:r>
          </w:p>
          <w:p w14:paraId="5EFB6404" w14:textId="6D916A2F" w:rsidR="003A0161" w:rsidRPr="00DC2FB0" w:rsidRDefault="003A0161" w:rsidP="00C342D3">
            <w:pPr>
              <w:rPr>
                <w:sz w:val="20"/>
                <w:szCs w:val="20"/>
                <w:lang w:val="en-US"/>
              </w:rPr>
            </w:pPr>
          </w:p>
        </w:tc>
      </w:tr>
    </w:tbl>
    <w:p w14:paraId="3F7B0FC3" w14:textId="71BEDE16" w:rsidR="00B85182" w:rsidRPr="002A0D00" w:rsidRDefault="00B85182" w:rsidP="00FC63E7">
      <w:pPr>
        <w:spacing w:after="120"/>
        <w:rPr>
          <w:b/>
        </w:rPr>
      </w:pPr>
      <w:r>
        <w:rPr>
          <w:b/>
        </w:rPr>
        <w:br/>
      </w:r>
      <w:r w:rsidR="00D5551B">
        <w:rPr>
          <w:b/>
        </w:rPr>
        <w:t xml:space="preserve">Describe </w:t>
      </w:r>
      <w:r w:rsidR="00EE7426">
        <w:rPr>
          <w:b/>
        </w:rPr>
        <w:t>immediate</w:t>
      </w:r>
      <w:r w:rsidR="00A35CBD">
        <w:rPr>
          <w:b/>
        </w:rPr>
        <w:t xml:space="preserve"> </w:t>
      </w:r>
      <w:r w:rsidR="00D5551B">
        <w:rPr>
          <w:b/>
        </w:rPr>
        <w:t>a</w:t>
      </w:r>
      <w:r>
        <w:rPr>
          <w:b/>
        </w:rPr>
        <w:t xml:space="preserve">ctions taken in response to the </w:t>
      </w:r>
      <w:r w:rsidR="00423BBF">
        <w:rPr>
          <w:b/>
        </w:rPr>
        <w:t>incident</w:t>
      </w:r>
      <w:r>
        <w:rPr>
          <w:b/>
        </w:rPr>
        <w:t>:</w:t>
      </w:r>
    </w:p>
    <w:tbl>
      <w:tblPr>
        <w:tblW w:w="9781" w:type="dxa"/>
        <w:tblInd w:w="-5" w:type="dxa"/>
        <w:tblLayout w:type="fixed"/>
        <w:tblLook w:val="04A0" w:firstRow="1" w:lastRow="0" w:firstColumn="1" w:lastColumn="0" w:noHBand="0" w:noVBand="1"/>
      </w:tblPr>
      <w:tblGrid>
        <w:gridCol w:w="3686"/>
        <w:gridCol w:w="2551"/>
        <w:gridCol w:w="2127"/>
        <w:gridCol w:w="1417"/>
      </w:tblGrid>
      <w:tr w:rsidR="00B85182" w:rsidRPr="002A0D00" w14:paraId="19B9424D" w14:textId="77777777" w:rsidTr="002A3813">
        <w:trPr>
          <w:trHeight w:val="1499"/>
        </w:trPr>
        <w:tc>
          <w:tcPr>
            <w:tcW w:w="9781" w:type="dxa"/>
            <w:gridSpan w:val="4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F187E7C" w14:textId="3708644D" w:rsidR="00A80BF9" w:rsidRPr="002A0D00" w:rsidRDefault="00A80BF9" w:rsidP="00C342D3">
            <w:pPr>
              <w:rPr>
                <w:lang w:val="en-US"/>
              </w:rPr>
            </w:pPr>
          </w:p>
        </w:tc>
      </w:tr>
      <w:tr w:rsidR="00B85182" w:rsidRPr="00FB41E8" w14:paraId="1BF9D9A6" w14:textId="77777777" w:rsidTr="002A3813">
        <w:tblPrEx>
          <w:tblCellMar>
            <w:top w:w="28" w:type="dxa"/>
            <w:left w:w="57" w:type="dxa"/>
            <w:bottom w:w="28" w:type="dxa"/>
            <w:right w:w="57" w:type="dxa"/>
          </w:tblCellMar>
        </w:tblPrEx>
        <w:trPr>
          <w:trHeight w:val="85"/>
        </w:trPr>
        <w:tc>
          <w:tcPr>
            <w:tcW w:w="9781" w:type="dxa"/>
            <w:gridSpan w:val="4"/>
            <w:tcBorders>
              <w:bottom w:val="single" w:sz="4" w:space="0" w:color="auto"/>
            </w:tcBorders>
          </w:tcPr>
          <w:p w14:paraId="0417B14F" w14:textId="4BBA520C" w:rsidR="00B85182" w:rsidRPr="009C1B73" w:rsidRDefault="00B85182" w:rsidP="004A5A77">
            <w:pPr>
              <w:pStyle w:val="Heading3"/>
            </w:pPr>
            <w:r w:rsidRPr="009C1B73">
              <w:t xml:space="preserve">Section </w:t>
            </w:r>
            <w:r w:rsidR="009E50B7" w:rsidRPr="009C1B73">
              <w:t>3</w:t>
            </w:r>
            <w:r w:rsidRPr="009C1B73">
              <w:t xml:space="preserve">: </w:t>
            </w:r>
            <w:r w:rsidR="009E50B7" w:rsidRPr="009C1B73">
              <w:t xml:space="preserve">Reason for notification </w:t>
            </w:r>
          </w:p>
        </w:tc>
      </w:tr>
      <w:tr w:rsidR="00626A04" w:rsidRPr="00626A04" w14:paraId="63815E99" w14:textId="77777777" w:rsidTr="002A3813">
        <w:tblPrEx>
          <w:tblCellMar>
            <w:top w:w="28" w:type="dxa"/>
            <w:left w:w="57" w:type="dxa"/>
            <w:bottom w:w="28" w:type="dxa"/>
            <w:right w:w="57" w:type="dxa"/>
          </w:tblCellMar>
        </w:tblPrEx>
        <w:trPr>
          <w:trHeight w:val="90"/>
        </w:trPr>
        <w:tc>
          <w:tcPr>
            <w:tcW w:w="9781" w:type="dxa"/>
            <w:gridSpan w:val="4"/>
            <w:tcBorders>
              <w:top w:val="single" w:sz="4" w:space="0" w:color="auto"/>
              <w:left w:val="single" w:sz="4" w:space="0" w:color="95999E" w:themeColor="accent3" w:themeTint="99"/>
              <w:bottom w:val="single" w:sz="4" w:space="0" w:color="95999E" w:themeColor="accent3" w:themeTint="99"/>
              <w:right w:val="single" w:sz="4" w:space="0" w:color="95999E" w:themeColor="accent3" w:themeTint="99"/>
            </w:tcBorders>
            <w:shd w:val="clear" w:color="auto" w:fill="1F497D" w:themeFill="text2"/>
          </w:tcPr>
          <w:p w14:paraId="5B1F86C0" w14:textId="2487E7F3" w:rsidR="00B85182" w:rsidRPr="00037F30" w:rsidRDefault="009E50B7" w:rsidP="00626A04">
            <w:pPr>
              <w:pStyle w:val="Tableheaderreverse"/>
              <w:rPr>
                <w:sz w:val="20"/>
                <w:szCs w:val="20"/>
              </w:rPr>
            </w:pPr>
            <w:r w:rsidRPr="00037F30">
              <w:rPr>
                <w:sz w:val="20"/>
                <w:szCs w:val="20"/>
              </w:rPr>
              <w:t>Please indicate the reason(s) for submitting this notification</w:t>
            </w:r>
          </w:p>
        </w:tc>
      </w:tr>
      <w:tr w:rsidR="00B85182" w:rsidRPr="00FB41E8" w14:paraId="4071D594" w14:textId="77777777" w:rsidTr="002A3813">
        <w:tblPrEx>
          <w:tblCellMar>
            <w:top w:w="28" w:type="dxa"/>
            <w:left w:w="57" w:type="dxa"/>
            <w:bottom w:w="28" w:type="dxa"/>
            <w:right w:w="57" w:type="dxa"/>
          </w:tblCellMar>
        </w:tblPrEx>
        <w:trPr>
          <w:trHeight w:val="165"/>
        </w:trPr>
        <w:tc>
          <w:tcPr>
            <w:tcW w:w="8364" w:type="dxa"/>
            <w:gridSpan w:val="3"/>
            <w:tcBorders>
              <w:top w:val="single" w:sz="4" w:space="0" w:color="95999E" w:themeColor="accent3" w:themeTint="99"/>
              <w:left w:val="single" w:sz="4" w:space="0" w:color="95999E" w:themeColor="accent3" w:themeTint="99"/>
              <w:bottom w:val="single" w:sz="4" w:space="0" w:color="95999E" w:themeColor="accent3" w:themeTint="99"/>
              <w:right w:val="single" w:sz="4" w:space="0" w:color="95999E" w:themeColor="accent3" w:themeTint="99"/>
            </w:tcBorders>
          </w:tcPr>
          <w:p w14:paraId="7516EE2B" w14:textId="1DF1CAD0" w:rsidR="00B85182" w:rsidRPr="00037F30" w:rsidRDefault="009E50B7" w:rsidP="00CB1C6A">
            <w:pPr>
              <w:pStyle w:val="ListParagraph"/>
              <w:numPr>
                <w:ilvl w:val="0"/>
                <w:numId w:val="8"/>
              </w:numPr>
              <w:spacing w:after="0"/>
              <w:ind w:left="369" w:hanging="284"/>
              <w:rPr>
                <w:rFonts w:eastAsia="Times New Roman" w:cstheme="minorHAnsi"/>
                <w:color w:val="000000"/>
                <w:sz w:val="20"/>
                <w:szCs w:val="20"/>
              </w:rPr>
            </w:pPr>
            <w:r w:rsidRPr="00037F30">
              <w:rPr>
                <w:rFonts w:eastAsia="Times New Roman" w:cstheme="minorHAnsi"/>
                <w:color w:val="000000"/>
                <w:sz w:val="20"/>
                <w:szCs w:val="20"/>
              </w:rPr>
              <w:t xml:space="preserve">A patient has been transferred to another health care facility </w:t>
            </w:r>
            <w:r w:rsidR="00736A26" w:rsidRPr="00037F30">
              <w:rPr>
                <w:rFonts w:eastAsia="Times New Roman" w:cstheme="minorHAnsi"/>
                <w:color w:val="000000"/>
                <w:sz w:val="20"/>
                <w:szCs w:val="20"/>
              </w:rPr>
              <w:t xml:space="preserve">due to </w:t>
            </w:r>
            <w:r w:rsidRPr="00037F30">
              <w:rPr>
                <w:rFonts w:eastAsia="Times New Roman" w:cstheme="minorHAnsi"/>
                <w:color w:val="000000"/>
                <w:sz w:val="20"/>
                <w:szCs w:val="20"/>
              </w:rPr>
              <w:t>an injury sustained at the facility or iatrogenic condition</w:t>
            </w:r>
            <w:r w:rsidR="009266C0" w:rsidRPr="00037F30">
              <w:rPr>
                <w:rFonts w:eastAsia="Times New Roman" w:cstheme="minorHAnsi"/>
                <w:color w:val="000000"/>
                <w:sz w:val="20"/>
                <w:szCs w:val="20"/>
              </w:rPr>
              <w:t>.</w:t>
            </w:r>
          </w:p>
        </w:tc>
        <w:tc>
          <w:tcPr>
            <w:tcW w:w="1417" w:type="dxa"/>
            <w:tcBorders>
              <w:top w:val="single" w:sz="4" w:space="0" w:color="95999E" w:themeColor="accent3" w:themeTint="99"/>
              <w:left w:val="single" w:sz="4" w:space="0" w:color="95999E" w:themeColor="accent3" w:themeTint="99"/>
              <w:bottom w:val="single" w:sz="4" w:space="0" w:color="95999E" w:themeColor="accent3" w:themeTint="99"/>
              <w:right w:val="single" w:sz="4" w:space="0" w:color="95999E" w:themeColor="accent3" w:themeTint="99"/>
            </w:tcBorders>
          </w:tcPr>
          <w:p w14:paraId="0BBBD89E" w14:textId="011DACEC" w:rsidR="00B85182" w:rsidRPr="00DE7C21" w:rsidRDefault="008128F4" w:rsidP="00523F36">
            <w:pPr>
              <w:pStyle w:val="Tablesubheader"/>
              <w:jc w:val="center"/>
            </w:pPr>
            <w:sdt>
              <w:sdtPr>
                <w:rPr>
                  <w:rFonts w:ascii="MS Gothic" w:eastAsia="MS Gothic" w:hAnsi="MS Gothic"/>
                  <w:b w:val="0"/>
                  <w:bCs w:val="0"/>
                </w:rPr>
                <w:id w:val="1161972885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7065A2">
                  <w:rPr>
                    <w:rFonts w:ascii="MS Gothic" w:eastAsia="MS Gothic" w:hAnsi="MS Gothic" w:hint="eastAsia"/>
                    <w:b w:val="0"/>
                    <w:bCs w:val="0"/>
                  </w:rPr>
                  <w:t>☐</w:t>
                </w:r>
              </w:sdtContent>
            </w:sdt>
          </w:p>
        </w:tc>
      </w:tr>
      <w:tr w:rsidR="00B85182" w:rsidRPr="00FB41E8" w14:paraId="3957AF0E" w14:textId="77777777" w:rsidTr="002A3813">
        <w:tblPrEx>
          <w:tblCellMar>
            <w:top w:w="28" w:type="dxa"/>
            <w:left w:w="57" w:type="dxa"/>
            <w:bottom w:w="28" w:type="dxa"/>
            <w:right w:w="57" w:type="dxa"/>
          </w:tblCellMar>
        </w:tblPrEx>
        <w:trPr>
          <w:trHeight w:val="49"/>
        </w:trPr>
        <w:tc>
          <w:tcPr>
            <w:tcW w:w="8364" w:type="dxa"/>
            <w:gridSpan w:val="3"/>
            <w:tcBorders>
              <w:top w:val="single" w:sz="4" w:space="0" w:color="95999E" w:themeColor="accent3" w:themeTint="99"/>
              <w:left w:val="single" w:sz="4" w:space="0" w:color="95999E" w:themeColor="accent3" w:themeTint="99"/>
              <w:bottom w:val="single" w:sz="4" w:space="0" w:color="95999E" w:themeColor="accent3" w:themeTint="99"/>
              <w:right w:val="single" w:sz="4" w:space="0" w:color="95999E" w:themeColor="accent3" w:themeTint="99"/>
            </w:tcBorders>
          </w:tcPr>
          <w:p w14:paraId="6A1B60BC" w14:textId="6E4AC952" w:rsidR="00B85182" w:rsidRPr="00037F30" w:rsidRDefault="009E50B7" w:rsidP="00CB1C6A">
            <w:pPr>
              <w:pStyle w:val="ListParagraph"/>
              <w:numPr>
                <w:ilvl w:val="0"/>
                <w:numId w:val="8"/>
              </w:numPr>
              <w:spacing w:after="0"/>
              <w:ind w:left="369" w:hanging="284"/>
              <w:rPr>
                <w:rFonts w:eastAsia="Times New Roman" w:cstheme="minorHAnsi"/>
                <w:color w:val="000000"/>
                <w:sz w:val="20"/>
                <w:szCs w:val="20"/>
              </w:rPr>
            </w:pPr>
            <w:r w:rsidRPr="00037F30">
              <w:rPr>
                <w:rFonts w:eastAsia="Times New Roman" w:cstheme="minorHAnsi"/>
                <w:color w:val="000000"/>
                <w:sz w:val="20"/>
                <w:szCs w:val="20"/>
              </w:rPr>
              <w:t xml:space="preserve">A critical </w:t>
            </w:r>
            <w:r w:rsidR="00AF29A2" w:rsidRPr="00037F30">
              <w:rPr>
                <w:rFonts w:eastAsia="Times New Roman" w:cstheme="minorHAnsi"/>
                <w:color w:val="000000"/>
                <w:sz w:val="20"/>
                <w:szCs w:val="20"/>
              </w:rPr>
              <w:t>event</w:t>
            </w:r>
            <w:r w:rsidRPr="00037F30">
              <w:rPr>
                <w:rFonts w:eastAsia="Times New Roman" w:cstheme="minorHAnsi"/>
                <w:color w:val="000000"/>
                <w:sz w:val="20"/>
                <w:szCs w:val="20"/>
              </w:rPr>
              <w:t xml:space="preserve"> has occurred that might place facility systems or occupants at risk</w:t>
            </w:r>
            <w:r w:rsidR="009266C0" w:rsidRPr="00037F30">
              <w:rPr>
                <w:rFonts w:eastAsia="Times New Roman" w:cstheme="minorHAnsi"/>
                <w:color w:val="000000"/>
                <w:sz w:val="20"/>
                <w:szCs w:val="20"/>
              </w:rPr>
              <w:t>.</w:t>
            </w:r>
          </w:p>
        </w:tc>
        <w:tc>
          <w:tcPr>
            <w:tcW w:w="1417" w:type="dxa"/>
            <w:tcBorders>
              <w:top w:val="single" w:sz="4" w:space="0" w:color="95999E" w:themeColor="accent3" w:themeTint="99"/>
              <w:left w:val="single" w:sz="4" w:space="0" w:color="95999E" w:themeColor="accent3" w:themeTint="99"/>
              <w:bottom w:val="single" w:sz="4" w:space="0" w:color="95999E" w:themeColor="accent3" w:themeTint="99"/>
              <w:right w:val="single" w:sz="4" w:space="0" w:color="95999E" w:themeColor="accent3" w:themeTint="99"/>
            </w:tcBorders>
          </w:tcPr>
          <w:p w14:paraId="375B018F" w14:textId="431ECF9F" w:rsidR="00B85182" w:rsidRPr="009E50B7" w:rsidRDefault="008128F4" w:rsidP="00523F36">
            <w:pPr>
              <w:pStyle w:val="Tablebody"/>
              <w:jc w:val="center"/>
              <w:rPr>
                <w:rFonts w:ascii="MS Gothic" w:eastAsia="MS Gothic" w:hAnsi="MS Gothic"/>
              </w:rPr>
            </w:pPr>
            <w:sdt>
              <w:sdtPr>
                <w:rPr>
                  <w:rFonts w:ascii="MS Gothic" w:eastAsia="MS Gothic" w:hAnsi="MS Gothic"/>
                </w:rPr>
                <w:id w:val="457223134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9E50B7">
                  <w:rPr>
                    <w:rFonts w:ascii="MS Gothic" w:eastAsia="MS Gothic" w:hAnsi="MS Gothic" w:hint="eastAsia"/>
                  </w:rPr>
                  <w:t>☐</w:t>
                </w:r>
              </w:sdtContent>
            </w:sdt>
          </w:p>
        </w:tc>
      </w:tr>
      <w:tr w:rsidR="009E50B7" w:rsidRPr="00832052" w14:paraId="27E74948" w14:textId="77777777" w:rsidTr="002A3813">
        <w:tblPrEx>
          <w:tblCellMar>
            <w:top w:w="28" w:type="dxa"/>
            <w:left w:w="57" w:type="dxa"/>
            <w:bottom w:w="28" w:type="dxa"/>
            <w:right w:w="57" w:type="dxa"/>
          </w:tblCellMar>
        </w:tblPrEx>
        <w:tc>
          <w:tcPr>
            <w:tcW w:w="8364" w:type="dxa"/>
            <w:gridSpan w:val="3"/>
            <w:tcBorders>
              <w:top w:val="single" w:sz="4" w:space="0" w:color="95999E" w:themeColor="accent3" w:themeTint="99"/>
              <w:left w:val="single" w:sz="4" w:space="0" w:color="95999E" w:themeColor="accent3" w:themeTint="99"/>
              <w:bottom w:val="single" w:sz="4" w:space="0" w:color="95999E" w:themeColor="accent3" w:themeTint="99"/>
              <w:right w:val="single" w:sz="4" w:space="0" w:color="95999E" w:themeColor="accent3" w:themeTint="99"/>
            </w:tcBorders>
          </w:tcPr>
          <w:p w14:paraId="2AE18CE7" w14:textId="3B9D472C" w:rsidR="009E50B7" w:rsidRPr="00037F30" w:rsidRDefault="009E50B7" w:rsidP="00CB1C6A">
            <w:pPr>
              <w:pStyle w:val="ListParagraph"/>
              <w:numPr>
                <w:ilvl w:val="0"/>
                <w:numId w:val="8"/>
              </w:numPr>
              <w:spacing w:after="0"/>
              <w:ind w:left="369" w:hanging="284"/>
              <w:rPr>
                <w:rFonts w:eastAsia="Times New Roman" w:cstheme="minorHAnsi"/>
                <w:color w:val="000000"/>
                <w:sz w:val="20"/>
                <w:szCs w:val="20"/>
              </w:rPr>
            </w:pPr>
            <w:r w:rsidRPr="00037F30">
              <w:rPr>
                <w:rFonts w:eastAsia="Times New Roman" w:cstheme="minorHAnsi"/>
                <w:color w:val="000000"/>
                <w:sz w:val="20"/>
                <w:szCs w:val="20"/>
              </w:rPr>
              <w:t>The facility has recorded an unexpected death or suicide of a patient</w:t>
            </w:r>
            <w:r w:rsidR="009266C0" w:rsidRPr="00037F30">
              <w:rPr>
                <w:rFonts w:eastAsia="Times New Roman" w:cstheme="minorHAnsi"/>
                <w:color w:val="000000"/>
                <w:sz w:val="20"/>
                <w:szCs w:val="20"/>
              </w:rPr>
              <w:t>.</w:t>
            </w:r>
            <w:r w:rsidRPr="00037F30">
              <w:rPr>
                <w:rFonts w:eastAsia="Times New Roman" w:cstheme="minorHAnsi"/>
                <w:color w:val="000000"/>
                <w:sz w:val="20"/>
                <w:szCs w:val="20"/>
              </w:rPr>
              <w:t xml:space="preserve"> </w:t>
            </w:r>
          </w:p>
        </w:tc>
        <w:tc>
          <w:tcPr>
            <w:tcW w:w="1417" w:type="dxa"/>
            <w:tcBorders>
              <w:top w:val="single" w:sz="4" w:space="0" w:color="95999E" w:themeColor="accent3" w:themeTint="99"/>
              <w:left w:val="single" w:sz="4" w:space="0" w:color="95999E" w:themeColor="accent3" w:themeTint="99"/>
              <w:bottom w:val="single" w:sz="4" w:space="0" w:color="95999E" w:themeColor="accent3" w:themeTint="99"/>
              <w:right w:val="single" w:sz="4" w:space="0" w:color="95999E" w:themeColor="accent3" w:themeTint="99"/>
            </w:tcBorders>
          </w:tcPr>
          <w:p w14:paraId="29E7424D" w14:textId="0E265163" w:rsidR="009E50B7" w:rsidRPr="009E50B7" w:rsidRDefault="008128F4" w:rsidP="00523F36">
            <w:pPr>
              <w:pStyle w:val="Tablebody"/>
              <w:jc w:val="center"/>
              <w:rPr>
                <w:rFonts w:ascii="MS Gothic" w:eastAsia="MS Gothic" w:hAnsi="MS Gothic"/>
              </w:rPr>
            </w:pPr>
            <w:sdt>
              <w:sdtPr>
                <w:rPr>
                  <w:rFonts w:ascii="MS Gothic" w:eastAsia="MS Gothic" w:hAnsi="MS Gothic"/>
                </w:rPr>
                <w:id w:val="215396761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9E50B7">
                  <w:rPr>
                    <w:rFonts w:ascii="MS Gothic" w:eastAsia="MS Gothic" w:hAnsi="MS Gothic" w:hint="eastAsia"/>
                  </w:rPr>
                  <w:t>☐</w:t>
                </w:r>
              </w:sdtContent>
            </w:sdt>
          </w:p>
        </w:tc>
      </w:tr>
      <w:tr w:rsidR="009E50B7" w:rsidRPr="009E50B7" w14:paraId="69BEB92D" w14:textId="77777777" w:rsidTr="002A3813">
        <w:tblPrEx>
          <w:tblCellMar>
            <w:top w:w="28" w:type="dxa"/>
            <w:left w:w="57" w:type="dxa"/>
            <w:bottom w:w="28" w:type="dxa"/>
            <w:right w:w="57" w:type="dxa"/>
          </w:tblCellMar>
        </w:tblPrEx>
        <w:tc>
          <w:tcPr>
            <w:tcW w:w="8364" w:type="dxa"/>
            <w:gridSpan w:val="3"/>
            <w:tcBorders>
              <w:top w:val="single" w:sz="4" w:space="0" w:color="95999E" w:themeColor="accent3" w:themeTint="99"/>
              <w:left w:val="single" w:sz="4" w:space="0" w:color="95999E" w:themeColor="accent3" w:themeTint="99"/>
              <w:bottom w:val="single" w:sz="4" w:space="0" w:color="95999E" w:themeColor="accent3" w:themeTint="99"/>
              <w:right w:val="single" w:sz="4" w:space="0" w:color="95999E" w:themeColor="accent3" w:themeTint="99"/>
            </w:tcBorders>
          </w:tcPr>
          <w:p w14:paraId="6EF329AB" w14:textId="3D0D1359" w:rsidR="009E50B7" w:rsidRPr="00037F30" w:rsidRDefault="009E50B7" w:rsidP="00CB1C6A">
            <w:pPr>
              <w:pStyle w:val="ListParagraph"/>
              <w:numPr>
                <w:ilvl w:val="0"/>
                <w:numId w:val="8"/>
              </w:numPr>
              <w:spacing w:after="0"/>
              <w:ind w:left="369" w:hanging="284"/>
              <w:rPr>
                <w:rFonts w:eastAsia="Times New Roman" w:cstheme="minorHAnsi"/>
                <w:color w:val="000000"/>
                <w:sz w:val="20"/>
                <w:szCs w:val="20"/>
              </w:rPr>
            </w:pPr>
            <w:r w:rsidRPr="00037F30">
              <w:rPr>
                <w:rFonts w:eastAsia="Times New Roman" w:cstheme="minorHAnsi"/>
                <w:color w:val="000000"/>
                <w:sz w:val="20"/>
                <w:szCs w:val="20"/>
              </w:rPr>
              <w:t>The facility has recorded a sentinel event (please indicate event category below)</w:t>
            </w:r>
          </w:p>
        </w:tc>
        <w:tc>
          <w:tcPr>
            <w:tcW w:w="1417" w:type="dxa"/>
            <w:tcBorders>
              <w:top w:val="single" w:sz="4" w:space="0" w:color="95999E" w:themeColor="accent3" w:themeTint="99"/>
              <w:left w:val="single" w:sz="4" w:space="0" w:color="95999E" w:themeColor="accent3" w:themeTint="99"/>
              <w:bottom w:val="single" w:sz="4" w:space="0" w:color="95999E" w:themeColor="accent3" w:themeTint="99"/>
              <w:right w:val="single" w:sz="4" w:space="0" w:color="95999E" w:themeColor="accent3" w:themeTint="99"/>
            </w:tcBorders>
          </w:tcPr>
          <w:p w14:paraId="01926F26" w14:textId="7A5DACA9" w:rsidR="009E50B7" w:rsidRPr="009E50B7" w:rsidRDefault="009E50B7" w:rsidP="00523F36">
            <w:pPr>
              <w:pStyle w:val="Tablebody"/>
              <w:jc w:val="center"/>
              <w:rPr>
                <w:rFonts w:ascii="MS Gothic" w:eastAsia="MS Gothic" w:hAnsi="MS Gothic"/>
              </w:rPr>
            </w:pPr>
          </w:p>
        </w:tc>
      </w:tr>
      <w:tr w:rsidR="009E50B7" w:rsidRPr="00832052" w14:paraId="5382A3A7" w14:textId="77777777" w:rsidTr="002A3813">
        <w:tblPrEx>
          <w:tblCellMar>
            <w:top w:w="28" w:type="dxa"/>
            <w:left w:w="57" w:type="dxa"/>
            <w:bottom w:w="28" w:type="dxa"/>
            <w:right w:w="57" w:type="dxa"/>
          </w:tblCellMar>
        </w:tblPrEx>
        <w:tc>
          <w:tcPr>
            <w:tcW w:w="8364" w:type="dxa"/>
            <w:gridSpan w:val="3"/>
            <w:tcBorders>
              <w:top w:val="single" w:sz="4" w:space="0" w:color="95999E" w:themeColor="accent3" w:themeTint="99"/>
              <w:left w:val="single" w:sz="4" w:space="0" w:color="95999E" w:themeColor="accent3" w:themeTint="99"/>
              <w:bottom w:val="single" w:sz="4" w:space="0" w:color="95999E" w:themeColor="accent3" w:themeTint="99"/>
              <w:right w:val="single" w:sz="4" w:space="0" w:color="95999E" w:themeColor="accent3" w:themeTint="99"/>
            </w:tcBorders>
          </w:tcPr>
          <w:p w14:paraId="54D2F247" w14:textId="05F28F62" w:rsidR="009E50B7" w:rsidRPr="00037F30" w:rsidRDefault="009E50B7" w:rsidP="009E50B7">
            <w:pPr>
              <w:pStyle w:val="ListParagraph"/>
              <w:numPr>
                <w:ilvl w:val="0"/>
                <w:numId w:val="9"/>
              </w:numPr>
              <w:spacing w:after="0"/>
              <w:ind w:left="933"/>
              <w:rPr>
                <w:rFonts w:eastAsia="Times New Roman" w:cstheme="minorHAnsi"/>
                <w:sz w:val="20"/>
                <w:szCs w:val="20"/>
              </w:rPr>
            </w:pPr>
            <w:r w:rsidRPr="00037F30">
              <w:rPr>
                <w:rFonts w:cstheme="minorHAnsi"/>
                <w:sz w:val="20"/>
                <w:szCs w:val="20"/>
                <w:shd w:val="clear" w:color="auto" w:fill="FFFFFF"/>
              </w:rPr>
              <w:t>Surgery or other invasive procedure performed on the wrong site resulting in serious harm or death</w:t>
            </w:r>
          </w:p>
        </w:tc>
        <w:tc>
          <w:tcPr>
            <w:tcW w:w="1417" w:type="dxa"/>
            <w:tcBorders>
              <w:top w:val="single" w:sz="4" w:space="0" w:color="95999E" w:themeColor="accent3" w:themeTint="99"/>
              <w:left w:val="single" w:sz="4" w:space="0" w:color="95999E" w:themeColor="accent3" w:themeTint="99"/>
              <w:bottom w:val="single" w:sz="4" w:space="0" w:color="95999E" w:themeColor="accent3" w:themeTint="99"/>
              <w:right w:val="single" w:sz="4" w:space="0" w:color="95999E" w:themeColor="accent3" w:themeTint="99"/>
            </w:tcBorders>
          </w:tcPr>
          <w:p w14:paraId="3BA5678F" w14:textId="7F9CF2C7" w:rsidR="009E50B7" w:rsidRPr="009E50B7" w:rsidRDefault="008128F4" w:rsidP="00523F36">
            <w:pPr>
              <w:pStyle w:val="Tablebody"/>
              <w:jc w:val="center"/>
              <w:rPr>
                <w:rFonts w:ascii="MS Gothic" w:eastAsia="MS Gothic" w:hAnsi="MS Gothic"/>
              </w:rPr>
            </w:pPr>
            <w:sdt>
              <w:sdtPr>
                <w:rPr>
                  <w:rFonts w:ascii="MS Gothic" w:eastAsia="MS Gothic" w:hAnsi="MS Gothic"/>
                </w:rPr>
                <w:id w:val="231365850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9E50B7">
                  <w:rPr>
                    <w:rFonts w:ascii="MS Gothic" w:eastAsia="MS Gothic" w:hAnsi="MS Gothic" w:hint="eastAsia"/>
                  </w:rPr>
                  <w:t>☐</w:t>
                </w:r>
              </w:sdtContent>
            </w:sdt>
          </w:p>
        </w:tc>
      </w:tr>
      <w:tr w:rsidR="009E50B7" w:rsidRPr="00FB41E8" w14:paraId="4DAF4096" w14:textId="77777777" w:rsidTr="002A3813">
        <w:tblPrEx>
          <w:tblCellMar>
            <w:top w:w="28" w:type="dxa"/>
            <w:left w:w="57" w:type="dxa"/>
            <w:bottom w:w="28" w:type="dxa"/>
            <w:right w:w="57" w:type="dxa"/>
          </w:tblCellMar>
        </w:tblPrEx>
        <w:tc>
          <w:tcPr>
            <w:tcW w:w="8364" w:type="dxa"/>
            <w:gridSpan w:val="3"/>
            <w:tcBorders>
              <w:top w:val="single" w:sz="4" w:space="0" w:color="95999E" w:themeColor="accent3" w:themeTint="99"/>
              <w:left w:val="single" w:sz="4" w:space="0" w:color="95999E" w:themeColor="accent3" w:themeTint="99"/>
              <w:bottom w:val="single" w:sz="4" w:space="0" w:color="95999E" w:themeColor="accent3" w:themeTint="99"/>
              <w:right w:val="single" w:sz="4" w:space="0" w:color="95999E" w:themeColor="accent3" w:themeTint="99"/>
            </w:tcBorders>
          </w:tcPr>
          <w:p w14:paraId="55CD1B2D" w14:textId="71498692" w:rsidR="009E50B7" w:rsidRPr="00037F30" w:rsidRDefault="009E50B7" w:rsidP="009E50B7">
            <w:pPr>
              <w:pStyle w:val="ListParagraph"/>
              <w:numPr>
                <w:ilvl w:val="0"/>
                <w:numId w:val="9"/>
              </w:numPr>
              <w:spacing w:after="0"/>
              <w:ind w:left="933"/>
              <w:rPr>
                <w:rFonts w:cstheme="minorHAnsi"/>
                <w:sz w:val="20"/>
                <w:szCs w:val="20"/>
                <w:shd w:val="clear" w:color="auto" w:fill="FFFFFF"/>
              </w:rPr>
            </w:pPr>
            <w:r w:rsidRPr="00037F30">
              <w:rPr>
                <w:rFonts w:cstheme="minorHAnsi"/>
                <w:sz w:val="20"/>
                <w:szCs w:val="20"/>
                <w:shd w:val="clear" w:color="auto" w:fill="FFFFFF"/>
              </w:rPr>
              <w:t>Surgery or other invasive procedure performed on the wrong patient resulting in serious harm or death</w:t>
            </w:r>
          </w:p>
        </w:tc>
        <w:tc>
          <w:tcPr>
            <w:tcW w:w="1417" w:type="dxa"/>
            <w:tcBorders>
              <w:top w:val="single" w:sz="4" w:space="0" w:color="95999E" w:themeColor="accent3" w:themeTint="99"/>
              <w:left w:val="single" w:sz="4" w:space="0" w:color="95999E" w:themeColor="accent3" w:themeTint="99"/>
              <w:bottom w:val="single" w:sz="4" w:space="0" w:color="95999E" w:themeColor="accent3" w:themeTint="99"/>
              <w:right w:val="single" w:sz="4" w:space="0" w:color="95999E" w:themeColor="accent3" w:themeTint="99"/>
            </w:tcBorders>
          </w:tcPr>
          <w:p w14:paraId="38988190" w14:textId="0D161D81" w:rsidR="009E50B7" w:rsidRPr="009E50B7" w:rsidRDefault="008128F4" w:rsidP="00523F36">
            <w:pPr>
              <w:pStyle w:val="Tablebody"/>
              <w:jc w:val="center"/>
              <w:rPr>
                <w:rFonts w:ascii="MS Gothic" w:eastAsia="MS Gothic" w:hAnsi="MS Gothic"/>
              </w:rPr>
            </w:pPr>
            <w:sdt>
              <w:sdtPr>
                <w:rPr>
                  <w:rFonts w:ascii="MS Gothic" w:eastAsia="MS Gothic" w:hAnsi="MS Gothic"/>
                </w:rPr>
                <w:id w:val="-2122603569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9E50B7">
                  <w:rPr>
                    <w:rFonts w:ascii="MS Gothic" w:eastAsia="MS Gothic" w:hAnsi="MS Gothic" w:hint="eastAsia"/>
                  </w:rPr>
                  <w:t>☐</w:t>
                </w:r>
              </w:sdtContent>
            </w:sdt>
          </w:p>
        </w:tc>
      </w:tr>
      <w:tr w:rsidR="009E50B7" w:rsidRPr="00832052" w14:paraId="416CFEC6" w14:textId="77777777" w:rsidTr="002A3813">
        <w:tblPrEx>
          <w:tblCellMar>
            <w:top w:w="28" w:type="dxa"/>
            <w:left w:w="57" w:type="dxa"/>
            <w:bottom w:w="28" w:type="dxa"/>
            <w:right w:w="57" w:type="dxa"/>
          </w:tblCellMar>
        </w:tblPrEx>
        <w:tc>
          <w:tcPr>
            <w:tcW w:w="8364" w:type="dxa"/>
            <w:gridSpan w:val="3"/>
            <w:tcBorders>
              <w:top w:val="single" w:sz="4" w:space="0" w:color="95999E" w:themeColor="accent3" w:themeTint="99"/>
              <w:left w:val="single" w:sz="4" w:space="0" w:color="95999E" w:themeColor="accent3" w:themeTint="99"/>
              <w:bottom w:val="single" w:sz="4" w:space="0" w:color="95999E" w:themeColor="accent3" w:themeTint="99"/>
              <w:right w:val="single" w:sz="4" w:space="0" w:color="95999E" w:themeColor="accent3" w:themeTint="99"/>
            </w:tcBorders>
          </w:tcPr>
          <w:p w14:paraId="574D9B13" w14:textId="5C9B2FDF" w:rsidR="009E50B7" w:rsidRPr="00037F30" w:rsidRDefault="009E50B7" w:rsidP="009E50B7">
            <w:pPr>
              <w:pStyle w:val="ListParagraph"/>
              <w:numPr>
                <w:ilvl w:val="0"/>
                <w:numId w:val="9"/>
              </w:numPr>
              <w:spacing w:after="0"/>
              <w:ind w:left="933"/>
              <w:rPr>
                <w:rFonts w:cstheme="minorHAnsi"/>
                <w:sz w:val="20"/>
                <w:szCs w:val="20"/>
                <w:shd w:val="clear" w:color="auto" w:fill="FFFFFF"/>
              </w:rPr>
            </w:pPr>
            <w:r w:rsidRPr="00037F30">
              <w:rPr>
                <w:rFonts w:cstheme="minorHAnsi"/>
                <w:sz w:val="20"/>
                <w:szCs w:val="20"/>
                <w:shd w:val="clear" w:color="auto" w:fill="FFFFFF"/>
              </w:rPr>
              <w:t>Wrong surgical or other invasive procedure performed on a patient resulting in serious harm or death</w:t>
            </w:r>
          </w:p>
        </w:tc>
        <w:tc>
          <w:tcPr>
            <w:tcW w:w="1417" w:type="dxa"/>
            <w:tcBorders>
              <w:top w:val="single" w:sz="4" w:space="0" w:color="95999E" w:themeColor="accent3" w:themeTint="99"/>
              <w:left w:val="single" w:sz="4" w:space="0" w:color="95999E" w:themeColor="accent3" w:themeTint="99"/>
              <w:bottom w:val="single" w:sz="4" w:space="0" w:color="95999E" w:themeColor="accent3" w:themeTint="99"/>
              <w:right w:val="single" w:sz="4" w:space="0" w:color="95999E" w:themeColor="accent3" w:themeTint="99"/>
            </w:tcBorders>
          </w:tcPr>
          <w:p w14:paraId="574306E9" w14:textId="79022F3E" w:rsidR="009E50B7" w:rsidRPr="009E50B7" w:rsidRDefault="008128F4" w:rsidP="00523F36">
            <w:pPr>
              <w:pStyle w:val="Tablebody"/>
              <w:jc w:val="center"/>
              <w:rPr>
                <w:rFonts w:ascii="MS Gothic" w:eastAsia="MS Gothic" w:hAnsi="MS Gothic"/>
              </w:rPr>
            </w:pPr>
            <w:sdt>
              <w:sdtPr>
                <w:rPr>
                  <w:rFonts w:ascii="MS Gothic" w:eastAsia="MS Gothic" w:hAnsi="MS Gothic"/>
                </w:rPr>
                <w:id w:val="1924061316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9E50B7">
                  <w:rPr>
                    <w:rFonts w:ascii="MS Gothic" w:eastAsia="MS Gothic" w:hAnsi="MS Gothic" w:hint="eastAsia"/>
                  </w:rPr>
                  <w:t>☐</w:t>
                </w:r>
              </w:sdtContent>
            </w:sdt>
          </w:p>
        </w:tc>
      </w:tr>
      <w:tr w:rsidR="009E50B7" w:rsidRPr="00FB41E8" w14:paraId="03D63948" w14:textId="77777777" w:rsidTr="002A3813">
        <w:tblPrEx>
          <w:tblCellMar>
            <w:top w:w="28" w:type="dxa"/>
            <w:left w:w="57" w:type="dxa"/>
            <w:bottom w:w="28" w:type="dxa"/>
            <w:right w:w="57" w:type="dxa"/>
          </w:tblCellMar>
        </w:tblPrEx>
        <w:tc>
          <w:tcPr>
            <w:tcW w:w="8364" w:type="dxa"/>
            <w:gridSpan w:val="3"/>
            <w:tcBorders>
              <w:top w:val="single" w:sz="4" w:space="0" w:color="95999E" w:themeColor="accent3" w:themeTint="99"/>
              <w:left w:val="single" w:sz="4" w:space="0" w:color="95999E" w:themeColor="accent3" w:themeTint="99"/>
              <w:bottom w:val="single" w:sz="4" w:space="0" w:color="95999E" w:themeColor="accent3" w:themeTint="99"/>
              <w:right w:val="single" w:sz="4" w:space="0" w:color="95999E" w:themeColor="accent3" w:themeTint="99"/>
            </w:tcBorders>
          </w:tcPr>
          <w:p w14:paraId="0D76BB83" w14:textId="2A086672" w:rsidR="009E50B7" w:rsidRPr="00037F30" w:rsidRDefault="009E50B7" w:rsidP="009E50B7">
            <w:pPr>
              <w:pStyle w:val="ListParagraph"/>
              <w:numPr>
                <w:ilvl w:val="0"/>
                <w:numId w:val="9"/>
              </w:numPr>
              <w:spacing w:after="0"/>
              <w:ind w:left="933"/>
              <w:rPr>
                <w:rFonts w:cstheme="minorHAnsi"/>
                <w:sz w:val="20"/>
                <w:szCs w:val="20"/>
                <w:shd w:val="clear" w:color="auto" w:fill="FFFFFF"/>
              </w:rPr>
            </w:pPr>
            <w:r w:rsidRPr="00037F30">
              <w:rPr>
                <w:rFonts w:cstheme="minorHAnsi"/>
                <w:sz w:val="20"/>
                <w:szCs w:val="20"/>
                <w:shd w:val="clear" w:color="auto" w:fill="FFFFFF"/>
              </w:rPr>
              <w:t>Unintended retention of a foreign object in a patient after surgery or other invasive procedure resulting in serious harm or death</w:t>
            </w:r>
          </w:p>
        </w:tc>
        <w:tc>
          <w:tcPr>
            <w:tcW w:w="1417" w:type="dxa"/>
            <w:tcBorders>
              <w:top w:val="single" w:sz="4" w:space="0" w:color="95999E" w:themeColor="accent3" w:themeTint="99"/>
              <w:left w:val="single" w:sz="4" w:space="0" w:color="95999E" w:themeColor="accent3" w:themeTint="99"/>
              <w:bottom w:val="single" w:sz="4" w:space="0" w:color="95999E" w:themeColor="accent3" w:themeTint="99"/>
              <w:right w:val="single" w:sz="4" w:space="0" w:color="95999E" w:themeColor="accent3" w:themeTint="99"/>
            </w:tcBorders>
          </w:tcPr>
          <w:p w14:paraId="1F04524E" w14:textId="6B92801A" w:rsidR="009E50B7" w:rsidRPr="009E50B7" w:rsidRDefault="008128F4" w:rsidP="00523F36">
            <w:pPr>
              <w:pStyle w:val="Tablebody"/>
              <w:jc w:val="center"/>
              <w:rPr>
                <w:rFonts w:ascii="MS Gothic" w:eastAsia="MS Gothic" w:hAnsi="MS Gothic"/>
              </w:rPr>
            </w:pPr>
            <w:sdt>
              <w:sdtPr>
                <w:rPr>
                  <w:rFonts w:ascii="MS Gothic" w:eastAsia="MS Gothic" w:hAnsi="MS Gothic"/>
                </w:rPr>
                <w:id w:val="-18267581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9E50B7">
                  <w:rPr>
                    <w:rFonts w:ascii="MS Gothic" w:eastAsia="MS Gothic" w:hAnsi="MS Gothic" w:hint="eastAsia"/>
                  </w:rPr>
                  <w:t>☐</w:t>
                </w:r>
              </w:sdtContent>
            </w:sdt>
          </w:p>
        </w:tc>
      </w:tr>
      <w:tr w:rsidR="009E50B7" w:rsidRPr="00832052" w14:paraId="29728006" w14:textId="77777777" w:rsidTr="002A3813">
        <w:tblPrEx>
          <w:tblCellMar>
            <w:top w:w="28" w:type="dxa"/>
            <w:left w:w="57" w:type="dxa"/>
            <w:bottom w:w="28" w:type="dxa"/>
            <w:right w:w="57" w:type="dxa"/>
          </w:tblCellMar>
        </w:tblPrEx>
        <w:tc>
          <w:tcPr>
            <w:tcW w:w="8364" w:type="dxa"/>
            <w:gridSpan w:val="3"/>
            <w:tcBorders>
              <w:top w:val="single" w:sz="4" w:space="0" w:color="95999E" w:themeColor="accent3" w:themeTint="99"/>
              <w:left w:val="single" w:sz="4" w:space="0" w:color="95999E" w:themeColor="accent3" w:themeTint="99"/>
              <w:bottom w:val="single" w:sz="4" w:space="0" w:color="95999E" w:themeColor="accent3" w:themeTint="99"/>
              <w:right w:val="single" w:sz="4" w:space="0" w:color="95999E" w:themeColor="accent3" w:themeTint="99"/>
            </w:tcBorders>
          </w:tcPr>
          <w:p w14:paraId="57F1EDAB" w14:textId="2E7B2B9F" w:rsidR="009E50B7" w:rsidRPr="00037F30" w:rsidRDefault="009E50B7" w:rsidP="009E50B7">
            <w:pPr>
              <w:pStyle w:val="ListParagraph"/>
              <w:numPr>
                <w:ilvl w:val="0"/>
                <w:numId w:val="9"/>
              </w:numPr>
              <w:spacing w:after="0"/>
              <w:ind w:left="933"/>
              <w:rPr>
                <w:rFonts w:cstheme="minorHAnsi"/>
                <w:sz w:val="20"/>
                <w:szCs w:val="20"/>
                <w:shd w:val="clear" w:color="auto" w:fill="FFFFFF"/>
              </w:rPr>
            </w:pPr>
            <w:r w:rsidRPr="00037F30">
              <w:rPr>
                <w:rFonts w:cstheme="minorHAnsi"/>
                <w:sz w:val="20"/>
                <w:szCs w:val="20"/>
                <w:shd w:val="clear" w:color="auto" w:fill="FFFFFF"/>
              </w:rPr>
              <w:t>Haemolytic blood transfusion reaction resulting from ABO incompatibility resulting in serious harm or death</w:t>
            </w:r>
          </w:p>
        </w:tc>
        <w:tc>
          <w:tcPr>
            <w:tcW w:w="1417" w:type="dxa"/>
            <w:tcBorders>
              <w:top w:val="single" w:sz="4" w:space="0" w:color="95999E" w:themeColor="accent3" w:themeTint="99"/>
              <w:left w:val="single" w:sz="4" w:space="0" w:color="95999E" w:themeColor="accent3" w:themeTint="99"/>
              <w:bottom w:val="single" w:sz="4" w:space="0" w:color="95999E" w:themeColor="accent3" w:themeTint="99"/>
              <w:right w:val="single" w:sz="4" w:space="0" w:color="95999E" w:themeColor="accent3" w:themeTint="99"/>
            </w:tcBorders>
          </w:tcPr>
          <w:p w14:paraId="77378EE9" w14:textId="3763C006" w:rsidR="009E50B7" w:rsidRPr="009E50B7" w:rsidRDefault="008128F4" w:rsidP="00523F36">
            <w:pPr>
              <w:pStyle w:val="Tablebody"/>
              <w:jc w:val="center"/>
              <w:rPr>
                <w:rFonts w:ascii="MS Gothic" w:eastAsia="MS Gothic" w:hAnsi="MS Gothic"/>
              </w:rPr>
            </w:pPr>
            <w:sdt>
              <w:sdtPr>
                <w:rPr>
                  <w:rFonts w:ascii="MS Gothic" w:eastAsia="MS Gothic" w:hAnsi="MS Gothic"/>
                </w:rPr>
                <w:id w:val="-1408990879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9E50B7">
                  <w:rPr>
                    <w:rFonts w:ascii="MS Gothic" w:eastAsia="MS Gothic" w:hAnsi="MS Gothic" w:hint="eastAsia"/>
                  </w:rPr>
                  <w:t>☐</w:t>
                </w:r>
              </w:sdtContent>
            </w:sdt>
          </w:p>
        </w:tc>
      </w:tr>
      <w:tr w:rsidR="009E50B7" w:rsidRPr="00832052" w14:paraId="6315B9ED" w14:textId="77777777" w:rsidTr="002A3813">
        <w:tblPrEx>
          <w:tblCellMar>
            <w:top w:w="28" w:type="dxa"/>
            <w:left w:w="57" w:type="dxa"/>
            <w:bottom w:w="28" w:type="dxa"/>
            <w:right w:w="57" w:type="dxa"/>
          </w:tblCellMar>
        </w:tblPrEx>
        <w:tc>
          <w:tcPr>
            <w:tcW w:w="8364" w:type="dxa"/>
            <w:gridSpan w:val="3"/>
            <w:tcBorders>
              <w:top w:val="single" w:sz="4" w:space="0" w:color="95999E" w:themeColor="accent3" w:themeTint="99"/>
              <w:left w:val="single" w:sz="4" w:space="0" w:color="95999E" w:themeColor="accent3" w:themeTint="99"/>
              <w:bottom w:val="single" w:sz="4" w:space="0" w:color="95999E" w:themeColor="accent3" w:themeTint="99"/>
              <w:right w:val="single" w:sz="4" w:space="0" w:color="95999E" w:themeColor="accent3" w:themeTint="99"/>
            </w:tcBorders>
          </w:tcPr>
          <w:p w14:paraId="54A6D59B" w14:textId="1BC14029" w:rsidR="009E50B7" w:rsidRPr="00037F30" w:rsidRDefault="009E50B7" w:rsidP="009E50B7">
            <w:pPr>
              <w:pStyle w:val="ListParagraph"/>
              <w:numPr>
                <w:ilvl w:val="0"/>
                <w:numId w:val="9"/>
              </w:numPr>
              <w:spacing w:after="0"/>
              <w:ind w:left="933"/>
              <w:rPr>
                <w:rFonts w:cstheme="minorHAnsi"/>
                <w:sz w:val="20"/>
                <w:szCs w:val="20"/>
                <w:shd w:val="clear" w:color="auto" w:fill="FFFFFF"/>
              </w:rPr>
            </w:pPr>
            <w:r w:rsidRPr="00037F30">
              <w:rPr>
                <w:rFonts w:cstheme="minorHAnsi"/>
                <w:sz w:val="20"/>
                <w:szCs w:val="20"/>
                <w:shd w:val="clear" w:color="auto" w:fill="FFFFFF"/>
              </w:rPr>
              <w:t>Suspected suicide of a patient in an acute psychiatric unit or acute psychiatric ward</w:t>
            </w:r>
          </w:p>
        </w:tc>
        <w:tc>
          <w:tcPr>
            <w:tcW w:w="1417" w:type="dxa"/>
            <w:tcBorders>
              <w:top w:val="single" w:sz="4" w:space="0" w:color="95999E" w:themeColor="accent3" w:themeTint="99"/>
              <w:left w:val="single" w:sz="4" w:space="0" w:color="95999E" w:themeColor="accent3" w:themeTint="99"/>
              <w:bottom w:val="single" w:sz="4" w:space="0" w:color="95999E" w:themeColor="accent3" w:themeTint="99"/>
              <w:right w:val="single" w:sz="4" w:space="0" w:color="95999E" w:themeColor="accent3" w:themeTint="99"/>
            </w:tcBorders>
          </w:tcPr>
          <w:p w14:paraId="1F5D8DCD" w14:textId="70DA9FE3" w:rsidR="009E50B7" w:rsidRPr="009E50B7" w:rsidRDefault="008128F4" w:rsidP="0038669D">
            <w:pPr>
              <w:pStyle w:val="Tablebody"/>
              <w:jc w:val="center"/>
              <w:rPr>
                <w:rFonts w:ascii="MS Gothic" w:eastAsia="MS Gothic" w:hAnsi="MS Gothic"/>
              </w:rPr>
            </w:pPr>
            <w:sdt>
              <w:sdtPr>
                <w:rPr>
                  <w:rFonts w:ascii="MS Gothic" w:eastAsia="MS Gothic" w:hAnsi="MS Gothic"/>
                </w:rPr>
                <w:id w:val="1363941240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9E50B7">
                  <w:rPr>
                    <w:rFonts w:ascii="MS Gothic" w:eastAsia="MS Gothic" w:hAnsi="MS Gothic" w:hint="eastAsia"/>
                  </w:rPr>
                  <w:t>☐</w:t>
                </w:r>
              </w:sdtContent>
            </w:sdt>
          </w:p>
        </w:tc>
      </w:tr>
      <w:tr w:rsidR="009E50B7" w:rsidRPr="00832052" w14:paraId="7D8B4BC5" w14:textId="77777777" w:rsidTr="002A3813">
        <w:tblPrEx>
          <w:tblCellMar>
            <w:top w:w="28" w:type="dxa"/>
            <w:left w:w="57" w:type="dxa"/>
            <w:bottom w:w="28" w:type="dxa"/>
            <w:right w:w="57" w:type="dxa"/>
          </w:tblCellMar>
        </w:tblPrEx>
        <w:tc>
          <w:tcPr>
            <w:tcW w:w="8364" w:type="dxa"/>
            <w:gridSpan w:val="3"/>
            <w:tcBorders>
              <w:top w:val="single" w:sz="4" w:space="0" w:color="95999E" w:themeColor="accent3" w:themeTint="99"/>
              <w:left w:val="single" w:sz="4" w:space="0" w:color="95999E" w:themeColor="accent3" w:themeTint="99"/>
              <w:bottom w:val="single" w:sz="4" w:space="0" w:color="95999E" w:themeColor="accent3" w:themeTint="99"/>
              <w:right w:val="single" w:sz="4" w:space="0" w:color="95999E" w:themeColor="accent3" w:themeTint="99"/>
            </w:tcBorders>
          </w:tcPr>
          <w:p w14:paraId="2238051F" w14:textId="013A42A2" w:rsidR="009E50B7" w:rsidRPr="00037F30" w:rsidRDefault="009E50B7" w:rsidP="009E50B7">
            <w:pPr>
              <w:pStyle w:val="ListParagraph"/>
              <w:numPr>
                <w:ilvl w:val="0"/>
                <w:numId w:val="9"/>
              </w:numPr>
              <w:spacing w:after="0"/>
              <w:ind w:left="933"/>
              <w:rPr>
                <w:rFonts w:cstheme="minorHAnsi"/>
                <w:sz w:val="20"/>
                <w:szCs w:val="20"/>
                <w:shd w:val="clear" w:color="auto" w:fill="FFFFFF"/>
              </w:rPr>
            </w:pPr>
            <w:r w:rsidRPr="00037F30">
              <w:rPr>
                <w:rFonts w:cstheme="minorHAnsi"/>
                <w:sz w:val="20"/>
                <w:szCs w:val="20"/>
                <w:shd w:val="clear" w:color="auto" w:fill="FFFFFF"/>
              </w:rPr>
              <w:t>Medication error resulting in serious harm or death</w:t>
            </w:r>
          </w:p>
        </w:tc>
        <w:tc>
          <w:tcPr>
            <w:tcW w:w="1417" w:type="dxa"/>
            <w:tcBorders>
              <w:top w:val="single" w:sz="4" w:space="0" w:color="95999E" w:themeColor="accent3" w:themeTint="99"/>
              <w:left w:val="single" w:sz="4" w:space="0" w:color="95999E" w:themeColor="accent3" w:themeTint="99"/>
              <w:bottom w:val="single" w:sz="4" w:space="0" w:color="95999E" w:themeColor="accent3" w:themeTint="99"/>
              <w:right w:val="single" w:sz="4" w:space="0" w:color="95999E" w:themeColor="accent3" w:themeTint="99"/>
            </w:tcBorders>
          </w:tcPr>
          <w:p w14:paraId="5A294D67" w14:textId="1F023F16" w:rsidR="009E50B7" w:rsidRPr="009E50B7" w:rsidRDefault="008128F4" w:rsidP="0038669D">
            <w:pPr>
              <w:pStyle w:val="Tablebody"/>
              <w:jc w:val="center"/>
              <w:rPr>
                <w:rFonts w:ascii="MS Gothic" w:eastAsia="MS Gothic" w:hAnsi="MS Gothic"/>
              </w:rPr>
            </w:pPr>
            <w:sdt>
              <w:sdtPr>
                <w:rPr>
                  <w:rFonts w:ascii="MS Gothic" w:eastAsia="MS Gothic" w:hAnsi="MS Gothic"/>
                </w:rPr>
                <w:id w:val="-1491856426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9E50B7">
                  <w:rPr>
                    <w:rFonts w:ascii="MS Gothic" w:eastAsia="MS Gothic" w:hAnsi="MS Gothic" w:hint="eastAsia"/>
                  </w:rPr>
                  <w:t>☐</w:t>
                </w:r>
              </w:sdtContent>
            </w:sdt>
          </w:p>
        </w:tc>
      </w:tr>
      <w:tr w:rsidR="009E50B7" w:rsidRPr="00832052" w14:paraId="7BF62F79" w14:textId="77777777" w:rsidTr="002A3813">
        <w:tblPrEx>
          <w:tblCellMar>
            <w:top w:w="28" w:type="dxa"/>
            <w:left w:w="57" w:type="dxa"/>
            <w:bottom w:w="28" w:type="dxa"/>
            <w:right w:w="57" w:type="dxa"/>
          </w:tblCellMar>
        </w:tblPrEx>
        <w:tc>
          <w:tcPr>
            <w:tcW w:w="8364" w:type="dxa"/>
            <w:gridSpan w:val="3"/>
            <w:tcBorders>
              <w:top w:val="single" w:sz="4" w:space="0" w:color="95999E" w:themeColor="accent3" w:themeTint="99"/>
              <w:left w:val="single" w:sz="4" w:space="0" w:color="95999E" w:themeColor="accent3" w:themeTint="99"/>
              <w:bottom w:val="single" w:sz="4" w:space="0" w:color="95999E" w:themeColor="accent3" w:themeTint="99"/>
              <w:right w:val="single" w:sz="4" w:space="0" w:color="95999E" w:themeColor="accent3" w:themeTint="99"/>
            </w:tcBorders>
          </w:tcPr>
          <w:p w14:paraId="73E37956" w14:textId="05B497D2" w:rsidR="009E50B7" w:rsidRPr="00037F30" w:rsidRDefault="009E50B7" w:rsidP="009E50B7">
            <w:pPr>
              <w:pStyle w:val="ListParagraph"/>
              <w:numPr>
                <w:ilvl w:val="0"/>
                <w:numId w:val="9"/>
              </w:numPr>
              <w:spacing w:after="0"/>
              <w:ind w:left="933"/>
              <w:rPr>
                <w:rFonts w:cstheme="minorHAnsi"/>
                <w:sz w:val="20"/>
                <w:szCs w:val="20"/>
                <w:shd w:val="clear" w:color="auto" w:fill="FFFFFF"/>
              </w:rPr>
            </w:pPr>
            <w:r w:rsidRPr="00037F30">
              <w:rPr>
                <w:rFonts w:cstheme="minorHAnsi"/>
                <w:sz w:val="20"/>
                <w:szCs w:val="20"/>
                <w:shd w:val="clear" w:color="auto" w:fill="FFFFFF"/>
              </w:rPr>
              <w:t>Use of physical or mechanical restraint resulting in serious harm or death</w:t>
            </w:r>
          </w:p>
        </w:tc>
        <w:tc>
          <w:tcPr>
            <w:tcW w:w="1417" w:type="dxa"/>
            <w:tcBorders>
              <w:top w:val="single" w:sz="4" w:space="0" w:color="95999E" w:themeColor="accent3" w:themeTint="99"/>
              <w:left w:val="single" w:sz="4" w:space="0" w:color="95999E" w:themeColor="accent3" w:themeTint="99"/>
              <w:bottom w:val="single" w:sz="4" w:space="0" w:color="95999E" w:themeColor="accent3" w:themeTint="99"/>
              <w:right w:val="single" w:sz="4" w:space="0" w:color="95999E" w:themeColor="accent3" w:themeTint="99"/>
            </w:tcBorders>
          </w:tcPr>
          <w:p w14:paraId="78B2BC7E" w14:textId="0B3EA276" w:rsidR="009E50B7" w:rsidRPr="009E50B7" w:rsidRDefault="008128F4" w:rsidP="0038669D">
            <w:pPr>
              <w:pStyle w:val="Tablebody"/>
              <w:jc w:val="center"/>
              <w:rPr>
                <w:rFonts w:ascii="MS Gothic" w:eastAsia="MS Gothic" w:hAnsi="MS Gothic"/>
              </w:rPr>
            </w:pPr>
            <w:sdt>
              <w:sdtPr>
                <w:rPr>
                  <w:rFonts w:ascii="MS Gothic" w:eastAsia="MS Gothic" w:hAnsi="MS Gothic"/>
                </w:rPr>
                <w:id w:val="93830824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9E50B7">
                  <w:rPr>
                    <w:rFonts w:ascii="MS Gothic" w:eastAsia="MS Gothic" w:hAnsi="MS Gothic" w:hint="eastAsia"/>
                  </w:rPr>
                  <w:t>☐</w:t>
                </w:r>
              </w:sdtContent>
            </w:sdt>
          </w:p>
        </w:tc>
      </w:tr>
      <w:tr w:rsidR="009E50B7" w:rsidRPr="00FB41E8" w14:paraId="76BFC0A9" w14:textId="77777777" w:rsidTr="002A3813">
        <w:tblPrEx>
          <w:tblCellMar>
            <w:top w:w="28" w:type="dxa"/>
            <w:left w:w="57" w:type="dxa"/>
            <w:bottom w:w="28" w:type="dxa"/>
            <w:right w:w="57" w:type="dxa"/>
          </w:tblCellMar>
        </w:tblPrEx>
        <w:tc>
          <w:tcPr>
            <w:tcW w:w="8364" w:type="dxa"/>
            <w:gridSpan w:val="3"/>
            <w:tcBorders>
              <w:top w:val="single" w:sz="4" w:space="0" w:color="95999E" w:themeColor="accent3" w:themeTint="99"/>
              <w:left w:val="single" w:sz="4" w:space="0" w:color="95999E" w:themeColor="accent3" w:themeTint="99"/>
              <w:bottom w:val="single" w:sz="4" w:space="0" w:color="95999E" w:themeColor="accent3" w:themeTint="99"/>
              <w:right w:val="single" w:sz="4" w:space="0" w:color="95999E" w:themeColor="accent3" w:themeTint="99"/>
            </w:tcBorders>
          </w:tcPr>
          <w:p w14:paraId="30D1845F" w14:textId="68CBF9CB" w:rsidR="009E50B7" w:rsidRPr="00037F30" w:rsidRDefault="009E50B7" w:rsidP="009E50B7">
            <w:pPr>
              <w:pStyle w:val="ListParagraph"/>
              <w:numPr>
                <w:ilvl w:val="0"/>
                <w:numId w:val="9"/>
              </w:numPr>
              <w:spacing w:after="0"/>
              <w:ind w:left="933"/>
              <w:rPr>
                <w:rFonts w:cstheme="minorHAnsi"/>
                <w:sz w:val="20"/>
                <w:szCs w:val="20"/>
                <w:shd w:val="clear" w:color="auto" w:fill="FFFFFF"/>
              </w:rPr>
            </w:pPr>
            <w:r w:rsidRPr="00037F30">
              <w:rPr>
                <w:rFonts w:cstheme="minorHAnsi"/>
                <w:sz w:val="20"/>
                <w:szCs w:val="20"/>
                <w:shd w:val="clear" w:color="auto" w:fill="FFFFFF"/>
              </w:rPr>
              <w:t>Discharge or release of an infant or child to an unauthorised person</w:t>
            </w:r>
          </w:p>
        </w:tc>
        <w:tc>
          <w:tcPr>
            <w:tcW w:w="1417" w:type="dxa"/>
            <w:tcBorders>
              <w:top w:val="single" w:sz="4" w:space="0" w:color="95999E" w:themeColor="accent3" w:themeTint="99"/>
              <w:left w:val="single" w:sz="4" w:space="0" w:color="95999E" w:themeColor="accent3" w:themeTint="99"/>
              <w:bottom w:val="single" w:sz="4" w:space="0" w:color="95999E" w:themeColor="accent3" w:themeTint="99"/>
              <w:right w:val="single" w:sz="4" w:space="0" w:color="95999E" w:themeColor="accent3" w:themeTint="99"/>
            </w:tcBorders>
          </w:tcPr>
          <w:p w14:paraId="70D000E8" w14:textId="45462FC3" w:rsidR="009E50B7" w:rsidRPr="009E50B7" w:rsidRDefault="008128F4" w:rsidP="0038669D">
            <w:pPr>
              <w:pStyle w:val="Tablebody"/>
              <w:jc w:val="center"/>
              <w:rPr>
                <w:rFonts w:ascii="MS Gothic" w:eastAsia="MS Gothic" w:hAnsi="MS Gothic"/>
              </w:rPr>
            </w:pPr>
            <w:sdt>
              <w:sdtPr>
                <w:rPr>
                  <w:rFonts w:ascii="MS Gothic" w:eastAsia="MS Gothic" w:hAnsi="MS Gothic"/>
                </w:rPr>
                <w:id w:val="-104190765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9E50B7">
                  <w:rPr>
                    <w:rFonts w:ascii="MS Gothic" w:eastAsia="MS Gothic" w:hAnsi="MS Gothic" w:hint="eastAsia"/>
                  </w:rPr>
                  <w:t>☐</w:t>
                </w:r>
              </w:sdtContent>
            </w:sdt>
          </w:p>
        </w:tc>
      </w:tr>
      <w:tr w:rsidR="009E50B7" w:rsidRPr="00FB41E8" w14:paraId="136FD78E" w14:textId="77777777" w:rsidTr="002A3813">
        <w:tblPrEx>
          <w:tblCellMar>
            <w:top w:w="28" w:type="dxa"/>
            <w:left w:w="57" w:type="dxa"/>
            <w:bottom w:w="28" w:type="dxa"/>
            <w:right w:w="57" w:type="dxa"/>
          </w:tblCellMar>
        </w:tblPrEx>
        <w:tc>
          <w:tcPr>
            <w:tcW w:w="8364" w:type="dxa"/>
            <w:gridSpan w:val="3"/>
            <w:tcBorders>
              <w:top w:val="single" w:sz="4" w:space="0" w:color="95999E" w:themeColor="accent3" w:themeTint="99"/>
              <w:left w:val="single" w:sz="4" w:space="0" w:color="95999E" w:themeColor="accent3" w:themeTint="99"/>
              <w:bottom w:val="single" w:sz="4" w:space="0" w:color="95999E" w:themeColor="accent3" w:themeTint="99"/>
              <w:right w:val="single" w:sz="4" w:space="0" w:color="95999E" w:themeColor="accent3" w:themeTint="99"/>
            </w:tcBorders>
          </w:tcPr>
          <w:p w14:paraId="354F0151" w14:textId="0DA86B74" w:rsidR="009E50B7" w:rsidRPr="00037F30" w:rsidRDefault="009E50B7" w:rsidP="009E50B7">
            <w:pPr>
              <w:pStyle w:val="ListParagraph"/>
              <w:numPr>
                <w:ilvl w:val="0"/>
                <w:numId w:val="9"/>
              </w:numPr>
              <w:spacing w:after="0"/>
              <w:ind w:left="933"/>
              <w:rPr>
                <w:rFonts w:cstheme="minorHAnsi"/>
                <w:sz w:val="20"/>
                <w:szCs w:val="20"/>
                <w:shd w:val="clear" w:color="auto" w:fill="FFFFFF"/>
              </w:rPr>
            </w:pPr>
            <w:r w:rsidRPr="00037F30">
              <w:rPr>
                <w:rFonts w:cstheme="minorHAnsi"/>
                <w:sz w:val="20"/>
                <w:szCs w:val="20"/>
                <w:shd w:val="clear" w:color="auto" w:fill="FFFFFF"/>
              </w:rPr>
              <w:t xml:space="preserve">Use of an incorrectly positioned </w:t>
            </w:r>
            <w:proofErr w:type="spellStart"/>
            <w:r w:rsidRPr="00037F30">
              <w:rPr>
                <w:rFonts w:cstheme="minorHAnsi"/>
                <w:sz w:val="20"/>
                <w:szCs w:val="20"/>
                <w:shd w:val="clear" w:color="auto" w:fill="FFFFFF"/>
              </w:rPr>
              <w:t>oro</w:t>
            </w:r>
            <w:proofErr w:type="spellEnd"/>
            <w:r w:rsidRPr="00037F30">
              <w:rPr>
                <w:rFonts w:cstheme="minorHAnsi"/>
                <w:sz w:val="20"/>
                <w:szCs w:val="20"/>
                <w:shd w:val="clear" w:color="auto" w:fill="FFFFFF"/>
              </w:rPr>
              <w:t xml:space="preserve">- or </w:t>
            </w:r>
            <w:proofErr w:type="spellStart"/>
            <w:r w:rsidRPr="00037F30">
              <w:rPr>
                <w:rFonts w:cstheme="minorHAnsi"/>
                <w:sz w:val="20"/>
                <w:szCs w:val="20"/>
                <w:shd w:val="clear" w:color="auto" w:fill="FFFFFF"/>
              </w:rPr>
              <w:t>naso</w:t>
            </w:r>
            <w:proofErr w:type="spellEnd"/>
            <w:r w:rsidRPr="00037F30">
              <w:rPr>
                <w:rFonts w:cstheme="minorHAnsi"/>
                <w:sz w:val="20"/>
                <w:szCs w:val="20"/>
                <w:shd w:val="clear" w:color="auto" w:fill="FFFFFF"/>
              </w:rPr>
              <w:t>- gastric tube resulting in serious harm or death</w:t>
            </w:r>
          </w:p>
        </w:tc>
        <w:tc>
          <w:tcPr>
            <w:tcW w:w="1417" w:type="dxa"/>
            <w:tcBorders>
              <w:top w:val="single" w:sz="4" w:space="0" w:color="95999E" w:themeColor="accent3" w:themeTint="99"/>
              <w:left w:val="single" w:sz="4" w:space="0" w:color="95999E" w:themeColor="accent3" w:themeTint="99"/>
              <w:bottom w:val="single" w:sz="4" w:space="0" w:color="95999E" w:themeColor="accent3" w:themeTint="99"/>
              <w:right w:val="single" w:sz="4" w:space="0" w:color="95999E" w:themeColor="accent3" w:themeTint="99"/>
            </w:tcBorders>
          </w:tcPr>
          <w:p w14:paraId="32F245E3" w14:textId="57810993" w:rsidR="009E50B7" w:rsidRPr="009E50B7" w:rsidRDefault="008128F4" w:rsidP="0038669D">
            <w:pPr>
              <w:pStyle w:val="Tablebody"/>
              <w:jc w:val="center"/>
              <w:rPr>
                <w:rFonts w:ascii="MS Gothic" w:eastAsia="MS Gothic" w:hAnsi="MS Gothic"/>
              </w:rPr>
            </w:pPr>
            <w:sdt>
              <w:sdtPr>
                <w:rPr>
                  <w:rFonts w:ascii="MS Gothic" w:eastAsia="MS Gothic" w:hAnsi="MS Gothic"/>
                </w:rPr>
                <w:id w:val="-188463663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9E50B7">
                  <w:rPr>
                    <w:rFonts w:ascii="MS Gothic" w:eastAsia="MS Gothic" w:hAnsi="MS Gothic" w:hint="eastAsia"/>
                  </w:rPr>
                  <w:t>☐</w:t>
                </w:r>
              </w:sdtContent>
            </w:sdt>
          </w:p>
        </w:tc>
      </w:tr>
      <w:tr w:rsidR="001D12DE" w:rsidRPr="00FB41E8" w14:paraId="33AF8FD2" w14:textId="77777777" w:rsidTr="002A3813">
        <w:tblPrEx>
          <w:tblCellMar>
            <w:top w:w="28" w:type="dxa"/>
            <w:left w:w="57" w:type="dxa"/>
            <w:bottom w:w="28" w:type="dxa"/>
            <w:right w:w="57" w:type="dxa"/>
          </w:tblCellMar>
        </w:tblPrEx>
        <w:trPr>
          <w:trHeight w:val="451"/>
        </w:trPr>
        <w:tc>
          <w:tcPr>
            <w:tcW w:w="8364" w:type="dxa"/>
            <w:gridSpan w:val="3"/>
            <w:tcBorders>
              <w:top w:val="single" w:sz="4" w:space="0" w:color="95999E" w:themeColor="accent3" w:themeTint="99"/>
              <w:left w:val="single" w:sz="4" w:space="0" w:color="95999E" w:themeColor="accent3" w:themeTint="99"/>
              <w:bottom w:val="single" w:sz="4" w:space="0" w:color="95999E" w:themeColor="accent3" w:themeTint="99"/>
              <w:right w:val="single" w:sz="4" w:space="0" w:color="95999E" w:themeColor="accent3" w:themeTint="99"/>
            </w:tcBorders>
          </w:tcPr>
          <w:p w14:paraId="6C88F6B1" w14:textId="669FF515" w:rsidR="001D12DE" w:rsidRPr="00037F30" w:rsidRDefault="001D12DE" w:rsidP="00AF707B">
            <w:pPr>
              <w:pStyle w:val="ListParagraph"/>
              <w:numPr>
                <w:ilvl w:val="0"/>
                <w:numId w:val="8"/>
              </w:numPr>
              <w:spacing w:after="0"/>
              <w:ind w:left="373" w:hanging="373"/>
              <w:rPr>
                <w:rFonts w:cstheme="minorHAnsi"/>
                <w:sz w:val="20"/>
                <w:szCs w:val="20"/>
                <w:shd w:val="clear" w:color="auto" w:fill="FFFFFF"/>
              </w:rPr>
            </w:pPr>
            <w:r w:rsidRPr="00037F30">
              <w:rPr>
                <w:rFonts w:eastAsia="Times New Roman" w:cstheme="minorHAnsi"/>
                <w:color w:val="000000"/>
                <w:sz w:val="20"/>
                <w:szCs w:val="20"/>
              </w:rPr>
              <w:t>Another</w:t>
            </w:r>
            <w:r w:rsidRPr="00037F30">
              <w:rPr>
                <w:rFonts w:cstheme="minorHAnsi"/>
                <w:color w:val="313131"/>
                <w:sz w:val="20"/>
                <w:szCs w:val="20"/>
                <w:shd w:val="clear" w:color="auto" w:fill="FFFFFF"/>
              </w:rPr>
              <w:t xml:space="preserve"> reason</w:t>
            </w:r>
            <w:r w:rsidR="00642446" w:rsidRPr="00037F30">
              <w:rPr>
                <w:rFonts w:cstheme="minorHAnsi"/>
                <w:color w:val="313131"/>
                <w:sz w:val="20"/>
                <w:szCs w:val="20"/>
                <w:shd w:val="clear" w:color="auto" w:fill="FFFFFF"/>
              </w:rPr>
              <w:t xml:space="preserve"> (please provide details):</w:t>
            </w:r>
          </w:p>
        </w:tc>
        <w:tc>
          <w:tcPr>
            <w:tcW w:w="1417" w:type="dxa"/>
            <w:tcBorders>
              <w:top w:val="single" w:sz="4" w:space="0" w:color="95999E" w:themeColor="accent3" w:themeTint="99"/>
              <w:left w:val="single" w:sz="4" w:space="0" w:color="95999E" w:themeColor="accent3" w:themeTint="99"/>
              <w:bottom w:val="single" w:sz="4" w:space="0" w:color="95999E" w:themeColor="accent3" w:themeTint="99"/>
              <w:right w:val="single" w:sz="4" w:space="0" w:color="95999E" w:themeColor="accent3" w:themeTint="99"/>
            </w:tcBorders>
          </w:tcPr>
          <w:p w14:paraId="5D6CD837" w14:textId="199A41B3" w:rsidR="001D12DE" w:rsidRDefault="008128F4" w:rsidP="0038669D">
            <w:pPr>
              <w:pStyle w:val="Tablebody"/>
              <w:jc w:val="center"/>
              <w:rPr>
                <w:rFonts w:ascii="MS Gothic" w:eastAsia="MS Gothic" w:hAnsi="MS Gothic"/>
              </w:rPr>
            </w:pPr>
            <w:sdt>
              <w:sdtPr>
                <w:rPr>
                  <w:rFonts w:ascii="MS Gothic" w:eastAsia="MS Gothic" w:hAnsi="MS Gothic"/>
                </w:rPr>
                <w:id w:val="-967278946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1D12DE">
                  <w:rPr>
                    <w:rFonts w:ascii="MS Gothic" w:eastAsia="MS Gothic" w:hAnsi="MS Gothic" w:hint="eastAsia"/>
                  </w:rPr>
                  <w:t>☐</w:t>
                </w:r>
              </w:sdtContent>
            </w:sdt>
          </w:p>
        </w:tc>
      </w:tr>
      <w:tr w:rsidR="00B85182" w:rsidRPr="00FB41E8" w14:paraId="254C9692" w14:textId="77777777" w:rsidTr="002A3813">
        <w:tblPrEx>
          <w:tblCellMar>
            <w:top w:w="28" w:type="dxa"/>
            <w:left w:w="57" w:type="dxa"/>
            <w:bottom w:w="28" w:type="dxa"/>
            <w:right w:w="57" w:type="dxa"/>
          </w:tblCellMar>
        </w:tblPrEx>
        <w:trPr>
          <w:trHeight w:val="85"/>
        </w:trPr>
        <w:tc>
          <w:tcPr>
            <w:tcW w:w="9781" w:type="dxa"/>
            <w:gridSpan w:val="4"/>
            <w:tcBorders>
              <w:bottom w:val="single" w:sz="4" w:space="0" w:color="auto"/>
            </w:tcBorders>
          </w:tcPr>
          <w:p w14:paraId="6FAEF07B" w14:textId="49F3A858" w:rsidR="00B85182" w:rsidRPr="009C1B73" w:rsidRDefault="00B85182" w:rsidP="004A5A77">
            <w:pPr>
              <w:pStyle w:val="Heading3"/>
            </w:pPr>
            <w:r w:rsidRPr="009C1B73">
              <w:lastRenderedPageBreak/>
              <w:t>Section 4: Other details</w:t>
            </w:r>
          </w:p>
        </w:tc>
      </w:tr>
      <w:tr w:rsidR="004937F3" w:rsidRPr="00FB41E8" w14:paraId="5A1FFA3D" w14:textId="77777777" w:rsidTr="002A3813">
        <w:tblPrEx>
          <w:tblCellMar>
            <w:top w:w="28" w:type="dxa"/>
            <w:left w:w="57" w:type="dxa"/>
            <w:bottom w:w="28" w:type="dxa"/>
            <w:right w:w="57" w:type="dxa"/>
          </w:tblCellMar>
        </w:tblPrEx>
        <w:trPr>
          <w:trHeight w:val="90"/>
        </w:trPr>
        <w:tc>
          <w:tcPr>
            <w:tcW w:w="6237" w:type="dxa"/>
            <w:gridSpan w:val="2"/>
            <w:tcBorders>
              <w:top w:val="single" w:sz="4" w:space="0" w:color="auto"/>
              <w:left w:val="single" w:sz="4" w:space="0" w:color="95999E" w:themeColor="accent3" w:themeTint="99"/>
              <w:bottom w:val="single" w:sz="4" w:space="0" w:color="95999E" w:themeColor="accent3" w:themeTint="99"/>
              <w:right w:val="single" w:sz="4" w:space="0" w:color="95999E" w:themeColor="accent3" w:themeTint="99"/>
            </w:tcBorders>
            <w:shd w:val="clear" w:color="auto" w:fill="1F497D" w:themeFill="text2"/>
          </w:tcPr>
          <w:p w14:paraId="0F60D962" w14:textId="77777777" w:rsidR="004937F3" w:rsidRPr="00037F30" w:rsidRDefault="004937F3" w:rsidP="004937F3">
            <w:pPr>
              <w:pStyle w:val="Tableheaderreverse"/>
              <w:rPr>
                <w:rFonts w:asciiTheme="minorHAnsi" w:hAnsiTheme="minorHAnsi" w:cstheme="minorHAnsi"/>
                <w:sz w:val="20"/>
                <w:szCs w:val="20"/>
              </w:rPr>
            </w:pPr>
            <w:r w:rsidRPr="00037F30">
              <w:rPr>
                <w:rFonts w:asciiTheme="minorHAnsi" w:hAnsiTheme="minorHAnsi" w:cstheme="minorHAnsi"/>
                <w:sz w:val="20"/>
                <w:szCs w:val="20"/>
              </w:rPr>
              <w:t>Please indicate any additional reports or notifications made for this incident</w:t>
            </w:r>
          </w:p>
        </w:tc>
        <w:tc>
          <w:tcPr>
            <w:tcW w:w="2127" w:type="dxa"/>
            <w:tcBorders>
              <w:top w:val="single" w:sz="4" w:space="0" w:color="auto"/>
              <w:left w:val="single" w:sz="4" w:space="0" w:color="95999E" w:themeColor="accent3" w:themeTint="99"/>
              <w:bottom w:val="single" w:sz="4" w:space="0" w:color="95999E" w:themeColor="accent3" w:themeTint="99"/>
              <w:right w:val="single" w:sz="4" w:space="0" w:color="95999E" w:themeColor="accent3" w:themeTint="99"/>
            </w:tcBorders>
            <w:shd w:val="clear" w:color="auto" w:fill="1F497D" w:themeFill="text2"/>
          </w:tcPr>
          <w:p w14:paraId="118033A9" w14:textId="68B192EE" w:rsidR="004937F3" w:rsidRPr="00DC2FB0" w:rsidRDefault="004937F3" w:rsidP="004937F3">
            <w:pPr>
              <w:pStyle w:val="Tableheaderreverse"/>
              <w:rPr>
                <w:rFonts w:asciiTheme="minorHAnsi" w:hAnsiTheme="minorHAnsi" w:cstheme="minorHAnsi"/>
                <w:sz w:val="20"/>
                <w:szCs w:val="20"/>
              </w:rPr>
            </w:pPr>
            <w:r w:rsidRPr="00037F30">
              <w:rPr>
                <w:rFonts w:asciiTheme="minorHAnsi" w:hAnsiTheme="minorHAnsi" w:cstheme="minorHAnsi"/>
                <w:sz w:val="20"/>
                <w:szCs w:val="20"/>
              </w:rPr>
              <w:t>Notified by (position):</w:t>
            </w:r>
          </w:p>
        </w:tc>
        <w:tc>
          <w:tcPr>
            <w:tcW w:w="1417" w:type="dxa"/>
            <w:tcBorders>
              <w:top w:val="single" w:sz="4" w:space="0" w:color="auto"/>
              <w:left w:val="single" w:sz="4" w:space="0" w:color="95999E" w:themeColor="accent3" w:themeTint="99"/>
              <w:bottom w:val="single" w:sz="4" w:space="0" w:color="95999E" w:themeColor="accent3" w:themeTint="99"/>
              <w:right w:val="single" w:sz="4" w:space="0" w:color="95999E" w:themeColor="accent3" w:themeTint="99"/>
            </w:tcBorders>
            <w:shd w:val="clear" w:color="auto" w:fill="1F497D" w:themeFill="text2"/>
          </w:tcPr>
          <w:p w14:paraId="06392A7F" w14:textId="4ACCD9E5" w:rsidR="004937F3" w:rsidRPr="00DC2FB0" w:rsidRDefault="004937F3" w:rsidP="004937F3">
            <w:pPr>
              <w:pStyle w:val="Tableheaderreverse"/>
              <w:rPr>
                <w:rFonts w:asciiTheme="minorHAnsi" w:hAnsiTheme="minorHAnsi" w:cstheme="minorHAnsi"/>
                <w:sz w:val="20"/>
                <w:szCs w:val="20"/>
              </w:rPr>
            </w:pPr>
            <w:r w:rsidRPr="00037F30">
              <w:rPr>
                <w:rFonts w:asciiTheme="minorHAnsi" w:hAnsiTheme="minorHAnsi" w:cstheme="minorHAnsi"/>
                <w:sz w:val="20"/>
                <w:szCs w:val="20"/>
              </w:rPr>
              <w:t>Date Notified</w:t>
            </w:r>
          </w:p>
        </w:tc>
      </w:tr>
      <w:tr w:rsidR="00DC448C" w:rsidRPr="00FB41E8" w14:paraId="72B81E44" w14:textId="77777777" w:rsidTr="002A3813">
        <w:tblPrEx>
          <w:tblCellMar>
            <w:top w:w="28" w:type="dxa"/>
            <w:left w:w="57" w:type="dxa"/>
            <w:bottom w:w="28" w:type="dxa"/>
            <w:right w:w="57" w:type="dxa"/>
          </w:tblCellMar>
        </w:tblPrEx>
        <w:trPr>
          <w:trHeight w:val="165"/>
        </w:trPr>
        <w:tc>
          <w:tcPr>
            <w:tcW w:w="3686" w:type="dxa"/>
            <w:tcBorders>
              <w:top w:val="single" w:sz="4" w:space="0" w:color="95999E" w:themeColor="accent3" w:themeTint="99"/>
              <w:left w:val="single" w:sz="4" w:space="0" w:color="95999E" w:themeColor="accent3" w:themeTint="99"/>
              <w:bottom w:val="single" w:sz="4" w:space="0" w:color="95999E" w:themeColor="accent3" w:themeTint="99"/>
              <w:right w:val="single" w:sz="4" w:space="0" w:color="95999E" w:themeColor="accent3" w:themeTint="99"/>
            </w:tcBorders>
          </w:tcPr>
          <w:p w14:paraId="6FB16CAB" w14:textId="1D38045E" w:rsidR="00DC448C" w:rsidRPr="00037F30" w:rsidRDefault="00DC448C" w:rsidP="00DC448C">
            <w:pPr>
              <w:pStyle w:val="Tablesubheader"/>
              <w:rPr>
                <w:rFonts w:asciiTheme="minorHAnsi" w:hAnsiTheme="minorHAnsi" w:cstheme="minorHAnsi"/>
                <w:b w:val="0"/>
                <w:bCs w:val="0"/>
                <w:sz w:val="20"/>
                <w:szCs w:val="20"/>
              </w:rPr>
            </w:pPr>
            <w:r w:rsidRPr="00037F30">
              <w:rPr>
                <w:rFonts w:asciiTheme="minorHAnsi" w:hAnsiTheme="minorHAnsi" w:cstheme="minorHAnsi"/>
                <w:b w:val="0"/>
                <w:bCs w:val="0"/>
                <w:sz w:val="20"/>
                <w:szCs w:val="20"/>
              </w:rPr>
              <w:t>Your facility’s Quality Assurance Committee (QAC) or equivalent body</w:t>
            </w:r>
          </w:p>
        </w:tc>
        <w:tc>
          <w:tcPr>
            <w:tcW w:w="2551" w:type="dxa"/>
            <w:tcBorders>
              <w:top w:val="single" w:sz="4" w:space="0" w:color="95999E" w:themeColor="accent3" w:themeTint="99"/>
              <w:left w:val="single" w:sz="4" w:space="0" w:color="95999E" w:themeColor="accent3" w:themeTint="99"/>
              <w:bottom w:val="single" w:sz="4" w:space="0" w:color="95999E" w:themeColor="accent3" w:themeTint="99"/>
              <w:right w:val="single" w:sz="4" w:space="0" w:color="95999E" w:themeColor="accent3" w:themeTint="99"/>
            </w:tcBorders>
          </w:tcPr>
          <w:p w14:paraId="5B66959C" w14:textId="191200F5" w:rsidR="00DC448C" w:rsidRPr="00037F30" w:rsidRDefault="00DC448C" w:rsidP="00DC448C">
            <w:pPr>
              <w:pStyle w:val="Tablesubheader"/>
              <w:rPr>
                <w:rFonts w:asciiTheme="minorHAnsi" w:hAnsiTheme="minorHAnsi" w:cstheme="minorHAnsi"/>
                <w:b w:val="0"/>
                <w:bCs w:val="0"/>
                <w:sz w:val="20"/>
                <w:szCs w:val="20"/>
              </w:rPr>
            </w:pPr>
            <w:r w:rsidRPr="00037F30">
              <w:rPr>
                <w:rFonts w:asciiTheme="minorHAnsi" w:hAnsiTheme="minorHAnsi" w:cstheme="minorHAnsi"/>
                <w:b w:val="0"/>
                <w:bCs w:val="0"/>
                <w:sz w:val="20"/>
                <w:szCs w:val="20"/>
              </w:rPr>
              <w:t xml:space="preserve">Yes </w:t>
            </w:r>
            <w:sdt>
              <w:sdtPr>
                <w:rPr>
                  <w:rFonts w:asciiTheme="minorHAnsi" w:hAnsiTheme="minorHAnsi" w:cstheme="minorHAnsi"/>
                  <w:b w:val="0"/>
                  <w:bCs w:val="0"/>
                  <w:sz w:val="20"/>
                  <w:szCs w:val="20"/>
                </w:rPr>
                <w:id w:val="-1272013770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Pr="00037F30">
                  <w:rPr>
                    <w:rFonts w:ascii="Segoe UI Symbol" w:eastAsia="MS Gothic" w:hAnsi="Segoe UI Symbol" w:cs="Segoe UI Symbol"/>
                    <w:b w:val="0"/>
                    <w:bCs w:val="0"/>
                    <w:sz w:val="20"/>
                    <w:szCs w:val="20"/>
                  </w:rPr>
                  <w:t>☐</w:t>
                </w:r>
              </w:sdtContent>
            </w:sdt>
            <w:r w:rsidRPr="00037F30">
              <w:rPr>
                <w:rFonts w:asciiTheme="minorHAnsi" w:hAnsiTheme="minorHAnsi" w:cstheme="minorHAnsi"/>
                <w:b w:val="0"/>
                <w:bCs w:val="0"/>
                <w:sz w:val="20"/>
                <w:szCs w:val="20"/>
              </w:rPr>
              <w:tab/>
              <w:t xml:space="preserve">No </w:t>
            </w:r>
            <w:sdt>
              <w:sdtPr>
                <w:rPr>
                  <w:rFonts w:asciiTheme="minorHAnsi" w:hAnsiTheme="minorHAnsi" w:cstheme="minorHAnsi"/>
                  <w:b w:val="0"/>
                  <w:bCs w:val="0"/>
                  <w:sz w:val="20"/>
                  <w:szCs w:val="20"/>
                </w:rPr>
                <w:id w:val="40527963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Pr="00037F30">
                  <w:rPr>
                    <w:rFonts w:ascii="Segoe UI Symbol" w:eastAsia="MS Gothic" w:hAnsi="Segoe UI Symbol" w:cs="Segoe UI Symbol"/>
                    <w:b w:val="0"/>
                    <w:bCs w:val="0"/>
                    <w:sz w:val="20"/>
                    <w:szCs w:val="20"/>
                  </w:rPr>
                  <w:t>☐</w:t>
                </w:r>
              </w:sdtContent>
            </w:sdt>
            <w:r w:rsidRPr="00037F30">
              <w:rPr>
                <w:rFonts w:asciiTheme="minorHAnsi" w:hAnsiTheme="minorHAnsi" w:cstheme="minorHAnsi"/>
                <w:b w:val="0"/>
                <w:bCs w:val="0"/>
                <w:sz w:val="20"/>
                <w:szCs w:val="20"/>
              </w:rPr>
              <w:tab/>
              <w:t xml:space="preserve">N/A </w:t>
            </w:r>
            <w:sdt>
              <w:sdtPr>
                <w:rPr>
                  <w:rFonts w:asciiTheme="minorHAnsi" w:hAnsiTheme="minorHAnsi" w:cstheme="minorHAnsi"/>
                  <w:b w:val="0"/>
                  <w:bCs w:val="0"/>
                  <w:sz w:val="20"/>
                  <w:szCs w:val="20"/>
                </w:rPr>
                <w:id w:val="-125759782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Pr="00037F30">
                  <w:rPr>
                    <w:rFonts w:ascii="Segoe UI Symbol" w:eastAsia="MS Gothic" w:hAnsi="Segoe UI Symbol" w:cs="Segoe UI Symbol"/>
                    <w:b w:val="0"/>
                    <w:bCs w:val="0"/>
                    <w:sz w:val="20"/>
                    <w:szCs w:val="20"/>
                  </w:rPr>
                  <w:t>☐</w:t>
                </w:r>
              </w:sdtContent>
            </w:sdt>
          </w:p>
        </w:tc>
        <w:tc>
          <w:tcPr>
            <w:tcW w:w="2127" w:type="dxa"/>
            <w:tcBorders>
              <w:top w:val="single" w:sz="4" w:space="0" w:color="95999E" w:themeColor="accent3" w:themeTint="99"/>
              <w:left w:val="single" w:sz="4" w:space="0" w:color="95999E" w:themeColor="accent3" w:themeTint="99"/>
              <w:bottom w:val="single" w:sz="4" w:space="0" w:color="95999E" w:themeColor="accent3" w:themeTint="99"/>
              <w:right w:val="single" w:sz="4" w:space="0" w:color="95999E" w:themeColor="accent3" w:themeTint="99"/>
            </w:tcBorders>
          </w:tcPr>
          <w:p w14:paraId="09865991" w14:textId="77777777" w:rsidR="00DC448C" w:rsidRPr="00DC2FB0" w:rsidRDefault="00DC448C" w:rsidP="00DC448C">
            <w:pPr>
              <w:pStyle w:val="Tablesubheader"/>
              <w:rPr>
                <w:rFonts w:asciiTheme="minorHAnsi" w:hAnsiTheme="minorHAnsi" w:cstheme="minorHAnsi"/>
                <w:b w:val="0"/>
                <w:bCs w:val="0"/>
                <w:sz w:val="20"/>
                <w:szCs w:val="20"/>
              </w:rPr>
            </w:pPr>
          </w:p>
        </w:tc>
        <w:tc>
          <w:tcPr>
            <w:tcW w:w="1417" w:type="dxa"/>
            <w:tcBorders>
              <w:top w:val="single" w:sz="4" w:space="0" w:color="95999E" w:themeColor="accent3" w:themeTint="99"/>
              <w:left w:val="single" w:sz="4" w:space="0" w:color="95999E" w:themeColor="accent3" w:themeTint="99"/>
              <w:bottom w:val="single" w:sz="4" w:space="0" w:color="95999E" w:themeColor="accent3" w:themeTint="99"/>
              <w:right w:val="single" w:sz="4" w:space="0" w:color="95999E" w:themeColor="accent3" w:themeTint="99"/>
            </w:tcBorders>
          </w:tcPr>
          <w:p w14:paraId="04A2C04E" w14:textId="5AB7E204" w:rsidR="00DC448C" w:rsidRPr="00DC2FB0" w:rsidRDefault="00DC448C" w:rsidP="00DC448C">
            <w:pPr>
              <w:pStyle w:val="Tablesubheader"/>
              <w:rPr>
                <w:rFonts w:asciiTheme="minorHAnsi" w:hAnsiTheme="minorHAnsi" w:cstheme="minorHAnsi"/>
                <w:b w:val="0"/>
                <w:bCs w:val="0"/>
                <w:sz w:val="20"/>
                <w:szCs w:val="20"/>
              </w:rPr>
            </w:pPr>
          </w:p>
        </w:tc>
      </w:tr>
      <w:tr w:rsidR="00DC448C" w:rsidRPr="00FB41E8" w14:paraId="32ED95A1" w14:textId="77777777" w:rsidTr="002A3813">
        <w:tblPrEx>
          <w:tblCellMar>
            <w:top w:w="28" w:type="dxa"/>
            <w:left w:w="57" w:type="dxa"/>
            <w:bottom w:w="28" w:type="dxa"/>
            <w:right w:w="57" w:type="dxa"/>
          </w:tblCellMar>
        </w:tblPrEx>
        <w:trPr>
          <w:trHeight w:val="49"/>
        </w:trPr>
        <w:tc>
          <w:tcPr>
            <w:tcW w:w="3686" w:type="dxa"/>
            <w:tcBorders>
              <w:top w:val="single" w:sz="4" w:space="0" w:color="95999E" w:themeColor="accent3" w:themeTint="99"/>
              <w:left w:val="single" w:sz="4" w:space="0" w:color="95999E" w:themeColor="accent3" w:themeTint="99"/>
              <w:bottom w:val="single" w:sz="4" w:space="0" w:color="95999E" w:themeColor="accent3" w:themeTint="99"/>
              <w:right w:val="single" w:sz="4" w:space="0" w:color="95999E" w:themeColor="accent3" w:themeTint="99"/>
            </w:tcBorders>
          </w:tcPr>
          <w:p w14:paraId="2356AB45" w14:textId="58BF3153" w:rsidR="00DC448C" w:rsidRPr="00037F30" w:rsidRDefault="00DC448C" w:rsidP="00DC448C">
            <w:pPr>
              <w:pStyle w:val="Tablebody"/>
              <w:rPr>
                <w:rFonts w:asciiTheme="minorHAnsi" w:hAnsiTheme="minorHAnsi" w:cstheme="minorHAnsi"/>
                <w:sz w:val="20"/>
                <w:szCs w:val="20"/>
              </w:rPr>
            </w:pPr>
            <w:r>
              <w:rPr>
                <w:rFonts w:asciiTheme="minorHAnsi" w:hAnsiTheme="minorHAnsi" w:cstheme="minorHAnsi"/>
                <w:sz w:val="20"/>
                <w:szCs w:val="20"/>
              </w:rPr>
              <w:t>Incident documented in f</w:t>
            </w:r>
            <w:r w:rsidRPr="00037F30">
              <w:rPr>
                <w:rFonts w:asciiTheme="minorHAnsi" w:hAnsiTheme="minorHAnsi" w:cstheme="minorHAnsi"/>
                <w:sz w:val="20"/>
                <w:szCs w:val="20"/>
              </w:rPr>
              <w:t xml:space="preserve">acility Incident Management System </w:t>
            </w:r>
            <w:r w:rsidRPr="00037F30">
              <w:rPr>
                <w:rFonts w:asciiTheme="minorHAnsi" w:hAnsiTheme="minorHAnsi" w:cstheme="minorHAnsi"/>
                <w:sz w:val="20"/>
                <w:szCs w:val="20"/>
              </w:rPr>
              <w:br/>
              <w:t>(</w:t>
            </w:r>
            <w:r w:rsidR="00B3505A" w:rsidRPr="00037F30">
              <w:rPr>
                <w:rFonts w:asciiTheme="minorHAnsi" w:hAnsiTheme="minorHAnsi" w:cstheme="minorHAnsi"/>
                <w:sz w:val="20"/>
                <w:szCs w:val="20"/>
              </w:rPr>
              <w:t>e.g.,</w:t>
            </w:r>
            <w:r w:rsidRPr="00037F30">
              <w:rPr>
                <w:rFonts w:asciiTheme="minorHAnsi" w:hAnsiTheme="minorHAnsi" w:cstheme="minorHAnsi"/>
                <w:sz w:val="20"/>
                <w:szCs w:val="20"/>
              </w:rPr>
              <w:t xml:space="preserve"> </w:t>
            </w:r>
            <w:proofErr w:type="spellStart"/>
            <w:r w:rsidRPr="00037F30">
              <w:rPr>
                <w:rFonts w:asciiTheme="minorHAnsi" w:hAnsiTheme="minorHAnsi" w:cstheme="minorHAnsi"/>
                <w:sz w:val="20"/>
                <w:szCs w:val="20"/>
              </w:rPr>
              <w:t>Riskman</w:t>
            </w:r>
            <w:proofErr w:type="spellEnd"/>
            <w:r w:rsidRPr="00037F30">
              <w:rPr>
                <w:rFonts w:asciiTheme="minorHAnsi" w:hAnsiTheme="minorHAnsi" w:cstheme="minorHAnsi"/>
                <w:sz w:val="20"/>
                <w:szCs w:val="20"/>
              </w:rPr>
              <w:t>© or equivalent)</w:t>
            </w:r>
          </w:p>
        </w:tc>
        <w:tc>
          <w:tcPr>
            <w:tcW w:w="2551" w:type="dxa"/>
            <w:tcBorders>
              <w:top w:val="single" w:sz="4" w:space="0" w:color="95999E" w:themeColor="accent3" w:themeTint="99"/>
              <w:left w:val="single" w:sz="4" w:space="0" w:color="95999E" w:themeColor="accent3" w:themeTint="99"/>
              <w:bottom w:val="single" w:sz="4" w:space="0" w:color="95999E" w:themeColor="accent3" w:themeTint="99"/>
              <w:right w:val="single" w:sz="4" w:space="0" w:color="95999E" w:themeColor="accent3" w:themeTint="99"/>
            </w:tcBorders>
          </w:tcPr>
          <w:p w14:paraId="47AB932C" w14:textId="3139D2E5" w:rsidR="00DC448C" w:rsidRDefault="00DC448C" w:rsidP="00DC448C">
            <w:pPr>
              <w:pStyle w:val="Tablebody"/>
              <w:rPr>
                <w:rFonts w:asciiTheme="minorHAnsi" w:hAnsiTheme="minorHAnsi" w:cstheme="minorHAnsi"/>
                <w:sz w:val="20"/>
                <w:szCs w:val="20"/>
              </w:rPr>
            </w:pPr>
            <w:r w:rsidRPr="00037F30">
              <w:rPr>
                <w:rFonts w:asciiTheme="minorHAnsi" w:hAnsiTheme="minorHAnsi" w:cstheme="minorHAnsi"/>
                <w:sz w:val="20"/>
                <w:szCs w:val="20"/>
              </w:rPr>
              <w:t xml:space="preserve">Yes </w:t>
            </w:r>
            <w:sdt>
              <w:sdtPr>
                <w:rPr>
                  <w:rFonts w:asciiTheme="minorHAnsi" w:hAnsiTheme="minorHAnsi" w:cstheme="minorHAnsi"/>
                  <w:sz w:val="20"/>
                  <w:szCs w:val="20"/>
                </w:rPr>
                <w:id w:val="-165253887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Pr="00037F30">
                  <w:rPr>
                    <w:rFonts w:ascii="Segoe UI Symbol" w:eastAsia="MS Gothic" w:hAnsi="Segoe UI Symbol" w:cs="Segoe UI Symbol"/>
                    <w:sz w:val="20"/>
                    <w:szCs w:val="20"/>
                  </w:rPr>
                  <w:t>☐</w:t>
                </w:r>
              </w:sdtContent>
            </w:sdt>
            <w:r w:rsidRPr="00037F30">
              <w:rPr>
                <w:rFonts w:asciiTheme="minorHAnsi" w:hAnsiTheme="minorHAnsi" w:cstheme="minorHAnsi"/>
                <w:sz w:val="20"/>
                <w:szCs w:val="20"/>
              </w:rPr>
              <w:tab/>
              <w:t xml:space="preserve">No </w:t>
            </w:r>
            <w:sdt>
              <w:sdtPr>
                <w:rPr>
                  <w:rFonts w:asciiTheme="minorHAnsi" w:hAnsiTheme="minorHAnsi" w:cstheme="minorHAnsi"/>
                  <w:sz w:val="20"/>
                  <w:szCs w:val="20"/>
                </w:rPr>
                <w:id w:val="322552006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>
                  <w:rPr>
                    <w:rFonts w:ascii="MS Gothic" w:eastAsia="MS Gothic" w:hAnsi="MS Gothic" w:cstheme="minorHAnsi" w:hint="eastAsia"/>
                    <w:sz w:val="20"/>
                    <w:szCs w:val="20"/>
                  </w:rPr>
                  <w:t>☐</w:t>
                </w:r>
              </w:sdtContent>
            </w:sdt>
            <w:r w:rsidRPr="00037F30">
              <w:rPr>
                <w:rFonts w:asciiTheme="minorHAnsi" w:hAnsiTheme="minorHAnsi" w:cstheme="minorHAnsi"/>
                <w:sz w:val="20"/>
                <w:szCs w:val="20"/>
              </w:rPr>
              <w:tab/>
              <w:t xml:space="preserve">N/A </w:t>
            </w:r>
            <w:sdt>
              <w:sdtPr>
                <w:rPr>
                  <w:rFonts w:asciiTheme="minorHAnsi" w:hAnsiTheme="minorHAnsi" w:cstheme="minorHAnsi"/>
                  <w:sz w:val="20"/>
                  <w:szCs w:val="20"/>
                </w:rPr>
                <w:id w:val="1801572291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Pr="00037F30">
                  <w:rPr>
                    <w:rFonts w:ascii="Segoe UI Symbol" w:eastAsia="MS Gothic" w:hAnsi="Segoe UI Symbol" w:cs="Segoe UI Symbol"/>
                    <w:sz w:val="20"/>
                    <w:szCs w:val="20"/>
                  </w:rPr>
                  <w:t>☐</w:t>
                </w:r>
              </w:sdtContent>
            </w:sdt>
          </w:p>
          <w:p w14:paraId="552A7FB7" w14:textId="77777777" w:rsidR="00DC448C" w:rsidRDefault="00DC448C" w:rsidP="00DC448C">
            <w:pPr>
              <w:pStyle w:val="Tablebody"/>
              <w:rPr>
                <w:rFonts w:asciiTheme="minorHAnsi" w:hAnsiTheme="minorHAnsi" w:cstheme="minorHAnsi"/>
                <w:sz w:val="20"/>
                <w:szCs w:val="20"/>
              </w:rPr>
            </w:pPr>
            <w:r>
              <w:rPr>
                <w:rFonts w:asciiTheme="minorHAnsi" w:hAnsiTheme="minorHAnsi" w:cstheme="minorHAnsi"/>
                <w:sz w:val="20"/>
                <w:szCs w:val="20"/>
              </w:rPr>
              <w:t>Incident ID Number:</w:t>
            </w:r>
          </w:p>
          <w:p w14:paraId="119E96CB" w14:textId="2014B32D" w:rsidR="00DC448C" w:rsidRPr="00037F30" w:rsidRDefault="00DC448C" w:rsidP="00DC448C">
            <w:pPr>
              <w:pStyle w:val="Tablebody"/>
              <w:rPr>
                <w:rFonts w:asciiTheme="minorHAnsi" w:hAnsiTheme="minorHAnsi" w:cstheme="minorHAnsi"/>
                <w:sz w:val="20"/>
                <w:szCs w:val="20"/>
              </w:rPr>
            </w:pPr>
          </w:p>
        </w:tc>
        <w:tc>
          <w:tcPr>
            <w:tcW w:w="2127" w:type="dxa"/>
            <w:tcBorders>
              <w:top w:val="single" w:sz="4" w:space="0" w:color="95999E" w:themeColor="accent3" w:themeTint="99"/>
              <w:left w:val="single" w:sz="4" w:space="0" w:color="95999E" w:themeColor="accent3" w:themeTint="99"/>
              <w:bottom w:val="single" w:sz="4" w:space="0" w:color="95999E" w:themeColor="accent3" w:themeTint="99"/>
              <w:right w:val="single" w:sz="4" w:space="0" w:color="95999E" w:themeColor="accent3" w:themeTint="99"/>
            </w:tcBorders>
          </w:tcPr>
          <w:p w14:paraId="0C0BAED5" w14:textId="77777777" w:rsidR="00DC448C" w:rsidRPr="00DC2FB0" w:rsidRDefault="00DC448C" w:rsidP="00DC448C">
            <w:pPr>
              <w:pStyle w:val="Tablebody"/>
              <w:rPr>
                <w:rFonts w:asciiTheme="minorHAnsi" w:hAnsiTheme="minorHAnsi" w:cstheme="minorHAnsi"/>
                <w:sz w:val="20"/>
                <w:szCs w:val="20"/>
              </w:rPr>
            </w:pPr>
          </w:p>
        </w:tc>
        <w:tc>
          <w:tcPr>
            <w:tcW w:w="1417" w:type="dxa"/>
            <w:tcBorders>
              <w:top w:val="single" w:sz="4" w:space="0" w:color="95999E" w:themeColor="accent3" w:themeTint="99"/>
              <w:left w:val="single" w:sz="4" w:space="0" w:color="95999E" w:themeColor="accent3" w:themeTint="99"/>
              <w:bottom w:val="single" w:sz="4" w:space="0" w:color="95999E" w:themeColor="accent3" w:themeTint="99"/>
              <w:right w:val="single" w:sz="4" w:space="0" w:color="95999E" w:themeColor="accent3" w:themeTint="99"/>
            </w:tcBorders>
          </w:tcPr>
          <w:p w14:paraId="4EF54890" w14:textId="52F16438" w:rsidR="00DC448C" w:rsidRPr="00DC2FB0" w:rsidRDefault="00DC448C" w:rsidP="00DC448C">
            <w:pPr>
              <w:pStyle w:val="Tablebody"/>
              <w:rPr>
                <w:rFonts w:asciiTheme="minorHAnsi" w:hAnsiTheme="minorHAnsi" w:cstheme="minorHAnsi"/>
                <w:sz w:val="20"/>
                <w:szCs w:val="20"/>
              </w:rPr>
            </w:pPr>
          </w:p>
        </w:tc>
      </w:tr>
      <w:tr w:rsidR="00DC448C" w:rsidRPr="00832052" w14:paraId="712E70F1" w14:textId="77777777" w:rsidTr="002A3813">
        <w:tblPrEx>
          <w:tblCellMar>
            <w:top w:w="28" w:type="dxa"/>
            <w:left w:w="57" w:type="dxa"/>
            <w:bottom w:w="28" w:type="dxa"/>
            <w:right w:w="57" w:type="dxa"/>
          </w:tblCellMar>
        </w:tblPrEx>
        <w:trPr>
          <w:trHeight w:val="951"/>
        </w:trPr>
        <w:tc>
          <w:tcPr>
            <w:tcW w:w="3686" w:type="dxa"/>
            <w:tcBorders>
              <w:top w:val="single" w:sz="4" w:space="0" w:color="95999E" w:themeColor="accent3" w:themeTint="99"/>
              <w:left w:val="single" w:sz="4" w:space="0" w:color="95999E" w:themeColor="accent3" w:themeTint="99"/>
              <w:bottom w:val="single" w:sz="4" w:space="0" w:color="95999E" w:themeColor="accent3" w:themeTint="99"/>
              <w:right w:val="single" w:sz="4" w:space="0" w:color="95999E" w:themeColor="accent3" w:themeTint="99"/>
            </w:tcBorders>
          </w:tcPr>
          <w:p w14:paraId="5F9208BE" w14:textId="3D643DBC" w:rsidR="00DC448C" w:rsidRPr="00037F30" w:rsidRDefault="00DC448C" w:rsidP="00DC448C">
            <w:pPr>
              <w:pStyle w:val="Bulletlevel1"/>
              <w:numPr>
                <w:ilvl w:val="0"/>
                <w:numId w:val="0"/>
              </w:numPr>
              <w:ind w:left="284" w:hanging="284"/>
              <w:rPr>
                <w:rFonts w:asciiTheme="minorHAnsi" w:hAnsiTheme="minorHAnsi" w:cstheme="minorHAnsi"/>
                <w:sz w:val="20"/>
                <w:szCs w:val="20"/>
              </w:rPr>
            </w:pPr>
            <w:r w:rsidRPr="00037F30">
              <w:rPr>
                <w:rFonts w:asciiTheme="minorHAnsi" w:hAnsiTheme="minorHAnsi" w:cstheme="minorHAnsi"/>
                <w:sz w:val="20"/>
                <w:szCs w:val="20"/>
              </w:rPr>
              <w:t>ACT Coroners Court</w:t>
            </w:r>
          </w:p>
        </w:tc>
        <w:tc>
          <w:tcPr>
            <w:tcW w:w="2551" w:type="dxa"/>
            <w:tcBorders>
              <w:top w:val="single" w:sz="4" w:space="0" w:color="95999E" w:themeColor="accent3" w:themeTint="99"/>
              <w:left w:val="single" w:sz="4" w:space="0" w:color="95999E" w:themeColor="accent3" w:themeTint="99"/>
              <w:bottom w:val="single" w:sz="4" w:space="0" w:color="95999E" w:themeColor="accent3" w:themeTint="99"/>
              <w:right w:val="single" w:sz="4" w:space="0" w:color="95999E" w:themeColor="accent3" w:themeTint="99"/>
            </w:tcBorders>
          </w:tcPr>
          <w:p w14:paraId="7FFD324D" w14:textId="4FB28079" w:rsidR="00DC448C" w:rsidRDefault="00DC448C" w:rsidP="00DC448C">
            <w:pPr>
              <w:pStyle w:val="Bulletlevel1"/>
              <w:numPr>
                <w:ilvl w:val="0"/>
                <w:numId w:val="0"/>
              </w:numPr>
              <w:tabs>
                <w:tab w:val="clear" w:pos="284"/>
                <w:tab w:val="left" w:pos="0"/>
              </w:tabs>
              <w:rPr>
                <w:rFonts w:asciiTheme="minorHAnsi" w:hAnsiTheme="minorHAnsi" w:cstheme="minorHAnsi"/>
                <w:sz w:val="20"/>
                <w:szCs w:val="20"/>
              </w:rPr>
            </w:pPr>
            <w:r w:rsidRPr="00037F30">
              <w:rPr>
                <w:rFonts w:asciiTheme="minorHAnsi" w:hAnsiTheme="minorHAnsi" w:cstheme="minorHAnsi"/>
                <w:sz w:val="20"/>
                <w:szCs w:val="20"/>
              </w:rPr>
              <w:t xml:space="preserve">Yes </w:t>
            </w:r>
            <w:sdt>
              <w:sdtPr>
                <w:rPr>
                  <w:rFonts w:asciiTheme="minorHAnsi" w:hAnsiTheme="minorHAnsi" w:cstheme="minorHAnsi"/>
                  <w:sz w:val="20"/>
                  <w:szCs w:val="20"/>
                </w:rPr>
                <w:id w:val="-122001484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Pr="00037F30">
                  <w:rPr>
                    <w:rFonts w:ascii="Segoe UI Symbol" w:eastAsia="MS Gothic" w:hAnsi="Segoe UI Symbol" w:cs="Segoe UI Symbol"/>
                    <w:sz w:val="20"/>
                    <w:szCs w:val="20"/>
                  </w:rPr>
                  <w:t>☐</w:t>
                </w:r>
              </w:sdtContent>
            </w:sdt>
            <w:r w:rsidRPr="00037F30">
              <w:rPr>
                <w:rFonts w:asciiTheme="minorHAnsi" w:hAnsiTheme="minorHAnsi" w:cstheme="minorHAnsi"/>
                <w:sz w:val="20"/>
                <w:szCs w:val="20"/>
              </w:rPr>
              <w:tab/>
              <w:t xml:space="preserve">No </w:t>
            </w:r>
            <w:sdt>
              <w:sdtPr>
                <w:rPr>
                  <w:rFonts w:asciiTheme="minorHAnsi" w:hAnsiTheme="minorHAnsi" w:cstheme="minorHAnsi"/>
                  <w:sz w:val="20"/>
                  <w:szCs w:val="20"/>
                </w:rPr>
                <w:id w:val="-1380401735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Pr="00037F30">
                  <w:rPr>
                    <w:rFonts w:ascii="Segoe UI Symbol" w:eastAsia="MS Gothic" w:hAnsi="Segoe UI Symbol" w:cs="Segoe UI Symbol"/>
                    <w:sz w:val="20"/>
                    <w:szCs w:val="20"/>
                  </w:rPr>
                  <w:t>☐</w:t>
                </w:r>
              </w:sdtContent>
            </w:sdt>
            <w:r w:rsidRPr="00037F30">
              <w:rPr>
                <w:rFonts w:asciiTheme="minorHAnsi" w:hAnsiTheme="minorHAnsi" w:cstheme="minorHAnsi"/>
                <w:sz w:val="20"/>
                <w:szCs w:val="20"/>
              </w:rPr>
              <w:tab/>
              <w:t xml:space="preserve">N/A </w:t>
            </w:r>
            <w:sdt>
              <w:sdtPr>
                <w:rPr>
                  <w:rFonts w:asciiTheme="minorHAnsi" w:hAnsiTheme="minorHAnsi" w:cstheme="minorHAnsi"/>
                  <w:sz w:val="20"/>
                  <w:szCs w:val="20"/>
                </w:rPr>
                <w:id w:val="-69261430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Pr="00037F30">
                  <w:rPr>
                    <w:rFonts w:ascii="Segoe UI Symbol" w:eastAsia="MS Gothic" w:hAnsi="Segoe UI Symbol" w:cs="Segoe UI Symbol"/>
                    <w:sz w:val="20"/>
                    <w:szCs w:val="20"/>
                  </w:rPr>
                  <w:t>☐</w:t>
                </w:r>
              </w:sdtContent>
            </w:sdt>
          </w:p>
          <w:p w14:paraId="2FB100D5" w14:textId="77777777" w:rsidR="00DC448C" w:rsidRDefault="00DC448C" w:rsidP="00DC448C">
            <w:pPr>
              <w:pStyle w:val="Bulletlevel1"/>
              <w:numPr>
                <w:ilvl w:val="0"/>
                <w:numId w:val="0"/>
              </w:numPr>
              <w:tabs>
                <w:tab w:val="clear" w:pos="284"/>
                <w:tab w:val="left" w:pos="0"/>
              </w:tabs>
              <w:rPr>
                <w:rFonts w:asciiTheme="minorHAnsi" w:hAnsiTheme="minorHAnsi" w:cstheme="minorHAnsi"/>
                <w:sz w:val="20"/>
                <w:szCs w:val="20"/>
              </w:rPr>
            </w:pPr>
            <w:r>
              <w:rPr>
                <w:rFonts w:asciiTheme="minorHAnsi" w:hAnsiTheme="minorHAnsi" w:cstheme="minorHAnsi"/>
                <w:sz w:val="20"/>
                <w:szCs w:val="20"/>
              </w:rPr>
              <w:t>Coroner’s reference number:</w:t>
            </w:r>
          </w:p>
          <w:p w14:paraId="3D86A095" w14:textId="2009B6A8" w:rsidR="00DC448C" w:rsidRPr="00037F30" w:rsidRDefault="00DC448C" w:rsidP="00DC448C">
            <w:pPr>
              <w:pStyle w:val="Bulletlevel1"/>
              <w:numPr>
                <w:ilvl w:val="0"/>
                <w:numId w:val="0"/>
              </w:numPr>
              <w:tabs>
                <w:tab w:val="clear" w:pos="284"/>
                <w:tab w:val="left" w:pos="0"/>
              </w:tabs>
              <w:rPr>
                <w:rFonts w:asciiTheme="minorHAnsi" w:hAnsiTheme="minorHAnsi" w:cstheme="minorHAnsi"/>
                <w:sz w:val="20"/>
                <w:szCs w:val="20"/>
              </w:rPr>
            </w:pPr>
          </w:p>
        </w:tc>
        <w:tc>
          <w:tcPr>
            <w:tcW w:w="2127" w:type="dxa"/>
            <w:tcBorders>
              <w:top w:val="single" w:sz="4" w:space="0" w:color="95999E" w:themeColor="accent3" w:themeTint="99"/>
              <w:left w:val="single" w:sz="4" w:space="0" w:color="95999E" w:themeColor="accent3" w:themeTint="99"/>
              <w:bottom w:val="single" w:sz="4" w:space="0" w:color="95999E" w:themeColor="accent3" w:themeTint="99"/>
              <w:right w:val="single" w:sz="4" w:space="0" w:color="95999E" w:themeColor="accent3" w:themeTint="99"/>
            </w:tcBorders>
          </w:tcPr>
          <w:p w14:paraId="70CB4AE5" w14:textId="77777777" w:rsidR="00DC448C" w:rsidRPr="00DC2FB0" w:rsidRDefault="00DC448C" w:rsidP="00DC448C">
            <w:pPr>
              <w:pStyle w:val="Bulletlevel1"/>
              <w:numPr>
                <w:ilvl w:val="0"/>
                <w:numId w:val="0"/>
              </w:numPr>
              <w:ind w:left="284" w:hanging="284"/>
              <w:rPr>
                <w:rFonts w:asciiTheme="minorHAnsi" w:hAnsiTheme="minorHAnsi" w:cstheme="minorHAnsi"/>
                <w:sz w:val="20"/>
                <w:szCs w:val="20"/>
              </w:rPr>
            </w:pPr>
          </w:p>
        </w:tc>
        <w:tc>
          <w:tcPr>
            <w:tcW w:w="1417" w:type="dxa"/>
            <w:tcBorders>
              <w:top w:val="single" w:sz="4" w:space="0" w:color="95999E" w:themeColor="accent3" w:themeTint="99"/>
              <w:left w:val="single" w:sz="4" w:space="0" w:color="95999E" w:themeColor="accent3" w:themeTint="99"/>
              <w:bottom w:val="single" w:sz="4" w:space="0" w:color="95999E" w:themeColor="accent3" w:themeTint="99"/>
              <w:right w:val="single" w:sz="4" w:space="0" w:color="95999E" w:themeColor="accent3" w:themeTint="99"/>
            </w:tcBorders>
          </w:tcPr>
          <w:p w14:paraId="00665744" w14:textId="3D3F3951" w:rsidR="00DC448C" w:rsidRPr="00DC2FB0" w:rsidRDefault="00DC448C" w:rsidP="00DC448C">
            <w:pPr>
              <w:pStyle w:val="Bulletlevel1"/>
              <w:numPr>
                <w:ilvl w:val="0"/>
                <w:numId w:val="0"/>
              </w:numPr>
              <w:ind w:left="284" w:hanging="284"/>
              <w:rPr>
                <w:rFonts w:asciiTheme="minorHAnsi" w:hAnsiTheme="minorHAnsi" w:cstheme="minorHAnsi"/>
                <w:sz w:val="20"/>
                <w:szCs w:val="20"/>
              </w:rPr>
            </w:pPr>
          </w:p>
        </w:tc>
      </w:tr>
      <w:tr w:rsidR="00261413" w:rsidRPr="00832052" w14:paraId="4B2874DE" w14:textId="77777777" w:rsidTr="002A3813">
        <w:tblPrEx>
          <w:tblCellMar>
            <w:top w:w="28" w:type="dxa"/>
            <w:left w:w="57" w:type="dxa"/>
            <w:bottom w:w="28" w:type="dxa"/>
            <w:right w:w="57" w:type="dxa"/>
          </w:tblCellMar>
        </w:tblPrEx>
        <w:trPr>
          <w:trHeight w:val="572"/>
        </w:trPr>
        <w:tc>
          <w:tcPr>
            <w:tcW w:w="3686" w:type="dxa"/>
            <w:tcBorders>
              <w:top w:val="single" w:sz="4" w:space="0" w:color="95999E" w:themeColor="accent3" w:themeTint="99"/>
              <w:left w:val="single" w:sz="4" w:space="0" w:color="95999E" w:themeColor="accent3" w:themeTint="99"/>
              <w:bottom w:val="single" w:sz="4" w:space="0" w:color="95999E" w:themeColor="accent3" w:themeTint="99"/>
              <w:right w:val="single" w:sz="4" w:space="0" w:color="95999E" w:themeColor="accent3" w:themeTint="99"/>
            </w:tcBorders>
          </w:tcPr>
          <w:p w14:paraId="7BB49BC6" w14:textId="46AB5005" w:rsidR="00261413" w:rsidRPr="00037F30" w:rsidRDefault="00261413" w:rsidP="00261413">
            <w:pPr>
              <w:pStyle w:val="Bulletlevel1"/>
              <w:numPr>
                <w:ilvl w:val="0"/>
                <w:numId w:val="0"/>
              </w:numPr>
              <w:ind w:left="284" w:hanging="284"/>
              <w:rPr>
                <w:rFonts w:asciiTheme="minorHAnsi" w:hAnsiTheme="minorHAnsi" w:cstheme="minorHAnsi"/>
                <w:sz w:val="20"/>
                <w:szCs w:val="20"/>
              </w:rPr>
            </w:pPr>
            <w:r w:rsidRPr="00037F30">
              <w:rPr>
                <w:rFonts w:asciiTheme="minorHAnsi" w:hAnsiTheme="minorHAnsi" w:cstheme="minorHAnsi"/>
                <w:sz w:val="20"/>
                <w:szCs w:val="20"/>
              </w:rPr>
              <w:t xml:space="preserve">Office of the Chief Psychiatrist </w:t>
            </w:r>
          </w:p>
        </w:tc>
        <w:tc>
          <w:tcPr>
            <w:tcW w:w="2551" w:type="dxa"/>
            <w:tcBorders>
              <w:top w:val="single" w:sz="4" w:space="0" w:color="95999E" w:themeColor="accent3" w:themeTint="99"/>
              <w:left w:val="single" w:sz="4" w:space="0" w:color="95999E" w:themeColor="accent3" w:themeTint="99"/>
              <w:bottom w:val="single" w:sz="4" w:space="0" w:color="95999E" w:themeColor="accent3" w:themeTint="99"/>
              <w:right w:val="single" w:sz="4" w:space="0" w:color="95999E" w:themeColor="accent3" w:themeTint="99"/>
            </w:tcBorders>
          </w:tcPr>
          <w:p w14:paraId="5AC8F5D0" w14:textId="77AE5E90" w:rsidR="00261413" w:rsidRPr="00037F30" w:rsidRDefault="00261413" w:rsidP="00261413">
            <w:pPr>
              <w:pStyle w:val="Bulletlevel1"/>
              <w:numPr>
                <w:ilvl w:val="0"/>
                <w:numId w:val="0"/>
              </w:numPr>
              <w:tabs>
                <w:tab w:val="clear" w:pos="284"/>
                <w:tab w:val="left" w:pos="0"/>
              </w:tabs>
              <w:rPr>
                <w:rFonts w:asciiTheme="minorHAnsi" w:hAnsiTheme="minorHAnsi" w:cstheme="minorHAnsi"/>
                <w:sz w:val="20"/>
                <w:szCs w:val="20"/>
              </w:rPr>
            </w:pPr>
            <w:r w:rsidRPr="00037F30">
              <w:rPr>
                <w:rFonts w:asciiTheme="minorHAnsi" w:hAnsiTheme="minorHAnsi" w:cstheme="minorHAnsi"/>
                <w:sz w:val="20"/>
                <w:szCs w:val="20"/>
              </w:rPr>
              <w:t xml:space="preserve">Yes </w:t>
            </w:r>
            <w:sdt>
              <w:sdtPr>
                <w:rPr>
                  <w:rFonts w:asciiTheme="minorHAnsi" w:hAnsiTheme="minorHAnsi" w:cstheme="minorHAnsi"/>
                  <w:sz w:val="20"/>
                  <w:szCs w:val="20"/>
                </w:rPr>
                <w:id w:val="-1947536546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Pr="00037F30">
                  <w:rPr>
                    <w:rFonts w:ascii="Segoe UI Symbol" w:eastAsia="MS Gothic" w:hAnsi="Segoe UI Symbol" w:cs="Segoe UI Symbol"/>
                    <w:sz w:val="20"/>
                    <w:szCs w:val="20"/>
                  </w:rPr>
                  <w:t>☐</w:t>
                </w:r>
              </w:sdtContent>
            </w:sdt>
            <w:r w:rsidRPr="00037F30">
              <w:rPr>
                <w:rFonts w:asciiTheme="minorHAnsi" w:hAnsiTheme="minorHAnsi" w:cstheme="minorHAnsi"/>
                <w:sz w:val="20"/>
                <w:szCs w:val="20"/>
              </w:rPr>
              <w:tab/>
              <w:t xml:space="preserve">No </w:t>
            </w:r>
            <w:sdt>
              <w:sdtPr>
                <w:rPr>
                  <w:rFonts w:asciiTheme="minorHAnsi" w:hAnsiTheme="minorHAnsi" w:cstheme="minorHAnsi"/>
                  <w:sz w:val="20"/>
                  <w:szCs w:val="20"/>
                </w:rPr>
                <w:id w:val="-774176949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Pr="00037F30">
                  <w:rPr>
                    <w:rFonts w:ascii="Segoe UI Symbol" w:eastAsia="MS Gothic" w:hAnsi="Segoe UI Symbol" w:cs="Segoe UI Symbol"/>
                    <w:sz w:val="20"/>
                    <w:szCs w:val="20"/>
                  </w:rPr>
                  <w:t>☐</w:t>
                </w:r>
              </w:sdtContent>
            </w:sdt>
            <w:r w:rsidRPr="00037F30">
              <w:rPr>
                <w:rFonts w:asciiTheme="minorHAnsi" w:hAnsiTheme="minorHAnsi" w:cstheme="minorHAnsi"/>
                <w:sz w:val="20"/>
                <w:szCs w:val="20"/>
              </w:rPr>
              <w:tab/>
              <w:t xml:space="preserve">N/A </w:t>
            </w:r>
            <w:sdt>
              <w:sdtPr>
                <w:rPr>
                  <w:rFonts w:asciiTheme="minorHAnsi" w:hAnsiTheme="minorHAnsi" w:cstheme="minorHAnsi"/>
                  <w:sz w:val="20"/>
                  <w:szCs w:val="20"/>
                </w:rPr>
                <w:id w:val="148242800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Pr="00037F30">
                  <w:rPr>
                    <w:rFonts w:ascii="Segoe UI Symbol" w:eastAsia="MS Gothic" w:hAnsi="Segoe UI Symbol" w:cs="Segoe UI Symbol"/>
                    <w:sz w:val="20"/>
                    <w:szCs w:val="20"/>
                  </w:rPr>
                  <w:t>☐</w:t>
                </w:r>
              </w:sdtContent>
            </w:sdt>
          </w:p>
        </w:tc>
        <w:tc>
          <w:tcPr>
            <w:tcW w:w="2127" w:type="dxa"/>
            <w:tcBorders>
              <w:top w:val="single" w:sz="4" w:space="0" w:color="95999E" w:themeColor="accent3" w:themeTint="99"/>
              <w:left w:val="single" w:sz="4" w:space="0" w:color="95999E" w:themeColor="accent3" w:themeTint="99"/>
              <w:bottom w:val="single" w:sz="4" w:space="0" w:color="95999E" w:themeColor="accent3" w:themeTint="99"/>
              <w:right w:val="single" w:sz="4" w:space="0" w:color="95999E" w:themeColor="accent3" w:themeTint="99"/>
            </w:tcBorders>
          </w:tcPr>
          <w:p w14:paraId="6A8B0234" w14:textId="77777777" w:rsidR="00261413" w:rsidRPr="00DC2FB0" w:rsidRDefault="00261413" w:rsidP="00261413">
            <w:pPr>
              <w:pStyle w:val="Bulletlevel1"/>
              <w:numPr>
                <w:ilvl w:val="0"/>
                <w:numId w:val="0"/>
              </w:numPr>
              <w:ind w:left="284" w:hanging="284"/>
              <w:rPr>
                <w:rFonts w:asciiTheme="minorHAnsi" w:hAnsiTheme="minorHAnsi" w:cstheme="minorHAnsi"/>
                <w:sz w:val="20"/>
                <w:szCs w:val="20"/>
              </w:rPr>
            </w:pPr>
          </w:p>
        </w:tc>
        <w:tc>
          <w:tcPr>
            <w:tcW w:w="1417" w:type="dxa"/>
            <w:tcBorders>
              <w:top w:val="single" w:sz="4" w:space="0" w:color="95999E" w:themeColor="accent3" w:themeTint="99"/>
              <w:left w:val="single" w:sz="4" w:space="0" w:color="95999E" w:themeColor="accent3" w:themeTint="99"/>
              <w:bottom w:val="single" w:sz="4" w:space="0" w:color="95999E" w:themeColor="accent3" w:themeTint="99"/>
              <w:right w:val="single" w:sz="4" w:space="0" w:color="95999E" w:themeColor="accent3" w:themeTint="99"/>
            </w:tcBorders>
          </w:tcPr>
          <w:p w14:paraId="71E07654" w14:textId="77777777" w:rsidR="00261413" w:rsidRPr="00DC2FB0" w:rsidRDefault="00261413" w:rsidP="00261413">
            <w:pPr>
              <w:pStyle w:val="Bulletlevel1"/>
              <w:numPr>
                <w:ilvl w:val="0"/>
                <w:numId w:val="0"/>
              </w:numPr>
              <w:ind w:left="284" w:hanging="284"/>
              <w:rPr>
                <w:rFonts w:asciiTheme="minorHAnsi" w:hAnsiTheme="minorHAnsi" w:cstheme="minorHAnsi"/>
                <w:sz w:val="20"/>
                <w:szCs w:val="20"/>
              </w:rPr>
            </w:pPr>
          </w:p>
        </w:tc>
      </w:tr>
      <w:tr w:rsidR="00261413" w:rsidRPr="00832052" w14:paraId="6A6548CA" w14:textId="77777777" w:rsidTr="002A3813">
        <w:tblPrEx>
          <w:tblCellMar>
            <w:top w:w="28" w:type="dxa"/>
            <w:left w:w="57" w:type="dxa"/>
            <w:bottom w:w="28" w:type="dxa"/>
            <w:right w:w="57" w:type="dxa"/>
          </w:tblCellMar>
        </w:tblPrEx>
        <w:tc>
          <w:tcPr>
            <w:tcW w:w="3686" w:type="dxa"/>
            <w:tcBorders>
              <w:top w:val="single" w:sz="4" w:space="0" w:color="95999E" w:themeColor="accent3" w:themeTint="99"/>
              <w:left w:val="single" w:sz="4" w:space="0" w:color="95999E" w:themeColor="accent3" w:themeTint="99"/>
              <w:bottom w:val="single" w:sz="4" w:space="0" w:color="95999E" w:themeColor="accent3" w:themeTint="99"/>
              <w:right w:val="single" w:sz="4" w:space="0" w:color="95999E" w:themeColor="accent3" w:themeTint="99"/>
            </w:tcBorders>
          </w:tcPr>
          <w:p w14:paraId="7918334E" w14:textId="1B3EB09F" w:rsidR="00261413" w:rsidRPr="00037F30" w:rsidRDefault="00261413" w:rsidP="00261413">
            <w:pPr>
              <w:pStyle w:val="Bulletlevel1"/>
              <w:numPr>
                <w:ilvl w:val="0"/>
                <w:numId w:val="0"/>
              </w:numPr>
              <w:ind w:left="284" w:hanging="284"/>
              <w:rPr>
                <w:rFonts w:asciiTheme="minorHAnsi" w:hAnsiTheme="minorHAnsi" w:cstheme="minorHAnsi"/>
                <w:sz w:val="20"/>
                <w:szCs w:val="20"/>
              </w:rPr>
            </w:pPr>
            <w:r w:rsidRPr="00037F30">
              <w:rPr>
                <w:rFonts w:asciiTheme="minorHAnsi" w:hAnsiTheme="minorHAnsi" w:cstheme="minorHAnsi"/>
                <w:sz w:val="20"/>
                <w:szCs w:val="20"/>
              </w:rPr>
              <w:t>Other (please provide details)</w:t>
            </w:r>
          </w:p>
        </w:tc>
        <w:tc>
          <w:tcPr>
            <w:tcW w:w="2551" w:type="dxa"/>
            <w:tcBorders>
              <w:top w:val="single" w:sz="4" w:space="0" w:color="95999E" w:themeColor="accent3" w:themeTint="99"/>
              <w:left w:val="single" w:sz="4" w:space="0" w:color="95999E" w:themeColor="accent3" w:themeTint="99"/>
              <w:bottom w:val="single" w:sz="4" w:space="0" w:color="95999E" w:themeColor="accent3" w:themeTint="99"/>
              <w:right w:val="single" w:sz="4" w:space="0" w:color="95999E" w:themeColor="accent3" w:themeTint="99"/>
            </w:tcBorders>
          </w:tcPr>
          <w:p w14:paraId="3075427B" w14:textId="77777777" w:rsidR="00261413" w:rsidRPr="00037F30" w:rsidRDefault="00261413" w:rsidP="00261413">
            <w:pPr>
              <w:pStyle w:val="Bulletlevel1"/>
              <w:numPr>
                <w:ilvl w:val="0"/>
                <w:numId w:val="0"/>
              </w:numPr>
              <w:tabs>
                <w:tab w:val="clear" w:pos="284"/>
                <w:tab w:val="left" w:pos="0"/>
              </w:tabs>
              <w:rPr>
                <w:rFonts w:asciiTheme="minorHAnsi" w:hAnsiTheme="minorHAnsi" w:cstheme="minorHAnsi"/>
                <w:sz w:val="20"/>
                <w:szCs w:val="20"/>
              </w:rPr>
            </w:pPr>
          </w:p>
        </w:tc>
        <w:tc>
          <w:tcPr>
            <w:tcW w:w="2127" w:type="dxa"/>
            <w:tcBorders>
              <w:top w:val="single" w:sz="4" w:space="0" w:color="95999E" w:themeColor="accent3" w:themeTint="99"/>
              <w:left w:val="single" w:sz="4" w:space="0" w:color="95999E" w:themeColor="accent3" w:themeTint="99"/>
              <w:bottom w:val="single" w:sz="4" w:space="0" w:color="95999E" w:themeColor="accent3" w:themeTint="99"/>
              <w:right w:val="single" w:sz="4" w:space="0" w:color="95999E" w:themeColor="accent3" w:themeTint="99"/>
            </w:tcBorders>
          </w:tcPr>
          <w:p w14:paraId="1D842800" w14:textId="77777777" w:rsidR="00261413" w:rsidRPr="00DC2FB0" w:rsidRDefault="00261413" w:rsidP="00261413">
            <w:pPr>
              <w:pStyle w:val="Bulletlevel1"/>
              <w:numPr>
                <w:ilvl w:val="0"/>
                <w:numId w:val="0"/>
              </w:numPr>
              <w:ind w:left="284" w:hanging="284"/>
              <w:rPr>
                <w:rFonts w:asciiTheme="minorHAnsi" w:hAnsiTheme="minorHAnsi" w:cstheme="minorHAnsi"/>
                <w:sz w:val="20"/>
                <w:szCs w:val="20"/>
              </w:rPr>
            </w:pPr>
          </w:p>
        </w:tc>
        <w:tc>
          <w:tcPr>
            <w:tcW w:w="1417" w:type="dxa"/>
            <w:tcBorders>
              <w:top w:val="single" w:sz="4" w:space="0" w:color="95999E" w:themeColor="accent3" w:themeTint="99"/>
              <w:left w:val="single" w:sz="4" w:space="0" w:color="95999E" w:themeColor="accent3" w:themeTint="99"/>
              <w:bottom w:val="single" w:sz="4" w:space="0" w:color="95999E" w:themeColor="accent3" w:themeTint="99"/>
              <w:right w:val="single" w:sz="4" w:space="0" w:color="95999E" w:themeColor="accent3" w:themeTint="99"/>
            </w:tcBorders>
          </w:tcPr>
          <w:p w14:paraId="71FF4E21" w14:textId="77777777" w:rsidR="00261413" w:rsidRPr="00DC2FB0" w:rsidRDefault="00261413" w:rsidP="00261413">
            <w:pPr>
              <w:pStyle w:val="Bulletlevel1"/>
              <w:numPr>
                <w:ilvl w:val="0"/>
                <w:numId w:val="0"/>
              </w:numPr>
              <w:ind w:left="284" w:hanging="284"/>
              <w:rPr>
                <w:rFonts w:asciiTheme="minorHAnsi" w:hAnsiTheme="minorHAnsi" w:cstheme="minorHAnsi"/>
                <w:sz w:val="20"/>
                <w:szCs w:val="20"/>
              </w:rPr>
            </w:pPr>
          </w:p>
        </w:tc>
      </w:tr>
    </w:tbl>
    <w:p w14:paraId="42FF389B" w14:textId="265E523B" w:rsidR="00622768" w:rsidRDefault="00622768" w:rsidP="002D28F5">
      <w:pPr>
        <w:pBdr>
          <w:bottom w:val="single" w:sz="12" w:space="1" w:color="auto"/>
        </w:pBdr>
        <w:spacing w:after="0"/>
      </w:pPr>
    </w:p>
    <w:p w14:paraId="139049A1" w14:textId="77777777" w:rsidR="004C5641" w:rsidRDefault="004C5641" w:rsidP="002D28F5">
      <w:pPr>
        <w:spacing w:after="0"/>
      </w:pPr>
    </w:p>
    <w:p w14:paraId="16F30C91" w14:textId="0535D4F2" w:rsidR="0021042F" w:rsidRDefault="0021042F" w:rsidP="002D28F5">
      <w:pPr>
        <w:spacing w:after="0"/>
      </w:pPr>
    </w:p>
    <w:tbl>
      <w:tblPr>
        <w:tblW w:w="9775" w:type="dxa"/>
        <w:tblLayout w:type="fixed"/>
        <w:tblCellMar>
          <w:top w:w="28" w:type="dxa"/>
          <w:left w:w="43" w:type="dxa"/>
          <w:bottom w:w="28" w:type="dxa"/>
          <w:right w:w="43" w:type="dxa"/>
        </w:tblCellMar>
        <w:tblLook w:val="04A0" w:firstRow="1" w:lastRow="0" w:firstColumn="1" w:lastColumn="0" w:noHBand="0" w:noVBand="1"/>
      </w:tblPr>
      <w:tblGrid>
        <w:gridCol w:w="886"/>
        <w:gridCol w:w="8889"/>
      </w:tblGrid>
      <w:tr w:rsidR="0021042F" w:rsidRPr="009D71B6" w14:paraId="433AC3A3" w14:textId="77777777" w:rsidTr="00C35E55">
        <w:trPr>
          <w:trHeight w:val="302"/>
        </w:trPr>
        <w:tc>
          <w:tcPr>
            <w:tcW w:w="9775" w:type="dxa"/>
            <w:gridSpan w:val="2"/>
            <w:shd w:val="clear" w:color="auto" w:fill="B8BBBE" w:themeFill="accent3" w:themeFillTint="66"/>
            <w:vAlign w:val="center"/>
          </w:tcPr>
          <w:p w14:paraId="4103A0C0" w14:textId="77777777" w:rsidR="0021042F" w:rsidRPr="009D71B6" w:rsidRDefault="0021042F" w:rsidP="00C35E55">
            <w:pPr>
              <w:spacing w:after="0" w:line="240" w:lineRule="auto"/>
              <w:rPr>
                <w:b/>
                <w:color w:val="323232"/>
                <w:sz w:val="20"/>
                <w:szCs w:val="20"/>
              </w:rPr>
            </w:pPr>
            <w:r w:rsidRPr="009D71B6">
              <w:rPr>
                <w:b/>
                <w:color w:val="323232"/>
                <w:sz w:val="20"/>
                <w:szCs w:val="20"/>
              </w:rPr>
              <w:t>Accessibility</w:t>
            </w:r>
          </w:p>
        </w:tc>
      </w:tr>
      <w:tr w:rsidR="0021042F" w:rsidRPr="009D71B6" w14:paraId="25EACB88" w14:textId="77777777" w:rsidTr="00C35E55">
        <w:trPr>
          <w:trHeight w:val="540"/>
        </w:trPr>
        <w:tc>
          <w:tcPr>
            <w:tcW w:w="9775" w:type="dxa"/>
            <w:gridSpan w:val="2"/>
            <w:shd w:val="clear" w:color="auto" w:fill="F2F2F2"/>
          </w:tcPr>
          <w:p w14:paraId="40700E8B" w14:textId="77777777" w:rsidR="0021042F" w:rsidRPr="009D71B6" w:rsidRDefault="0021042F" w:rsidP="00C35E55">
            <w:pPr>
              <w:pStyle w:val="Accessibilitytext"/>
              <w:rPr>
                <w:rStyle w:val="AccessibilityLgtext"/>
                <w:rFonts w:ascii="Calibri" w:hAnsi="Calibri"/>
              </w:rPr>
            </w:pPr>
            <w:r w:rsidRPr="009D71B6">
              <w:rPr>
                <w:rStyle w:val="AccessibilityLgtext"/>
                <w:rFonts w:ascii="Calibri" w:hAnsi="Calibri"/>
              </w:rPr>
              <w:t xml:space="preserve">If you have difficulty reading a standard printed document and would like an alternative format, please phone 13 22 81. </w:t>
            </w:r>
          </w:p>
        </w:tc>
      </w:tr>
      <w:tr w:rsidR="0021042F" w:rsidRPr="009D71B6" w14:paraId="4C0DF655" w14:textId="77777777" w:rsidTr="00C35E55">
        <w:trPr>
          <w:trHeight w:val="767"/>
        </w:trPr>
        <w:tc>
          <w:tcPr>
            <w:tcW w:w="886" w:type="dxa"/>
          </w:tcPr>
          <w:p w14:paraId="3B8EDC80" w14:textId="77777777" w:rsidR="0021042F" w:rsidRPr="009D71B6" w:rsidRDefault="0021042F" w:rsidP="00C35E55">
            <w:pPr>
              <w:pStyle w:val="Accessibilitytext"/>
              <w:rPr>
                <w:rFonts w:ascii="Calibri" w:hAnsi="Calibri"/>
              </w:rPr>
            </w:pPr>
            <w:r w:rsidRPr="009D71B6">
              <w:rPr>
                <w:rFonts w:ascii="Calibri" w:hAnsi="Calibri"/>
                <w:noProof/>
                <w:lang w:val="en-AU" w:eastAsia="en-AU"/>
              </w:rPr>
              <w:drawing>
                <wp:inline distT="0" distB="0" distL="0" distR="0" wp14:anchorId="5EF1F061" wp14:editId="029FB493">
                  <wp:extent cx="464185" cy="464185"/>
                  <wp:effectExtent l="0" t="0" r="0" b="0"/>
                  <wp:docPr id="4" name="Picture 4" descr="interpreter_symbol_text.jpg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0" descr="interpreter_symbol_text.jpg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2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464185" cy="46418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8888" w:type="dxa"/>
            <w:shd w:val="clear" w:color="auto" w:fill="F2F2F2"/>
          </w:tcPr>
          <w:p w14:paraId="72ADE7E6" w14:textId="77777777" w:rsidR="0021042F" w:rsidRPr="009D71B6" w:rsidRDefault="0021042F" w:rsidP="00C35E55">
            <w:pPr>
              <w:pStyle w:val="Accessibilitytext"/>
              <w:rPr>
                <w:rFonts w:ascii="Calibri" w:hAnsi="Calibri"/>
              </w:rPr>
            </w:pPr>
            <w:r w:rsidRPr="009D71B6">
              <w:rPr>
                <w:rFonts w:ascii="Calibri" w:hAnsi="Calibri"/>
              </w:rPr>
              <w:t xml:space="preserve">If English is not your first language and you need the Translating and Interpreting Service (TIS), </w:t>
            </w:r>
            <w:r w:rsidRPr="009D71B6">
              <w:rPr>
                <w:rFonts w:ascii="Calibri" w:hAnsi="Calibri"/>
              </w:rPr>
              <w:br/>
              <w:t>please call 13 14 50.</w:t>
            </w:r>
          </w:p>
          <w:p w14:paraId="14A654C0" w14:textId="77777777" w:rsidR="0021042F" w:rsidRPr="009D71B6" w:rsidRDefault="0021042F" w:rsidP="00C35E55">
            <w:pPr>
              <w:pStyle w:val="Accessibilitytext"/>
              <w:rPr>
                <w:rFonts w:ascii="Calibri" w:hAnsi="Calibri"/>
              </w:rPr>
            </w:pPr>
            <w:r w:rsidRPr="009D71B6">
              <w:rPr>
                <w:rFonts w:ascii="Calibri" w:hAnsi="Calibri"/>
              </w:rPr>
              <w:t>For further accessibility information, visit: www.health.act.gov.au/accessibility</w:t>
            </w:r>
          </w:p>
        </w:tc>
      </w:tr>
      <w:tr w:rsidR="0021042F" w:rsidRPr="009D71B6" w14:paraId="4FBC2379" w14:textId="77777777" w:rsidTr="00C35E55">
        <w:trPr>
          <w:trHeight w:val="245"/>
        </w:trPr>
        <w:tc>
          <w:tcPr>
            <w:tcW w:w="9775" w:type="dxa"/>
            <w:gridSpan w:val="2"/>
            <w:shd w:val="clear" w:color="auto" w:fill="F2F2F2"/>
          </w:tcPr>
          <w:p w14:paraId="4EAFF7A4" w14:textId="77777777" w:rsidR="0021042F" w:rsidRPr="009D71B6" w:rsidRDefault="0021042F" w:rsidP="00C35E55">
            <w:pPr>
              <w:pStyle w:val="Accessibilitytext"/>
              <w:rPr>
                <w:rFonts w:ascii="Calibri" w:hAnsi="Calibri"/>
              </w:rPr>
            </w:pPr>
            <w:r w:rsidRPr="009D71B6">
              <w:rPr>
                <w:rFonts w:ascii="Calibri" w:hAnsi="Calibri"/>
              </w:rPr>
              <w:t xml:space="preserve">www.health.act.gov.au | Phone: 132281 | </w:t>
            </w:r>
          </w:p>
        </w:tc>
      </w:tr>
      <w:tr w:rsidR="0021042F" w:rsidRPr="009D71B6" w14:paraId="2B14FB1A" w14:textId="77777777" w:rsidTr="00C35E55">
        <w:trPr>
          <w:trHeight w:val="245"/>
        </w:trPr>
        <w:tc>
          <w:tcPr>
            <w:tcW w:w="9775" w:type="dxa"/>
            <w:gridSpan w:val="2"/>
            <w:shd w:val="clear" w:color="auto" w:fill="F2F2F2"/>
          </w:tcPr>
          <w:p w14:paraId="7FA9AB13" w14:textId="65A523DC" w:rsidR="0021042F" w:rsidRPr="009D71B6" w:rsidRDefault="0021042F" w:rsidP="00C35E55">
            <w:pPr>
              <w:pStyle w:val="Accessibilitytext"/>
              <w:rPr>
                <w:rFonts w:ascii="Calibri" w:hAnsi="Calibri"/>
              </w:rPr>
            </w:pPr>
            <w:r w:rsidRPr="009D71B6">
              <w:rPr>
                <w:rFonts w:ascii="Calibri" w:hAnsi="Calibri"/>
              </w:rPr>
              <w:t xml:space="preserve">© Australian Capital Territory, Canberra </w:t>
            </w:r>
            <w:r w:rsidR="003A5F74">
              <w:rPr>
                <w:rFonts w:ascii="Calibri" w:hAnsi="Calibri"/>
              </w:rPr>
              <w:t>Jul</w:t>
            </w:r>
            <w:r w:rsidR="002A3813">
              <w:rPr>
                <w:rFonts w:ascii="Calibri" w:hAnsi="Calibri"/>
              </w:rPr>
              <w:t>y</w:t>
            </w:r>
            <w:r w:rsidR="00DC37CA">
              <w:rPr>
                <w:rFonts w:ascii="Calibri" w:hAnsi="Calibri"/>
              </w:rPr>
              <w:t> 202</w:t>
            </w:r>
            <w:r w:rsidR="003B1432">
              <w:rPr>
                <w:rFonts w:ascii="Calibri" w:hAnsi="Calibri"/>
              </w:rPr>
              <w:t>6</w:t>
            </w:r>
          </w:p>
        </w:tc>
      </w:tr>
    </w:tbl>
    <w:p w14:paraId="7D36F937" w14:textId="77777777" w:rsidR="0021042F" w:rsidRPr="002D28F5" w:rsidRDefault="0021042F" w:rsidP="002D28F5">
      <w:pPr>
        <w:spacing w:after="0"/>
      </w:pPr>
    </w:p>
    <w:sectPr w:rsidR="0021042F" w:rsidRPr="002D28F5" w:rsidSect="003A0161">
      <w:headerReference w:type="even" r:id="rId21"/>
      <w:headerReference w:type="default" r:id="rId22"/>
      <w:footerReference w:type="even" r:id="rId23"/>
      <w:footerReference w:type="default" r:id="rId24"/>
      <w:pgSz w:w="11906" w:h="16838"/>
      <w:pgMar w:top="1418" w:right="851" w:bottom="1077" w:left="1276" w:header="709" w:footer="839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1429F1A9" w14:textId="77777777" w:rsidR="008128F4" w:rsidRDefault="008128F4" w:rsidP="00225769">
      <w:pPr>
        <w:spacing w:after="0" w:line="240" w:lineRule="auto"/>
      </w:pPr>
      <w:r>
        <w:separator/>
      </w:r>
    </w:p>
    <w:p w14:paraId="282891A0" w14:textId="77777777" w:rsidR="008128F4" w:rsidRDefault="008128F4"/>
  </w:endnote>
  <w:endnote w:type="continuationSeparator" w:id="0">
    <w:p w14:paraId="14FCE13F" w14:textId="77777777" w:rsidR="008128F4" w:rsidRDefault="008128F4" w:rsidP="00225769">
      <w:pPr>
        <w:spacing w:after="0" w:line="240" w:lineRule="auto"/>
      </w:pPr>
      <w:r>
        <w:continuationSeparator/>
      </w:r>
    </w:p>
    <w:p w14:paraId="4459F0DF" w14:textId="77777777" w:rsidR="008128F4" w:rsidRDefault="008128F4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Segoe UI Symbol">
    <w:panose1 w:val="020B0502040204020203"/>
    <w:charset w:val="00"/>
    <w:family w:val="swiss"/>
    <w:pitch w:val="variable"/>
    <w:sig w:usb0="800001E3" w:usb1="1200FFEF" w:usb2="00040000" w:usb3="00000000" w:csb0="00000001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3BBE06C" w14:textId="064B79D0" w:rsidR="00AD5966" w:rsidRDefault="00AD5966">
    <w:pPr>
      <w:pStyle w:val="Footer"/>
    </w:pPr>
  </w:p>
  <w:p w14:paraId="13C2D040" w14:textId="77777777" w:rsidR="00E97545" w:rsidRDefault="00E97545"/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969169713"/>
      <w:placeholder>
        <w:docPart w:val="139D419587584696962211BCDAFC9E95"/>
      </w:placeholder>
      <w:temporary/>
      <w:showingPlcHdr/>
      <w15:appearance w15:val="hidden"/>
    </w:sdtPr>
    <w:sdtEndPr/>
    <w:sdtContent>
      <w:p w14:paraId="59F546CD" w14:textId="77777777" w:rsidR="005F5AAC" w:rsidRDefault="005F5AAC">
        <w:pPr>
          <w:pStyle w:val="Footer"/>
        </w:pPr>
        <w:r>
          <w:t>[Type here]</w:t>
        </w:r>
      </w:p>
    </w:sdtContent>
  </w:sdt>
  <w:p w14:paraId="26257FC7" w14:textId="4AA3AC98" w:rsidR="00E97545" w:rsidRDefault="008128F4">
    <w:sdt>
      <w:sdtPr>
        <w:rPr>
          <w:sz w:val="20"/>
          <w:szCs w:val="20"/>
        </w:rPr>
        <w:alias w:val="DocumentID"/>
        <w:tag w:val="DocumentID"/>
        <w:id w:val="430329457"/>
        <w:placeholder>
          <w:docPart w:val="B0950E0FBA3148BDB3F9836149B77965"/>
        </w:placeholder>
        <w:dataBinding w:prefixMappings="xmlns:ns0='http://schemas.microsoft.com/office/2006/metadata/properties' xmlns:ns1='http://www.w3.org/2001/XMLSchema-instance' xmlns:ns2='http://schemas.microsoft.com/office/infopath/2007/PartnerControls' xmlns:ns3='95c25114-694b-4fcc-864c-b1e4c53e8852' xmlns:ns4='e63e211d-5ebb-4b76-bd90-2efe60ef7a33' " w:xpath="/ns0:properties[1]/documentManagement[1]/ns3:DocumentID[1]" w:storeItemID="{3B947E02-346D-444B-9E15-F63F13212541}"/>
        <w:text/>
      </w:sdtPr>
      <w:sdtEndPr/>
      <w:sdtContent>
        <w:r w:rsidR="005F5AAC" w:rsidRPr="005F5AAC">
          <w:rPr>
            <w:sz w:val="20"/>
            <w:szCs w:val="20"/>
          </w:rPr>
          <w:t>HPS-00-1678</w:t>
        </w:r>
      </w:sdtContent>
    </w:sdt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589B979C" w14:textId="77777777" w:rsidR="008128F4" w:rsidRDefault="008128F4" w:rsidP="00225769">
      <w:pPr>
        <w:spacing w:after="0" w:line="240" w:lineRule="auto"/>
      </w:pPr>
      <w:r>
        <w:separator/>
      </w:r>
    </w:p>
    <w:p w14:paraId="64142F5C" w14:textId="77777777" w:rsidR="008128F4" w:rsidRDefault="008128F4"/>
  </w:footnote>
  <w:footnote w:type="continuationSeparator" w:id="0">
    <w:p w14:paraId="761CDC01" w14:textId="77777777" w:rsidR="008128F4" w:rsidRDefault="008128F4" w:rsidP="00225769">
      <w:pPr>
        <w:spacing w:after="0" w:line="240" w:lineRule="auto"/>
      </w:pPr>
      <w:r>
        <w:continuationSeparator/>
      </w:r>
    </w:p>
    <w:p w14:paraId="4C311543" w14:textId="77777777" w:rsidR="008128F4" w:rsidRDefault="008128F4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E93B63B" w14:textId="7B47FF34" w:rsidR="00AD5966" w:rsidRDefault="00AD5966">
    <w:pPr>
      <w:pStyle w:val="Header"/>
    </w:pPr>
  </w:p>
  <w:p w14:paraId="1E341198" w14:textId="77777777" w:rsidR="00E97545" w:rsidRDefault="00E97545"/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E91BC01" w14:textId="000AA3CF" w:rsidR="002E651E" w:rsidRPr="002E651E" w:rsidRDefault="002E651E" w:rsidP="002E651E">
    <w:pPr>
      <w:pStyle w:val="Header"/>
      <w:tabs>
        <w:tab w:val="left" w:pos="4203"/>
      </w:tabs>
    </w:pPr>
    <w:r w:rsidRPr="002E651E">
      <w:rPr>
        <w:noProof/>
      </w:rPr>
      <w:drawing>
        <wp:anchor distT="0" distB="0" distL="114300" distR="114300" simplePos="0" relativeHeight="251673600" behindDoc="0" locked="0" layoutInCell="1" allowOverlap="1" wp14:anchorId="6C76D476" wp14:editId="17DDFB9A">
          <wp:simplePos x="0" y="0"/>
          <wp:positionH relativeFrom="margin">
            <wp:posOffset>4075430</wp:posOffset>
          </wp:positionH>
          <wp:positionV relativeFrom="paragraph">
            <wp:posOffset>-228600</wp:posOffset>
          </wp:positionV>
          <wp:extent cx="2390775" cy="738505"/>
          <wp:effectExtent l="0" t="0" r="9525" b="4445"/>
          <wp:wrapSquare wrapText="bothSides"/>
          <wp:docPr id="2129817373" name="Picture 4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6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390775" cy="73850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  <w:r>
      <w:rPr>
        <w:noProof/>
        <w:lang w:eastAsia="en-AU"/>
      </w:rPr>
      <mc:AlternateContent>
        <mc:Choice Requires="wps">
          <w:drawing>
            <wp:anchor distT="0" distB="0" distL="114300" distR="114300" simplePos="0" relativeHeight="251669504" behindDoc="1" locked="0" layoutInCell="1" allowOverlap="1" wp14:anchorId="6D2D7E67" wp14:editId="5B1702AA">
              <wp:simplePos x="0" y="0"/>
              <wp:positionH relativeFrom="column">
                <wp:posOffset>-924560</wp:posOffset>
              </wp:positionH>
              <wp:positionV relativeFrom="paragraph">
                <wp:posOffset>-450215</wp:posOffset>
              </wp:positionV>
              <wp:extent cx="8134350" cy="1114425"/>
              <wp:effectExtent l="0" t="0" r="0" b="9525"/>
              <wp:wrapNone/>
              <wp:docPr id="2" name="Rectangle 2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>
                        <a:off x="0" y="0"/>
                        <a:ext cx="8134350" cy="1114425"/>
                      </a:xfrm>
                      <a:prstGeom prst="rect">
                        <a:avLst/>
                      </a:prstGeom>
                      <a:solidFill>
                        <a:schemeClr val="accent1"/>
                      </a:solidFill>
                      <a:ln>
                        <a:noFill/>
                      </a:ln>
                    </wps:spPr>
                    <wps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wps:style>
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rect w14:anchorId="13C42C02" id="Rectangle 2" o:spid="_x0000_s1026" style="position:absolute;margin-left:-72.8pt;margin-top:-35.45pt;width:640.5pt;height:87.75pt;z-index:-251646976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Q3edgcQIAAGMFAAAOAAAAZHJzL2Uyb0RvYy54bWysVFtr2zAUfh/sPwi9r47TZOtCnRJSOgal&#10;LWtHn1VZig2yjnakxMl+/Y7kS7q2bDDmB1nSuX/6zjm/2DeG7RT6GmzB85MJZ8pKKGu7Kfj3h6sP&#10;Z5z5IGwpDFhV8IPy/GL5/t156xZqChWYUiEjJ9YvWlfwKgS3yDIvK9UIfwJOWRJqwEYEOuImK1G0&#10;5L0x2XQy+Zi1gKVDkMp7ur3shHyZ/GutZLjV2qvATMEpt5BWTOtTXLPluVhsULiqln0a4h+yaERt&#10;Kejo6lIEwbZYv3LV1BLBgw4nEpoMtK6lSjVQNfnkRTX3lXAq1ULgeDfC5P+fW3mzu3d3SDC0zi88&#10;bWMVe41N/FN+bJ/AOoxgqX1gki7P8tPZ6ZwwlSTL83w2m84jnNnR3KEPXxQ0LG4KjvQaCSSxu/ah&#10;Ux1UYjQPpi6vamPSITJArQ2ynaC3E1IqG/I+wG+axkZ9C9GycxpvsmM9aRcORkU9Y78pzeqSKpim&#10;ZBLVXgdKOVSiVF38+YS+IfqQWio2OYzamuKPvvM/+e6y7PWjqUpMHY0nfzceLVJksGE0bmoL+JYD&#10;M8KnO/0BpA6aiNITlIc7ZAhdn3gnr2p6umvhw51Aagx6bmr2cEuLNtAWHPodZxXgz7fuoz7xlaSc&#10;tdRoBfc/tgIVZ+arJSZ/JubEzkyH2fzTlA74XPL0XGK3zRqIDzmNFSfTNuoHM2w1QvNIM2EVo5JI&#10;WEmxCy4DDod16AYATRWpVqukRt3oRLi2905G5xHVSM2H/aNA1/M3EPVvYGhKsXhB4043WlpYbQPo&#10;OnH8iGuPN3VyIk4/deKoeH5OWsfZuPwFAAD//wMAUEsDBBQABgAIAAAAIQB+oilB4wAAAA0BAAAP&#10;AAAAZHJzL2Rvd25yZXYueG1sTI/BTsMwDIbvSLxDZCRuW1radaM0naZJuyCEtMIOu2WNaQqNUzVZ&#10;V3h6shPcfsuffn8u1pPp2IiDay0JiOcRMKTaqpYaAe9vu9kKmPOSlOwsoYBvdLAub28KmSt7oT2O&#10;lW9YKCGXSwHa+z7n3NUajXRz2yOF3YcdjPRhHBquBnkJ5abjD1GUcSNbChe07HGrsf6qzkbA8+cy&#10;qfS4GX+SVzxoe3g57rZOiPu7afMEzOPk/2C46gd1KIPTyZ5JOdYJmMXpIgtsSMvoEdgViZNFCuwU&#10;UpRmwMuC//+i/AUAAP//AwBQSwECLQAUAAYACAAAACEAtoM4kv4AAADhAQAAEwAAAAAAAAAAAAAA&#10;AAAAAAAAW0NvbnRlbnRfVHlwZXNdLnhtbFBLAQItABQABgAIAAAAIQA4/SH/1gAAAJQBAAALAAAA&#10;AAAAAAAAAAAAAC8BAABfcmVscy8ucmVsc1BLAQItABQABgAIAAAAIQCQ3edgcQIAAGMFAAAOAAAA&#10;AAAAAAAAAAAAAC4CAABkcnMvZTJvRG9jLnhtbFBLAQItABQABgAIAAAAIQB+oilB4wAAAA0BAAAP&#10;AAAAAAAAAAAAAAAAAMsEAABkcnMvZG93bnJldi54bWxQSwUGAAAAAAQABADzAAAA2wUAAAAA&#10;" fillcolor="#002677 [3204]" stroked="f" strokeweight="1pt"/>
          </w:pict>
        </mc:Fallback>
      </mc:AlternateContent>
    </w:r>
  </w:p>
  <w:p w14:paraId="796295B0" w14:textId="1CB48FEB" w:rsidR="00AC2B72" w:rsidRDefault="00D02FBA" w:rsidP="00701372">
    <w:pPr>
      <w:pStyle w:val="Header"/>
      <w:tabs>
        <w:tab w:val="clear" w:pos="4513"/>
        <w:tab w:val="clear" w:pos="9026"/>
        <w:tab w:val="left" w:pos="4203"/>
      </w:tabs>
    </w:pPr>
    <w:r>
      <w:rPr>
        <w:noProof/>
        <w:lang w:eastAsia="en-AU"/>
      </w:rPr>
      <mc:AlternateContent>
        <mc:Choice Requires="wps">
          <w:drawing>
            <wp:anchor distT="45720" distB="45720" distL="114300" distR="114300" simplePos="0" relativeHeight="251672576" behindDoc="0" locked="0" layoutInCell="1" allowOverlap="1" wp14:anchorId="7345A541" wp14:editId="69453E0A">
              <wp:simplePos x="0" y="0"/>
              <wp:positionH relativeFrom="column">
                <wp:posOffset>-716692</wp:posOffset>
              </wp:positionH>
              <wp:positionV relativeFrom="paragraph">
                <wp:posOffset>-301933</wp:posOffset>
              </wp:positionV>
              <wp:extent cx="4552950" cy="634314"/>
              <wp:effectExtent l="0" t="0" r="0" b="0"/>
              <wp:wrapNone/>
              <wp:docPr id="5" name="Text Box 2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4552950" cy="634314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wps:spPr>
                    <wps:txbx>
                      <w:txbxContent>
                        <w:p w14:paraId="1E0D86B5" w14:textId="5596E069" w:rsidR="00D02FBA" w:rsidRPr="009D71B6" w:rsidRDefault="00D02FBA" w:rsidP="00D02FBA">
                          <w:pPr>
                            <w:pStyle w:val="Division"/>
                            <w:ind w:left="426"/>
                          </w:pPr>
                          <w:r>
                            <w:t>HEALTH PROTECTION SERVICE</w:t>
                          </w:r>
                        </w:p>
                      </w:txbxContent>
                    </wps:txbx>
                    <wps:bodyPr rot="0" vert="horz" wrap="square" lIns="91440" tIns="45720" rIns="91440" bIns="45720" anchor="ctr" anchorCtr="0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7345A541" id="_x0000_t202" coordsize="21600,21600" o:spt="202" path="m,l,21600r21600,l21600,xe">
              <v:stroke joinstyle="miter"/>
              <v:path gradientshapeok="t" o:connecttype="rect"/>
            </v:shapetype>
            <v:shape id="Text Box 2" o:spid="_x0000_s1026" type="#_x0000_t202" style="position:absolute;margin-left:-56.45pt;margin-top:-23.75pt;width:358.5pt;height:49.95pt;z-index:251672576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B1TuY+QEAAM8DAAAOAAAAZHJzL2Uyb0RvYy54bWysU8tu2zAQvBfoPxC817IdKY0Fy0GaNEWB&#10;9AGk/QCaoiyiJJdd0pbSr++SchyjvRXVgeBqydmd2eH6erSGHRQGDa7hi9mcM+UktNrtGv792/2b&#10;K85CFK4VBpxq+JMK/Hrz+tV68LVaQg+mVcgIxIV68A3vY/R1UQTZKyvCDLxylOwArYgU4q5oUQyE&#10;bk2xnM8viwGw9QhShUB/76Yk32T8rlMyfum6oCIzDafeYl4xr9u0Fpu1qHcofK/lsQ3xD11YoR0V&#10;PUHdiSjYHvVfUFZLhABdnEmwBXSdlipzIDaL+R9sHnvhVeZC4gR/kin8P1j5+fDovyKL4zsYaYCZ&#10;RPAPIH8E5uC2F26nbhBh6JVoqfAiSVYMPtTHq0nqUIcEsh0+QUtDFvsIGWjs0CZViCcjdBrA00l0&#10;NUYm6WdZVctVRSlJucuL8mJR5hKifr7tMcQPCixLm4YjDTWji8NDiKkbUT8fScUc3Gtj8mCNY0PD&#10;V9WyyhfOMlZH8p3RtuFX8/RNTkgk37s2X45Cm2lPBYw7sk5EJ8px3I50MLHfQvtE/BEmf9F7oE0P&#10;+IuzgbzV8PBzL1BxZj460nC1KMtkxhyU1dslBXie2Z5nhJME1XAZkbMpuI3ZwhPbG1K701mIl16O&#10;3ZJrsj5Hhydbnsf51Ms73PwGAAD//wMAUEsDBBQABgAIAAAAIQB7/RM94QAAAAsBAAAPAAAAZHJz&#10;L2Rvd25yZXYueG1sTI9BasMwEEX3hd5BTKGbkkg2jtM4lkMpBEpoFk17gLGlWCaWZCzFcW/f6ard&#10;zTCPP++Xu9n2bNJj6LyTkCwFMO0arzrXSvj63C+egYWITmHvnZbwrQPsqvu7Egvlb+5DT6fYMgpx&#10;oUAJJsah4Dw0RlsMSz9oR7ezHy1GWseWqxFvFG57ngqRc4udow8GB/1qdHM5Xa2EJzOI4/v5rd6r&#10;vDGXQ8C1nQ5SPj7ML1tgUc/xD4ZffVKHipxqf3UqsF7CIknSDbE0ZesVMEJykSXAagmrNANelfx/&#10;h+oHAAD//wMAUEsBAi0AFAAGAAgAAAAhALaDOJL+AAAA4QEAABMAAAAAAAAAAAAAAAAAAAAAAFtD&#10;b250ZW50X1R5cGVzXS54bWxQSwECLQAUAAYACAAAACEAOP0h/9YAAACUAQAACwAAAAAAAAAAAAAA&#10;AAAvAQAAX3JlbHMvLnJlbHNQSwECLQAUAAYACAAAACEAAdU7mPkBAADPAwAADgAAAAAAAAAAAAAA&#10;AAAuAgAAZHJzL2Uyb0RvYy54bWxQSwECLQAUAAYACAAAACEAe/0TPeEAAAALAQAADwAAAAAAAAAA&#10;AAAAAABTBAAAZHJzL2Rvd25yZXYueG1sUEsFBgAAAAAEAAQA8wAAAGEFAAAAAA==&#10;" filled="f" stroked="f">
              <v:textbox>
                <w:txbxContent>
                  <w:p w14:paraId="1E0D86B5" w14:textId="5596E069" w:rsidR="00D02FBA" w:rsidRPr="009D71B6" w:rsidRDefault="00D02FBA" w:rsidP="00D02FBA">
                    <w:pPr>
                      <w:pStyle w:val="Division"/>
                      <w:ind w:left="426"/>
                    </w:pPr>
                    <w:r>
                      <w:t>HEALTH PROTECTION SERVICE</w:t>
                    </w:r>
                  </w:p>
                </w:txbxContent>
              </v:textbox>
            </v:shape>
          </w:pict>
        </mc:Fallback>
      </mc:AlternateContent>
    </w:r>
    <w:r w:rsidR="00701372">
      <w:tab/>
    </w:r>
  </w:p>
  <w:p w14:paraId="4C1C089C" w14:textId="77777777" w:rsidR="00E97545" w:rsidRDefault="00E97545"/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1E96CBF"/>
    <w:multiLevelType w:val="hybridMultilevel"/>
    <w:tmpl w:val="28BE58C0"/>
    <w:lvl w:ilvl="0" w:tplc="41A82106">
      <w:start w:val="1"/>
      <w:numFmt w:val="lowerLetter"/>
      <w:lvlText w:val="%1)"/>
      <w:lvlJc w:val="left"/>
      <w:pPr>
        <w:ind w:left="2700" w:hanging="720"/>
      </w:pPr>
      <w:rPr>
        <w:rFonts w:asciiTheme="minorHAnsi" w:eastAsia="Times New Roman" w:hAnsiTheme="minorHAnsi" w:cstheme="minorHAnsi"/>
      </w:rPr>
    </w:lvl>
    <w:lvl w:ilvl="1" w:tplc="0C090019" w:tentative="1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" w15:restartNumberingAfterBreak="0">
    <w:nsid w:val="10F83574"/>
    <w:multiLevelType w:val="hybridMultilevel"/>
    <w:tmpl w:val="28BE58C0"/>
    <w:lvl w:ilvl="0" w:tplc="41A82106">
      <w:start w:val="1"/>
      <w:numFmt w:val="lowerLetter"/>
      <w:lvlText w:val="%1)"/>
      <w:lvlJc w:val="left"/>
      <w:pPr>
        <w:ind w:left="2700" w:hanging="720"/>
      </w:pPr>
      <w:rPr>
        <w:rFonts w:asciiTheme="minorHAnsi" w:eastAsia="Times New Roman" w:hAnsiTheme="minorHAnsi" w:cstheme="minorHAnsi"/>
      </w:rPr>
    </w:lvl>
    <w:lvl w:ilvl="1" w:tplc="0C090019" w:tentative="1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" w15:restartNumberingAfterBreak="0">
    <w:nsid w:val="136A0BB3"/>
    <w:multiLevelType w:val="hybridMultilevel"/>
    <w:tmpl w:val="D03E7AF8"/>
    <w:lvl w:ilvl="0" w:tplc="0C090001">
      <w:start w:val="1"/>
      <w:numFmt w:val="bullet"/>
      <w:lvlText w:val=""/>
      <w:lvlJc w:val="left"/>
      <w:pPr>
        <w:ind w:left="859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579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299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3019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739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459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179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899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619" w:hanging="360"/>
      </w:pPr>
      <w:rPr>
        <w:rFonts w:ascii="Wingdings" w:hAnsi="Wingdings" w:hint="default"/>
      </w:rPr>
    </w:lvl>
  </w:abstractNum>
  <w:abstractNum w:abstractNumId="3" w15:restartNumberingAfterBreak="0">
    <w:nsid w:val="18B047D8"/>
    <w:multiLevelType w:val="hybridMultilevel"/>
    <w:tmpl w:val="5C409116"/>
    <w:lvl w:ilvl="0" w:tplc="A1CA5DC2">
      <w:start w:val="1"/>
      <w:numFmt w:val="bullet"/>
      <w:pStyle w:val="Bulletlevel2"/>
      <w:lvlText w:val="­"/>
      <w:lvlJc w:val="left"/>
      <w:pPr>
        <w:ind w:left="1003" w:hanging="360"/>
      </w:pPr>
      <w:rPr>
        <w:rFonts w:ascii="Courier New" w:hAnsi="Courier New" w:hint="default"/>
      </w:rPr>
    </w:lvl>
    <w:lvl w:ilvl="1" w:tplc="0C090003" w:tentative="1">
      <w:start w:val="1"/>
      <w:numFmt w:val="bullet"/>
      <w:lvlText w:val="o"/>
      <w:lvlJc w:val="left"/>
      <w:pPr>
        <w:ind w:left="1723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443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3163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883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603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323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6043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763" w:hanging="360"/>
      </w:pPr>
      <w:rPr>
        <w:rFonts w:ascii="Wingdings" w:hAnsi="Wingdings" w:hint="default"/>
      </w:rPr>
    </w:lvl>
  </w:abstractNum>
  <w:abstractNum w:abstractNumId="4" w15:restartNumberingAfterBreak="0">
    <w:nsid w:val="20604B46"/>
    <w:multiLevelType w:val="hybridMultilevel"/>
    <w:tmpl w:val="9C0AD648"/>
    <w:lvl w:ilvl="0" w:tplc="0C090017">
      <w:start w:val="1"/>
      <w:numFmt w:val="lowerLetter"/>
      <w:lvlText w:val="%1)"/>
      <w:lvlJc w:val="left"/>
      <w:pPr>
        <w:ind w:left="720" w:hanging="360"/>
      </w:pPr>
      <w:rPr>
        <w:rFonts w:hint="default"/>
      </w:rPr>
    </w:lvl>
    <w:lvl w:ilvl="1" w:tplc="0C090019" w:tentative="1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5" w15:restartNumberingAfterBreak="0">
    <w:nsid w:val="220F418A"/>
    <w:multiLevelType w:val="hybridMultilevel"/>
    <w:tmpl w:val="DC622E2E"/>
    <w:lvl w:ilvl="0" w:tplc="DEF605C2">
      <w:start w:val="1"/>
      <w:numFmt w:val="bullet"/>
      <w:pStyle w:val="Bulletlevel1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" w15:restartNumberingAfterBreak="0">
    <w:nsid w:val="2DD7533E"/>
    <w:multiLevelType w:val="hybridMultilevel"/>
    <w:tmpl w:val="3BE418A0"/>
    <w:lvl w:ilvl="0" w:tplc="088C48DC">
      <w:start w:val="1"/>
      <w:numFmt w:val="decimal"/>
      <w:pStyle w:val="NumberedList"/>
      <w:lvlText w:val="%1."/>
      <w:lvlJc w:val="left"/>
      <w:pPr>
        <w:ind w:left="720" w:hanging="360"/>
      </w:pPr>
    </w:lvl>
    <w:lvl w:ilvl="1" w:tplc="0C090019" w:tentative="1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7" w15:restartNumberingAfterBreak="0">
    <w:nsid w:val="2F243D19"/>
    <w:multiLevelType w:val="hybridMultilevel"/>
    <w:tmpl w:val="795AD8A4"/>
    <w:lvl w:ilvl="0" w:tplc="9BBADAC4">
      <w:start w:val="1"/>
      <w:numFmt w:val="decimal"/>
      <w:lvlText w:val="%1."/>
      <w:lvlJc w:val="left"/>
      <w:pPr>
        <w:ind w:left="644" w:hanging="360"/>
      </w:pPr>
      <w:rPr>
        <w:b/>
      </w:rPr>
    </w:lvl>
    <w:lvl w:ilvl="1" w:tplc="0C090019" w:tentative="1">
      <w:start w:val="1"/>
      <w:numFmt w:val="lowerLetter"/>
      <w:lvlText w:val="%2."/>
      <w:lvlJc w:val="left"/>
      <w:pPr>
        <w:ind w:left="1364" w:hanging="360"/>
      </w:pPr>
    </w:lvl>
    <w:lvl w:ilvl="2" w:tplc="0C09001B" w:tentative="1">
      <w:start w:val="1"/>
      <w:numFmt w:val="lowerRoman"/>
      <w:lvlText w:val="%3."/>
      <w:lvlJc w:val="right"/>
      <w:pPr>
        <w:ind w:left="2084" w:hanging="180"/>
      </w:pPr>
    </w:lvl>
    <w:lvl w:ilvl="3" w:tplc="0C09000F" w:tentative="1">
      <w:start w:val="1"/>
      <w:numFmt w:val="decimal"/>
      <w:lvlText w:val="%4."/>
      <w:lvlJc w:val="left"/>
      <w:pPr>
        <w:ind w:left="2804" w:hanging="360"/>
      </w:pPr>
    </w:lvl>
    <w:lvl w:ilvl="4" w:tplc="0C090019" w:tentative="1">
      <w:start w:val="1"/>
      <w:numFmt w:val="lowerLetter"/>
      <w:lvlText w:val="%5."/>
      <w:lvlJc w:val="left"/>
      <w:pPr>
        <w:ind w:left="3524" w:hanging="360"/>
      </w:pPr>
    </w:lvl>
    <w:lvl w:ilvl="5" w:tplc="0C09001B" w:tentative="1">
      <w:start w:val="1"/>
      <w:numFmt w:val="lowerRoman"/>
      <w:lvlText w:val="%6."/>
      <w:lvlJc w:val="right"/>
      <w:pPr>
        <w:ind w:left="4244" w:hanging="180"/>
      </w:pPr>
    </w:lvl>
    <w:lvl w:ilvl="6" w:tplc="0C09000F" w:tentative="1">
      <w:start w:val="1"/>
      <w:numFmt w:val="decimal"/>
      <w:lvlText w:val="%7."/>
      <w:lvlJc w:val="left"/>
      <w:pPr>
        <w:ind w:left="4964" w:hanging="360"/>
      </w:pPr>
    </w:lvl>
    <w:lvl w:ilvl="7" w:tplc="0C090019" w:tentative="1">
      <w:start w:val="1"/>
      <w:numFmt w:val="lowerLetter"/>
      <w:lvlText w:val="%8."/>
      <w:lvlJc w:val="left"/>
      <w:pPr>
        <w:ind w:left="5684" w:hanging="360"/>
      </w:pPr>
    </w:lvl>
    <w:lvl w:ilvl="8" w:tplc="0C09001B" w:tentative="1">
      <w:start w:val="1"/>
      <w:numFmt w:val="lowerRoman"/>
      <w:lvlText w:val="%9."/>
      <w:lvlJc w:val="right"/>
      <w:pPr>
        <w:ind w:left="6404" w:hanging="180"/>
      </w:pPr>
    </w:lvl>
  </w:abstractNum>
  <w:abstractNum w:abstractNumId="8" w15:restartNumberingAfterBreak="0">
    <w:nsid w:val="37654E36"/>
    <w:multiLevelType w:val="hybridMultilevel"/>
    <w:tmpl w:val="28BE58C0"/>
    <w:lvl w:ilvl="0" w:tplc="41A82106">
      <w:start w:val="1"/>
      <w:numFmt w:val="lowerLetter"/>
      <w:lvlText w:val="%1)"/>
      <w:lvlJc w:val="left"/>
      <w:pPr>
        <w:ind w:left="2700" w:hanging="720"/>
      </w:pPr>
      <w:rPr>
        <w:rFonts w:asciiTheme="minorHAnsi" w:eastAsia="Times New Roman" w:hAnsiTheme="minorHAnsi" w:cstheme="minorHAnsi"/>
      </w:rPr>
    </w:lvl>
    <w:lvl w:ilvl="1" w:tplc="0C090019" w:tentative="1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9" w15:restartNumberingAfterBreak="0">
    <w:nsid w:val="4C522F0A"/>
    <w:multiLevelType w:val="hybridMultilevel"/>
    <w:tmpl w:val="9C0AD648"/>
    <w:lvl w:ilvl="0" w:tplc="0C090017">
      <w:start w:val="1"/>
      <w:numFmt w:val="lowerLetter"/>
      <w:lvlText w:val="%1)"/>
      <w:lvlJc w:val="left"/>
      <w:pPr>
        <w:ind w:left="720" w:hanging="360"/>
      </w:pPr>
      <w:rPr>
        <w:rFonts w:hint="default"/>
      </w:rPr>
    </w:lvl>
    <w:lvl w:ilvl="1" w:tplc="0C090019" w:tentative="1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0" w15:restartNumberingAfterBreak="0">
    <w:nsid w:val="5CF603F6"/>
    <w:multiLevelType w:val="hybridMultilevel"/>
    <w:tmpl w:val="F0BAA252"/>
    <w:lvl w:ilvl="0" w:tplc="0C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C090019" w:tentative="1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1" w15:restartNumberingAfterBreak="0">
    <w:nsid w:val="5DCE6B51"/>
    <w:multiLevelType w:val="hybridMultilevel"/>
    <w:tmpl w:val="9C0AD648"/>
    <w:lvl w:ilvl="0" w:tplc="0C090017">
      <w:start w:val="1"/>
      <w:numFmt w:val="lowerLetter"/>
      <w:lvlText w:val="%1)"/>
      <w:lvlJc w:val="left"/>
      <w:pPr>
        <w:ind w:left="720" w:hanging="360"/>
      </w:pPr>
      <w:rPr>
        <w:rFonts w:hint="default"/>
      </w:rPr>
    </w:lvl>
    <w:lvl w:ilvl="1" w:tplc="0C090019" w:tentative="1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num w:numId="1" w16cid:durableId="1649549448">
    <w:abstractNumId w:val="5"/>
  </w:num>
  <w:num w:numId="2" w16cid:durableId="1856457701">
    <w:abstractNumId w:val="3"/>
  </w:num>
  <w:num w:numId="3" w16cid:durableId="121391199">
    <w:abstractNumId w:val="6"/>
  </w:num>
  <w:num w:numId="4" w16cid:durableId="2022732341">
    <w:abstractNumId w:val="1"/>
  </w:num>
  <w:num w:numId="5" w16cid:durableId="1860777304">
    <w:abstractNumId w:val="7"/>
  </w:num>
  <w:num w:numId="6" w16cid:durableId="387536178">
    <w:abstractNumId w:val="0"/>
  </w:num>
  <w:num w:numId="7" w16cid:durableId="957874661">
    <w:abstractNumId w:val="8"/>
  </w:num>
  <w:num w:numId="8" w16cid:durableId="214896829">
    <w:abstractNumId w:val="10"/>
  </w:num>
  <w:num w:numId="9" w16cid:durableId="1792629862">
    <w:abstractNumId w:val="4"/>
  </w:num>
  <w:num w:numId="10" w16cid:durableId="138616067">
    <w:abstractNumId w:val="11"/>
  </w:num>
  <w:num w:numId="11" w16cid:durableId="167673173">
    <w:abstractNumId w:val="9"/>
  </w:num>
  <w:num w:numId="12" w16cid:durableId="8987490">
    <w:abstractNumId w:val="2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1"/>
  <w:hideSpellingErrors/>
  <w:hideGrammaticalErrors/>
  <w:proofState w:spelling="clean" w:grammar="clean"/>
  <w:stylePaneFormatFilter w:val="1028" w:allStyles="0" w:customStyles="0" w:latentStyles="0" w:stylesInUse="1" w:headingStyles="1" w:numberingStyles="0" w:tableStyles="0" w:directFormattingOnRuns="0" w:directFormattingOnParagraphs="0" w:directFormattingOnNumbering="0" w:directFormattingOnTables="0" w:clearFormatting="1" w:top3HeadingStyles="0" w:visibleStyles="0" w:alternateStyleNames="0"/>
  <w:defaultTabStop w:val="720"/>
  <w:drawingGridHorizontalSpacing w:val="110"/>
  <w:displayHorizontalDrawingGridEvery w:val="2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D43ACE"/>
    <w:rsid w:val="000055FB"/>
    <w:rsid w:val="00010224"/>
    <w:rsid w:val="00010463"/>
    <w:rsid w:val="00011A2B"/>
    <w:rsid w:val="00032614"/>
    <w:rsid w:val="0003284A"/>
    <w:rsid w:val="00035483"/>
    <w:rsid w:val="000356F1"/>
    <w:rsid w:val="00037F30"/>
    <w:rsid w:val="000432F2"/>
    <w:rsid w:val="00047782"/>
    <w:rsid w:val="0005461D"/>
    <w:rsid w:val="0005515D"/>
    <w:rsid w:val="00055CE7"/>
    <w:rsid w:val="00062FF0"/>
    <w:rsid w:val="00070593"/>
    <w:rsid w:val="00071BD4"/>
    <w:rsid w:val="00080D4B"/>
    <w:rsid w:val="000822DE"/>
    <w:rsid w:val="0009338C"/>
    <w:rsid w:val="000A2EB5"/>
    <w:rsid w:val="000B147E"/>
    <w:rsid w:val="000B32B7"/>
    <w:rsid w:val="000C6BE6"/>
    <w:rsid w:val="000D1E67"/>
    <w:rsid w:val="000D2065"/>
    <w:rsid w:val="000D2B59"/>
    <w:rsid w:val="000D6344"/>
    <w:rsid w:val="000E4F74"/>
    <w:rsid w:val="000E58C8"/>
    <w:rsid w:val="000E6C69"/>
    <w:rsid w:val="000F0B93"/>
    <w:rsid w:val="000F1008"/>
    <w:rsid w:val="000F5077"/>
    <w:rsid w:val="000F50B0"/>
    <w:rsid w:val="000F5F2C"/>
    <w:rsid w:val="00104FD1"/>
    <w:rsid w:val="00110A30"/>
    <w:rsid w:val="00127D91"/>
    <w:rsid w:val="0014636E"/>
    <w:rsid w:val="00156AAE"/>
    <w:rsid w:val="001629CA"/>
    <w:rsid w:val="00167C3F"/>
    <w:rsid w:val="00172B0B"/>
    <w:rsid w:val="00175613"/>
    <w:rsid w:val="0018427C"/>
    <w:rsid w:val="001842FF"/>
    <w:rsid w:val="00192C70"/>
    <w:rsid w:val="00195E5E"/>
    <w:rsid w:val="001A05BA"/>
    <w:rsid w:val="001A459F"/>
    <w:rsid w:val="001A7524"/>
    <w:rsid w:val="001B0834"/>
    <w:rsid w:val="001B0DC3"/>
    <w:rsid w:val="001C3C36"/>
    <w:rsid w:val="001D12DE"/>
    <w:rsid w:val="001D5976"/>
    <w:rsid w:val="001E6347"/>
    <w:rsid w:val="001E7A17"/>
    <w:rsid w:val="001E7A2E"/>
    <w:rsid w:val="001E7D31"/>
    <w:rsid w:val="001F4421"/>
    <w:rsid w:val="002011E7"/>
    <w:rsid w:val="0020686D"/>
    <w:rsid w:val="0021042F"/>
    <w:rsid w:val="00220D1A"/>
    <w:rsid w:val="002226E1"/>
    <w:rsid w:val="00225195"/>
    <w:rsid w:val="002254C2"/>
    <w:rsid w:val="00225769"/>
    <w:rsid w:val="002454D7"/>
    <w:rsid w:val="00251EFD"/>
    <w:rsid w:val="00254062"/>
    <w:rsid w:val="002573BD"/>
    <w:rsid w:val="002603BD"/>
    <w:rsid w:val="0026130C"/>
    <w:rsid w:val="00261413"/>
    <w:rsid w:val="00266516"/>
    <w:rsid w:val="002700D3"/>
    <w:rsid w:val="00272DCA"/>
    <w:rsid w:val="00275E48"/>
    <w:rsid w:val="00282BD3"/>
    <w:rsid w:val="00287D8C"/>
    <w:rsid w:val="002A3813"/>
    <w:rsid w:val="002A3D13"/>
    <w:rsid w:val="002B727C"/>
    <w:rsid w:val="002C0EBD"/>
    <w:rsid w:val="002D28F5"/>
    <w:rsid w:val="002D75DB"/>
    <w:rsid w:val="002D763B"/>
    <w:rsid w:val="002E307E"/>
    <w:rsid w:val="002E651E"/>
    <w:rsid w:val="002F03BC"/>
    <w:rsid w:val="002F4468"/>
    <w:rsid w:val="002F4495"/>
    <w:rsid w:val="00300FF4"/>
    <w:rsid w:val="00306E70"/>
    <w:rsid w:val="00310E55"/>
    <w:rsid w:val="003145F3"/>
    <w:rsid w:val="00316ABF"/>
    <w:rsid w:val="00322405"/>
    <w:rsid w:val="0032250E"/>
    <w:rsid w:val="00325F28"/>
    <w:rsid w:val="00327D7A"/>
    <w:rsid w:val="00333A73"/>
    <w:rsid w:val="00334FFE"/>
    <w:rsid w:val="0035197E"/>
    <w:rsid w:val="0035794C"/>
    <w:rsid w:val="00364C41"/>
    <w:rsid w:val="003650FD"/>
    <w:rsid w:val="00374C2D"/>
    <w:rsid w:val="003753AA"/>
    <w:rsid w:val="00376DF6"/>
    <w:rsid w:val="0038484E"/>
    <w:rsid w:val="0038669D"/>
    <w:rsid w:val="00390DAE"/>
    <w:rsid w:val="00396B90"/>
    <w:rsid w:val="003971DA"/>
    <w:rsid w:val="003A0161"/>
    <w:rsid w:val="003A1CC9"/>
    <w:rsid w:val="003A5F74"/>
    <w:rsid w:val="003A733C"/>
    <w:rsid w:val="003B1432"/>
    <w:rsid w:val="003B5D48"/>
    <w:rsid w:val="003B6579"/>
    <w:rsid w:val="003D2D53"/>
    <w:rsid w:val="003E04C7"/>
    <w:rsid w:val="003E43EF"/>
    <w:rsid w:val="003E515D"/>
    <w:rsid w:val="003E53FB"/>
    <w:rsid w:val="003E6354"/>
    <w:rsid w:val="003F3CBD"/>
    <w:rsid w:val="00401BB9"/>
    <w:rsid w:val="00401BD0"/>
    <w:rsid w:val="00412F26"/>
    <w:rsid w:val="00416061"/>
    <w:rsid w:val="00423BBF"/>
    <w:rsid w:val="00424D85"/>
    <w:rsid w:val="0043604B"/>
    <w:rsid w:val="0043680C"/>
    <w:rsid w:val="00445A42"/>
    <w:rsid w:val="00446996"/>
    <w:rsid w:val="00446A5B"/>
    <w:rsid w:val="004527E4"/>
    <w:rsid w:val="00455341"/>
    <w:rsid w:val="0045662F"/>
    <w:rsid w:val="00457A16"/>
    <w:rsid w:val="00457DFA"/>
    <w:rsid w:val="004640E3"/>
    <w:rsid w:val="00465D5A"/>
    <w:rsid w:val="0046669F"/>
    <w:rsid w:val="00480537"/>
    <w:rsid w:val="00483EBB"/>
    <w:rsid w:val="0048657A"/>
    <w:rsid w:val="00490EDA"/>
    <w:rsid w:val="004937F3"/>
    <w:rsid w:val="00494F08"/>
    <w:rsid w:val="004A1C95"/>
    <w:rsid w:val="004A5A77"/>
    <w:rsid w:val="004B7E59"/>
    <w:rsid w:val="004C02C1"/>
    <w:rsid w:val="004C13B0"/>
    <w:rsid w:val="004C3CFC"/>
    <w:rsid w:val="004C5641"/>
    <w:rsid w:val="004D3F5A"/>
    <w:rsid w:val="004F4CC7"/>
    <w:rsid w:val="00500B3D"/>
    <w:rsid w:val="0051058F"/>
    <w:rsid w:val="00510682"/>
    <w:rsid w:val="00511603"/>
    <w:rsid w:val="00514EC0"/>
    <w:rsid w:val="00523D0E"/>
    <w:rsid w:val="00523F36"/>
    <w:rsid w:val="005364F7"/>
    <w:rsid w:val="005373DE"/>
    <w:rsid w:val="005522D1"/>
    <w:rsid w:val="00552E28"/>
    <w:rsid w:val="00553375"/>
    <w:rsid w:val="005564A4"/>
    <w:rsid w:val="00566384"/>
    <w:rsid w:val="00571450"/>
    <w:rsid w:val="00575F23"/>
    <w:rsid w:val="005801E3"/>
    <w:rsid w:val="00590F68"/>
    <w:rsid w:val="005A7962"/>
    <w:rsid w:val="005A7DDF"/>
    <w:rsid w:val="005B75D5"/>
    <w:rsid w:val="005B7B17"/>
    <w:rsid w:val="005D0010"/>
    <w:rsid w:val="005D6AAC"/>
    <w:rsid w:val="005D6B52"/>
    <w:rsid w:val="005E0DA8"/>
    <w:rsid w:val="005E2B62"/>
    <w:rsid w:val="005E46FC"/>
    <w:rsid w:val="005E542B"/>
    <w:rsid w:val="005E595C"/>
    <w:rsid w:val="005F05F8"/>
    <w:rsid w:val="005F463D"/>
    <w:rsid w:val="005F538B"/>
    <w:rsid w:val="005F5A60"/>
    <w:rsid w:val="005F5AAC"/>
    <w:rsid w:val="0060386E"/>
    <w:rsid w:val="0060747F"/>
    <w:rsid w:val="00616B16"/>
    <w:rsid w:val="006172E0"/>
    <w:rsid w:val="00617311"/>
    <w:rsid w:val="00622768"/>
    <w:rsid w:val="00622DF6"/>
    <w:rsid w:val="00623C67"/>
    <w:rsid w:val="00623D7B"/>
    <w:rsid w:val="006243D8"/>
    <w:rsid w:val="00626A04"/>
    <w:rsid w:val="00634DF9"/>
    <w:rsid w:val="0063640A"/>
    <w:rsid w:val="00637A78"/>
    <w:rsid w:val="0064148C"/>
    <w:rsid w:val="00642446"/>
    <w:rsid w:val="006751EE"/>
    <w:rsid w:val="00677BCA"/>
    <w:rsid w:val="00677F20"/>
    <w:rsid w:val="00687A43"/>
    <w:rsid w:val="006916CA"/>
    <w:rsid w:val="006948D6"/>
    <w:rsid w:val="006A10D6"/>
    <w:rsid w:val="006B36D5"/>
    <w:rsid w:val="006B60F8"/>
    <w:rsid w:val="006B6E69"/>
    <w:rsid w:val="006B74EE"/>
    <w:rsid w:val="006C3246"/>
    <w:rsid w:val="006C4731"/>
    <w:rsid w:val="006C660D"/>
    <w:rsid w:val="006E3538"/>
    <w:rsid w:val="006E4316"/>
    <w:rsid w:val="006F1B0A"/>
    <w:rsid w:val="006F5C1F"/>
    <w:rsid w:val="006F633A"/>
    <w:rsid w:val="00701372"/>
    <w:rsid w:val="00704D88"/>
    <w:rsid w:val="007065A2"/>
    <w:rsid w:val="00707369"/>
    <w:rsid w:val="00710C47"/>
    <w:rsid w:val="00713815"/>
    <w:rsid w:val="00714973"/>
    <w:rsid w:val="0071604C"/>
    <w:rsid w:val="00717768"/>
    <w:rsid w:val="00726AF9"/>
    <w:rsid w:val="0073032F"/>
    <w:rsid w:val="0073047C"/>
    <w:rsid w:val="00736A26"/>
    <w:rsid w:val="00742B24"/>
    <w:rsid w:val="00742E13"/>
    <w:rsid w:val="00743591"/>
    <w:rsid w:val="00754898"/>
    <w:rsid w:val="00756529"/>
    <w:rsid w:val="007728B1"/>
    <w:rsid w:val="00782931"/>
    <w:rsid w:val="00794ACF"/>
    <w:rsid w:val="007961F6"/>
    <w:rsid w:val="007970A1"/>
    <w:rsid w:val="007A400F"/>
    <w:rsid w:val="007A74E4"/>
    <w:rsid w:val="007A7A04"/>
    <w:rsid w:val="007B294A"/>
    <w:rsid w:val="007D7644"/>
    <w:rsid w:val="007E0D53"/>
    <w:rsid w:val="007F2918"/>
    <w:rsid w:val="008128F4"/>
    <w:rsid w:val="00824B43"/>
    <w:rsid w:val="00832052"/>
    <w:rsid w:val="00837B2A"/>
    <w:rsid w:val="00854873"/>
    <w:rsid w:val="008706AD"/>
    <w:rsid w:val="008767C3"/>
    <w:rsid w:val="00876E37"/>
    <w:rsid w:val="00886B69"/>
    <w:rsid w:val="00887491"/>
    <w:rsid w:val="00893CD7"/>
    <w:rsid w:val="00895C6B"/>
    <w:rsid w:val="00895EA8"/>
    <w:rsid w:val="00896D28"/>
    <w:rsid w:val="008A5743"/>
    <w:rsid w:val="008B46A8"/>
    <w:rsid w:val="008C2682"/>
    <w:rsid w:val="008C6980"/>
    <w:rsid w:val="008D26D5"/>
    <w:rsid w:val="008E4A0B"/>
    <w:rsid w:val="008E79B3"/>
    <w:rsid w:val="008F014B"/>
    <w:rsid w:val="008F648D"/>
    <w:rsid w:val="00903164"/>
    <w:rsid w:val="00905D76"/>
    <w:rsid w:val="00914491"/>
    <w:rsid w:val="00925018"/>
    <w:rsid w:val="009266C0"/>
    <w:rsid w:val="00927697"/>
    <w:rsid w:val="0095050A"/>
    <w:rsid w:val="00951F8A"/>
    <w:rsid w:val="00957565"/>
    <w:rsid w:val="00962E5F"/>
    <w:rsid w:val="009725DE"/>
    <w:rsid w:val="00974B47"/>
    <w:rsid w:val="009804F9"/>
    <w:rsid w:val="009A20EC"/>
    <w:rsid w:val="009A6519"/>
    <w:rsid w:val="009B0D0A"/>
    <w:rsid w:val="009B1B5D"/>
    <w:rsid w:val="009B27B7"/>
    <w:rsid w:val="009C1B73"/>
    <w:rsid w:val="009D1CDC"/>
    <w:rsid w:val="009D1D4A"/>
    <w:rsid w:val="009D656A"/>
    <w:rsid w:val="009D6737"/>
    <w:rsid w:val="009D71B6"/>
    <w:rsid w:val="009E2E0F"/>
    <w:rsid w:val="009E50B7"/>
    <w:rsid w:val="009E618A"/>
    <w:rsid w:val="009F3639"/>
    <w:rsid w:val="009F3A08"/>
    <w:rsid w:val="009F3CB2"/>
    <w:rsid w:val="009F7233"/>
    <w:rsid w:val="00A01248"/>
    <w:rsid w:val="00A0576B"/>
    <w:rsid w:val="00A11739"/>
    <w:rsid w:val="00A14109"/>
    <w:rsid w:val="00A16A6B"/>
    <w:rsid w:val="00A24BB7"/>
    <w:rsid w:val="00A31222"/>
    <w:rsid w:val="00A35142"/>
    <w:rsid w:val="00A35CBD"/>
    <w:rsid w:val="00A363B7"/>
    <w:rsid w:val="00A370CC"/>
    <w:rsid w:val="00A40AB0"/>
    <w:rsid w:val="00A41743"/>
    <w:rsid w:val="00A511E8"/>
    <w:rsid w:val="00A54A24"/>
    <w:rsid w:val="00A56E2C"/>
    <w:rsid w:val="00A67023"/>
    <w:rsid w:val="00A7017A"/>
    <w:rsid w:val="00A71057"/>
    <w:rsid w:val="00A719E5"/>
    <w:rsid w:val="00A75B75"/>
    <w:rsid w:val="00A80BF9"/>
    <w:rsid w:val="00A819DB"/>
    <w:rsid w:val="00A8675C"/>
    <w:rsid w:val="00A96438"/>
    <w:rsid w:val="00AA7656"/>
    <w:rsid w:val="00AB410A"/>
    <w:rsid w:val="00AB776C"/>
    <w:rsid w:val="00AC0208"/>
    <w:rsid w:val="00AC0797"/>
    <w:rsid w:val="00AC2B72"/>
    <w:rsid w:val="00AD0418"/>
    <w:rsid w:val="00AD183A"/>
    <w:rsid w:val="00AD5966"/>
    <w:rsid w:val="00AF22E7"/>
    <w:rsid w:val="00AF29A2"/>
    <w:rsid w:val="00AF5B89"/>
    <w:rsid w:val="00AF707B"/>
    <w:rsid w:val="00B004EB"/>
    <w:rsid w:val="00B07FA0"/>
    <w:rsid w:val="00B13123"/>
    <w:rsid w:val="00B15B33"/>
    <w:rsid w:val="00B16595"/>
    <w:rsid w:val="00B3505A"/>
    <w:rsid w:val="00B35106"/>
    <w:rsid w:val="00B45F73"/>
    <w:rsid w:val="00B467D2"/>
    <w:rsid w:val="00B6217E"/>
    <w:rsid w:val="00B820AD"/>
    <w:rsid w:val="00B82AC1"/>
    <w:rsid w:val="00B85182"/>
    <w:rsid w:val="00B86846"/>
    <w:rsid w:val="00B87A80"/>
    <w:rsid w:val="00B87ED2"/>
    <w:rsid w:val="00B916C3"/>
    <w:rsid w:val="00B93527"/>
    <w:rsid w:val="00B97E3B"/>
    <w:rsid w:val="00BA558E"/>
    <w:rsid w:val="00BB0B62"/>
    <w:rsid w:val="00BB303C"/>
    <w:rsid w:val="00BB5199"/>
    <w:rsid w:val="00BB5615"/>
    <w:rsid w:val="00BB627D"/>
    <w:rsid w:val="00BC2127"/>
    <w:rsid w:val="00BC4439"/>
    <w:rsid w:val="00BC53C7"/>
    <w:rsid w:val="00BE530C"/>
    <w:rsid w:val="00BF20F0"/>
    <w:rsid w:val="00C10C60"/>
    <w:rsid w:val="00C10D22"/>
    <w:rsid w:val="00C16DA1"/>
    <w:rsid w:val="00C3471A"/>
    <w:rsid w:val="00C3566E"/>
    <w:rsid w:val="00C507E5"/>
    <w:rsid w:val="00C5126A"/>
    <w:rsid w:val="00C51B87"/>
    <w:rsid w:val="00C532C9"/>
    <w:rsid w:val="00C60D17"/>
    <w:rsid w:val="00C65E23"/>
    <w:rsid w:val="00C66037"/>
    <w:rsid w:val="00C67975"/>
    <w:rsid w:val="00C86EEF"/>
    <w:rsid w:val="00C9002D"/>
    <w:rsid w:val="00C91A1C"/>
    <w:rsid w:val="00CB1C6A"/>
    <w:rsid w:val="00CB5251"/>
    <w:rsid w:val="00CB7042"/>
    <w:rsid w:val="00CC18E4"/>
    <w:rsid w:val="00CC3BFC"/>
    <w:rsid w:val="00CD219D"/>
    <w:rsid w:val="00CD2E0B"/>
    <w:rsid w:val="00CD55AE"/>
    <w:rsid w:val="00CE2446"/>
    <w:rsid w:val="00CF32CA"/>
    <w:rsid w:val="00CF754F"/>
    <w:rsid w:val="00D02FBA"/>
    <w:rsid w:val="00D07A8B"/>
    <w:rsid w:val="00D2009B"/>
    <w:rsid w:val="00D215BF"/>
    <w:rsid w:val="00D27DEC"/>
    <w:rsid w:val="00D27F02"/>
    <w:rsid w:val="00D32ABF"/>
    <w:rsid w:val="00D3436C"/>
    <w:rsid w:val="00D35855"/>
    <w:rsid w:val="00D42FA5"/>
    <w:rsid w:val="00D43ACE"/>
    <w:rsid w:val="00D43E1B"/>
    <w:rsid w:val="00D520BB"/>
    <w:rsid w:val="00D536BA"/>
    <w:rsid w:val="00D5551B"/>
    <w:rsid w:val="00D60CA0"/>
    <w:rsid w:val="00D63A17"/>
    <w:rsid w:val="00D72E5F"/>
    <w:rsid w:val="00D75C1D"/>
    <w:rsid w:val="00D75C74"/>
    <w:rsid w:val="00D76189"/>
    <w:rsid w:val="00D80B8E"/>
    <w:rsid w:val="00D8353B"/>
    <w:rsid w:val="00D84122"/>
    <w:rsid w:val="00D93096"/>
    <w:rsid w:val="00DA00E8"/>
    <w:rsid w:val="00DA52C3"/>
    <w:rsid w:val="00DA5741"/>
    <w:rsid w:val="00DA756B"/>
    <w:rsid w:val="00DA7929"/>
    <w:rsid w:val="00DA7A19"/>
    <w:rsid w:val="00DA7CDE"/>
    <w:rsid w:val="00DB4C7E"/>
    <w:rsid w:val="00DC2FB0"/>
    <w:rsid w:val="00DC37CA"/>
    <w:rsid w:val="00DC448C"/>
    <w:rsid w:val="00DC4554"/>
    <w:rsid w:val="00DC56CC"/>
    <w:rsid w:val="00DD1673"/>
    <w:rsid w:val="00DD40F4"/>
    <w:rsid w:val="00DD5B0B"/>
    <w:rsid w:val="00DE7C21"/>
    <w:rsid w:val="00DF0590"/>
    <w:rsid w:val="00E02685"/>
    <w:rsid w:val="00E31B30"/>
    <w:rsid w:val="00E36B53"/>
    <w:rsid w:val="00E53E71"/>
    <w:rsid w:val="00E56642"/>
    <w:rsid w:val="00E57809"/>
    <w:rsid w:val="00E666A5"/>
    <w:rsid w:val="00E81D3E"/>
    <w:rsid w:val="00E83559"/>
    <w:rsid w:val="00E95BB0"/>
    <w:rsid w:val="00E972D5"/>
    <w:rsid w:val="00E97545"/>
    <w:rsid w:val="00EA7C85"/>
    <w:rsid w:val="00EB3F09"/>
    <w:rsid w:val="00EC04D1"/>
    <w:rsid w:val="00EC3281"/>
    <w:rsid w:val="00ED1865"/>
    <w:rsid w:val="00ED3C38"/>
    <w:rsid w:val="00EE6262"/>
    <w:rsid w:val="00EE69DA"/>
    <w:rsid w:val="00EE7426"/>
    <w:rsid w:val="00EF42D1"/>
    <w:rsid w:val="00EF4A0D"/>
    <w:rsid w:val="00EF4E95"/>
    <w:rsid w:val="00EF7622"/>
    <w:rsid w:val="00F00D7C"/>
    <w:rsid w:val="00F02126"/>
    <w:rsid w:val="00F0270D"/>
    <w:rsid w:val="00F11C7A"/>
    <w:rsid w:val="00F2283C"/>
    <w:rsid w:val="00F23D81"/>
    <w:rsid w:val="00F32F30"/>
    <w:rsid w:val="00F342A9"/>
    <w:rsid w:val="00F40A65"/>
    <w:rsid w:val="00F449C0"/>
    <w:rsid w:val="00F4602A"/>
    <w:rsid w:val="00F50E96"/>
    <w:rsid w:val="00F531AD"/>
    <w:rsid w:val="00F5327F"/>
    <w:rsid w:val="00F5398D"/>
    <w:rsid w:val="00F6012F"/>
    <w:rsid w:val="00F62D3E"/>
    <w:rsid w:val="00F64260"/>
    <w:rsid w:val="00F654CC"/>
    <w:rsid w:val="00F71652"/>
    <w:rsid w:val="00F7756A"/>
    <w:rsid w:val="00F80A00"/>
    <w:rsid w:val="00F81668"/>
    <w:rsid w:val="00F82BF0"/>
    <w:rsid w:val="00FA5B5E"/>
    <w:rsid w:val="00FB254C"/>
    <w:rsid w:val="00FB41E8"/>
    <w:rsid w:val="00FB6CB5"/>
    <w:rsid w:val="00FB74DB"/>
    <w:rsid w:val="00FC265C"/>
    <w:rsid w:val="00FC63E7"/>
    <w:rsid w:val="00FD6B16"/>
    <w:rsid w:val="00FE2579"/>
    <w:rsid w:val="00FE3A2D"/>
    <w:rsid w:val="00FE40F9"/>
    <w:rsid w:val="00FF5E8A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AU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,"/>
  <w14:docId w14:val="3F4D2124"/>
  <w15:chartTrackingRefBased/>
  <w15:docId w15:val="{6AECA86A-3D7D-4C17-8954-9FFC22273EBD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Calibri" w:eastAsia="Calibri" w:hAnsi="Calibri" w:cs="Times New Roman"/>
        <w:lang w:val="en-AU" w:eastAsia="en-AU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iPriority="0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 w:uiPriority="1"/>
    <w:lsdException w:name="No Spacing" w:uiPriority="0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B16595"/>
    <w:pPr>
      <w:spacing w:after="200" w:line="276" w:lineRule="auto"/>
    </w:pPr>
    <w:rPr>
      <w:sz w:val="22"/>
      <w:szCs w:val="22"/>
      <w:lang w:eastAsia="en-US"/>
    </w:rPr>
  </w:style>
  <w:style w:type="paragraph" w:styleId="Heading1">
    <w:name w:val="heading 1"/>
    <w:next w:val="Normal"/>
    <w:link w:val="Heading1Char"/>
    <w:uiPriority w:val="9"/>
    <w:qFormat/>
    <w:rsid w:val="00F0270D"/>
    <w:pPr>
      <w:pBdr>
        <w:bottom w:val="single" w:sz="4" w:space="3" w:color="78D5E1" w:themeColor="accent2"/>
      </w:pBdr>
      <w:spacing w:before="480" w:after="120"/>
      <w:outlineLvl w:val="0"/>
    </w:pPr>
    <w:rPr>
      <w:rFonts w:ascii="Arial" w:eastAsia="Times New Roman" w:hAnsi="Arial" w:cs="Arial"/>
      <w:color w:val="002677" w:themeColor="accent1"/>
      <w:sz w:val="52"/>
      <w:szCs w:val="52"/>
      <w:lang w:eastAsia="en-US"/>
    </w:rPr>
  </w:style>
  <w:style w:type="paragraph" w:styleId="Heading2">
    <w:name w:val="heading 2"/>
    <w:basedOn w:val="Heading1"/>
    <w:next w:val="Normal"/>
    <w:link w:val="Heading2Char"/>
    <w:uiPriority w:val="9"/>
    <w:unhideWhenUsed/>
    <w:qFormat/>
    <w:rsid w:val="00DA7A19"/>
    <w:pPr>
      <w:pBdr>
        <w:bottom w:val="none" w:sz="0" w:space="0" w:color="auto"/>
      </w:pBdr>
      <w:spacing w:before="360"/>
      <w:outlineLvl w:val="1"/>
    </w:pPr>
    <w:rPr>
      <w:bCs/>
      <w:iCs/>
      <w:color w:val="3E4043" w:themeColor="accent3" w:themeShade="BF"/>
      <w:sz w:val="36"/>
      <w:szCs w:val="36"/>
    </w:rPr>
  </w:style>
  <w:style w:type="paragraph" w:styleId="Heading3">
    <w:name w:val="heading 3"/>
    <w:basedOn w:val="Heading2"/>
    <w:next w:val="Normal"/>
    <w:link w:val="Heading3Char"/>
    <w:uiPriority w:val="9"/>
    <w:unhideWhenUsed/>
    <w:qFormat/>
    <w:rsid w:val="0043604B"/>
    <w:pPr>
      <w:outlineLvl w:val="2"/>
    </w:pPr>
    <w:rPr>
      <w:color w:val="31BED1" w:themeColor="accent2" w:themeShade="BF"/>
      <w:sz w:val="32"/>
      <w:szCs w:val="32"/>
    </w:rPr>
  </w:style>
  <w:style w:type="paragraph" w:styleId="Heading4">
    <w:name w:val="heading 4"/>
    <w:basedOn w:val="Normal"/>
    <w:next w:val="Normal"/>
    <w:link w:val="Heading4Char"/>
    <w:uiPriority w:val="9"/>
    <w:unhideWhenUsed/>
    <w:qFormat/>
    <w:rsid w:val="00622768"/>
    <w:pPr>
      <w:keepNext/>
      <w:keepLines/>
      <w:spacing w:before="240" w:after="60" w:line="240" w:lineRule="auto"/>
      <w:outlineLvl w:val="3"/>
    </w:pPr>
    <w:rPr>
      <w:rFonts w:ascii="Arial" w:eastAsiaTheme="majorEastAsia" w:hAnsi="Arial" w:cs="Arial"/>
      <w:iCs/>
      <w:color w:val="292B2D" w:themeColor="accent3" w:themeShade="80"/>
      <w:sz w:val="28"/>
      <w:szCs w:val="28"/>
    </w:rPr>
  </w:style>
  <w:style w:type="paragraph" w:styleId="Heading5">
    <w:name w:val="heading 5"/>
    <w:basedOn w:val="Normal"/>
    <w:next w:val="Normal"/>
    <w:link w:val="Heading5Char"/>
    <w:uiPriority w:val="9"/>
    <w:unhideWhenUsed/>
    <w:qFormat/>
    <w:rsid w:val="00306E70"/>
    <w:pPr>
      <w:keepNext/>
      <w:keepLines/>
      <w:spacing w:before="120" w:after="60" w:line="240" w:lineRule="auto"/>
      <w:outlineLvl w:val="4"/>
    </w:pPr>
    <w:rPr>
      <w:rFonts w:ascii="Arial" w:eastAsiaTheme="majorEastAsia" w:hAnsi="Arial" w:cs="Arial"/>
      <w:i/>
      <w:color w:val="323232"/>
      <w:sz w:val="24"/>
      <w:szCs w:val="24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BalloonText">
    <w:name w:val="Balloon Text"/>
    <w:basedOn w:val="Normal"/>
    <w:link w:val="BalloonTextChar"/>
    <w:uiPriority w:val="99"/>
    <w:semiHidden/>
    <w:unhideWhenUsed/>
    <w:rsid w:val="00225769"/>
    <w:pPr>
      <w:spacing w:after="0" w:line="240" w:lineRule="auto"/>
    </w:pPr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225769"/>
    <w:rPr>
      <w:rFonts w:ascii="Tahoma" w:hAnsi="Tahoma" w:cs="Tahoma"/>
      <w:sz w:val="16"/>
      <w:szCs w:val="16"/>
    </w:rPr>
  </w:style>
  <w:style w:type="paragraph" w:styleId="Header">
    <w:name w:val="header"/>
    <w:basedOn w:val="Normal"/>
    <w:link w:val="HeaderChar"/>
    <w:uiPriority w:val="99"/>
    <w:unhideWhenUsed/>
    <w:rsid w:val="00225769"/>
    <w:pPr>
      <w:tabs>
        <w:tab w:val="center" w:pos="4513"/>
        <w:tab w:val="right" w:pos="9026"/>
      </w:tabs>
      <w:spacing w:after="0" w:line="240" w:lineRule="auto"/>
    </w:pPr>
  </w:style>
  <w:style w:type="character" w:customStyle="1" w:styleId="HeaderChar">
    <w:name w:val="Header Char"/>
    <w:basedOn w:val="DefaultParagraphFont"/>
    <w:link w:val="Header"/>
    <w:uiPriority w:val="99"/>
    <w:rsid w:val="00225769"/>
  </w:style>
  <w:style w:type="paragraph" w:styleId="Footer">
    <w:name w:val="footer"/>
    <w:basedOn w:val="Normal"/>
    <w:link w:val="FooterChar"/>
    <w:uiPriority w:val="99"/>
    <w:unhideWhenUsed/>
    <w:rsid w:val="008C2682"/>
    <w:pPr>
      <w:tabs>
        <w:tab w:val="center" w:pos="4513"/>
        <w:tab w:val="right" w:pos="9026"/>
      </w:tabs>
      <w:spacing w:after="0" w:line="240" w:lineRule="auto"/>
      <w:jc w:val="center"/>
    </w:pPr>
    <w:rPr>
      <w:color w:val="FFFFFF" w:themeColor="background1"/>
      <w:sz w:val="18"/>
      <w:szCs w:val="18"/>
    </w:rPr>
  </w:style>
  <w:style w:type="character" w:customStyle="1" w:styleId="FooterChar">
    <w:name w:val="Footer Char"/>
    <w:basedOn w:val="DefaultParagraphFont"/>
    <w:link w:val="Footer"/>
    <w:uiPriority w:val="99"/>
    <w:rsid w:val="008C2682"/>
    <w:rPr>
      <w:color w:val="FFFFFF" w:themeColor="background1"/>
      <w:sz w:val="18"/>
      <w:szCs w:val="18"/>
      <w:lang w:eastAsia="en-US"/>
    </w:rPr>
  </w:style>
  <w:style w:type="paragraph" w:styleId="NoSpacing">
    <w:name w:val="No Spacing"/>
    <w:qFormat/>
    <w:rsid w:val="00225769"/>
    <w:rPr>
      <w:sz w:val="22"/>
      <w:szCs w:val="22"/>
      <w:lang w:eastAsia="en-US"/>
    </w:rPr>
  </w:style>
  <w:style w:type="paragraph" w:customStyle="1" w:styleId="Accessibilitytext">
    <w:name w:val="Accessibility text"/>
    <w:basedOn w:val="Normal"/>
    <w:uiPriority w:val="99"/>
    <w:rsid w:val="002E307E"/>
    <w:pPr>
      <w:suppressAutoHyphens/>
      <w:autoSpaceDE w:val="0"/>
      <w:autoSpaceDN w:val="0"/>
      <w:adjustRightInd w:val="0"/>
      <w:spacing w:after="57" w:line="180" w:lineRule="atLeast"/>
      <w:textAlignment w:val="center"/>
    </w:pPr>
    <w:rPr>
      <w:rFonts w:ascii="Arial" w:hAnsi="Arial" w:cs="Arial"/>
      <w:color w:val="323232"/>
      <w:sz w:val="16"/>
      <w:szCs w:val="16"/>
      <w:lang w:val="en-GB"/>
    </w:rPr>
  </w:style>
  <w:style w:type="character" w:customStyle="1" w:styleId="AccessibilityLgtext">
    <w:name w:val="Accessibility Lg text"/>
    <w:uiPriority w:val="99"/>
    <w:rsid w:val="00FE2579"/>
    <w:rPr>
      <w:sz w:val="20"/>
      <w:szCs w:val="20"/>
    </w:rPr>
  </w:style>
  <w:style w:type="paragraph" w:styleId="BodyText">
    <w:name w:val="Body Text"/>
    <w:link w:val="BodyTextChar"/>
    <w:rsid w:val="00CD2E0B"/>
    <w:pPr>
      <w:spacing w:before="120" w:after="240" w:line="280" w:lineRule="exact"/>
    </w:pPr>
    <w:rPr>
      <w:rFonts w:eastAsia="Times New Roman" w:cs="Arial"/>
      <w:bCs/>
      <w:iCs/>
      <w:color w:val="323232"/>
      <w:sz w:val="24"/>
      <w:szCs w:val="24"/>
      <w:lang w:eastAsia="en-US"/>
      <w14:textFill>
        <w14:solidFill>
          <w14:srgbClr w14:val="323232">
            <w14:lumMod w14:val="50000"/>
          </w14:srgbClr>
        </w14:solidFill>
      </w14:textFill>
    </w:rPr>
  </w:style>
  <w:style w:type="character" w:customStyle="1" w:styleId="BodyTextChar">
    <w:name w:val="Body Text Char"/>
    <w:basedOn w:val="DefaultParagraphFont"/>
    <w:link w:val="BodyText"/>
    <w:rsid w:val="00CD2E0B"/>
    <w:rPr>
      <w:rFonts w:eastAsia="Times New Roman" w:cs="Arial"/>
      <w:bCs/>
      <w:iCs/>
      <w:color w:val="323232"/>
      <w:sz w:val="24"/>
      <w:szCs w:val="24"/>
      <w:lang w:eastAsia="en-US"/>
      <w14:textFill>
        <w14:solidFill>
          <w14:srgbClr w14:val="323232">
            <w14:lumMod w14:val="50000"/>
          </w14:srgbClr>
        </w14:solidFill>
      </w14:textFill>
    </w:rPr>
  </w:style>
  <w:style w:type="character" w:customStyle="1" w:styleId="Heading1Char">
    <w:name w:val="Heading 1 Char"/>
    <w:basedOn w:val="DefaultParagraphFont"/>
    <w:link w:val="Heading1"/>
    <w:uiPriority w:val="9"/>
    <w:rsid w:val="00F0270D"/>
    <w:rPr>
      <w:rFonts w:ascii="Arial" w:eastAsia="Times New Roman" w:hAnsi="Arial" w:cs="Arial"/>
      <w:color w:val="002677" w:themeColor="accent1"/>
      <w:sz w:val="52"/>
      <w:szCs w:val="52"/>
      <w:lang w:eastAsia="en-US"/>
    </w:rPr>
  </w:style>
  <w:style w:type="character" w:customStyle="1" w:styleId="Heading2Char">
    <w:name w:val="Heading 2 Char"/>
    <w:basedOn w:val="DefaultParagraphFont"/>
    <w:link w:val="Heading2"/>
    <w:uiPriority w:val="9"/>
    <w:rsid w:val="00DA7A19"/>
    <w:rPr>
      <w:rFonts w:ascii="Arial" w:eastAsia="Times New Roman" w:hAnsi="Arial" w:cs="Arial"/>
      <w:bCs/>
      <w:iCs/>
      <w:color w:val="3E4043" w:themeColor="accent3" w:themeShade="BF"/>
      <w:sz w:val="36"/>
      <w:szCs w:val="36"/>
      <w:lang w:eastAsia="en-US"/>
    </w:rPr>
  </w:style>
  <w:style w:type="character" w:customStyle="1" w:styleId="Heading3Char">
    <w:name w:val="Heading 3 Char"/>
    <w:basedOn w:val="DefaultParagraphFont"/>
    <w:link w:val="Heading3"/>
    <w:uiPriority w:val="9"/>
    <w:rsid w:val="0043604B"/>
    <w:rPr>
      <w:rFonts w:ascii="Arial" w:eastAsia="Times New Roman" w:hAnsi="Arial" w:cs="Arial"/>
      <w:bCs/>
      <w:iCs/>
      <w:color w:val="31BED1" w:themeColor="accent2" w:themeShade="BF"/>
      <w:sz w:val="32"/>
      <w:szCs w:val="32"/>
      <w:lang w:eastAsia="en-US"/>
    </w:rPr>
  </w:style>
  <w:style w:type="paragraph" w:customStyle="1" w:styleId="Bulletlevel1">
    <w:name w:val="Bullet level 1"/>
    <w:basedOn w:val="BodyText"/>
    <w:qFormat/>
    <w:rsid w:val="00AC2B72"/>
    <w:pPr>
      <w:numPr>
        <w:numId w:val="1"/>
      </w:numPr>
      <w:tabs>
        <w:tab w:val="left" w:pos="284"/>
      </w:tabs>
      <w:spacing w:before="60" w:after="120" w:line="240" w:lineRule="auto"/>
      <w:ind w:left="284" w:hanging="284"/>
    </w:pPr>
  </w:style>
  <w:style w:type="paragraph" w:customStyle="1" w:styleId="Bulletlevel2">
    <w:name w:val="Bullet level 2"/>
    <w:basedOn w:val="Bulletlevel1"/>
    <w:qFormat/>
    <w:rsid w:val="002603BD"/>
    <w:pPr>
      <w:numPr>
        <w:numId w:val="2"/>
      </w:numPr>
      <w:tabs>
        <w:tab w:val="clear" w:pos="284"/>
        <w:tab w:val="left" w:pos="567"/>
      </w:tabs>
      <w:ind w:left="567" w:hanging="283"/>
    </w:pPr>
  </w:style>
  <w:style w:type="table" w:styleId="TableGrid">
    <w:name w:val="Table Grid"/>
    <w:basedOn w:val="TableNormal"/>
    <w:uiPriority w:val="59"/>
    <w:rsid w:val="00832052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customStyle="1" w:styleId="Tablebody">
    <w:name w:val="Table_body"/>
    <w:basedOn w:val="BodyText"/>
    <w:qFormat/>
    <w:rsid w:val="00CD2E0B"/>
    <w:pPr>
      <w:spacing w:before="60" w:after="60" w:line="240" w:lineRule="auto"/>
    </w:pPr>
  </w:style>
  <w:style w:type="paragraph" w:customStyle="1" w:styleId="Tableheaderreverse">
    <w:name w:val="Table_header_reverse"/>
    <w:qFormat/>
    <w:rsid w:val="001629CA"/>
    <w:pPr>
      <w:spacing w:before="60" w:after="60"/>
    </w:pPr>
    <w:rPr>
      <w:rFonts w:eastAsia="Times New Roman" w:cs="Arial"/>
      <w:b/>
      <w:bCs/>
      <w:iCs/>
      <w:color w:val="FFFFFF" w:themeColor="background1"/>
      <w:sz w:val="24"/>
      <w:szCs w:val="24"/>
      <w:lang w:eastAsia="en-US"/>
    </w:rPr>
  </w:style>
  <w:style w:type="paragraph" w:customStyle="1" w:styleId="Tablebullet1">
    <w:name w:val="Table bullet 1"/>
    <w:basedOn w:val="Bulletlevel1"/>
    <w:qFormat/>
    <w:rsid w:val="00C9002D"/>
    <w:pPr>
      <w:spacing w:after="60"/>
    </w:pPr>
  </w:style>
  <w:style w:type="paragraph" w:customStyle="1" w:styleId="Tablebullet2">
    <w:name w:val="Table bullet 2"/>
    <w:basedOn w:val="Bulletlevel2"/>
    <w:qFormat/>
    <w:rsid w:val="00C9002D"/>
    <w:pPr>
      <w:spacing w:after="60"/>
      <w:ind w:left="568" w:hanging="284"/>
    </w:pPr>
    <w:rPr>
      <w:sz w:val="22"/>
      <w:szCs w:val="22"/>
    </w:rPr>
  </w:style>
  <w:style w:type="paragraph" w:customStyle="1" w:styleId="Tablesubheader">
    <w:name w:val="Table sub header"/>
    <w:basedOn w:val="Tablebody"/>
    <w:qFormat/>
    <w:rsid w:val="002603BD"/>
    <w:rPr>
      <w:b/>
      <w:sz w:val="22"/>
      <w:szCs w:val="22"/>
    </w:rPr>
  </w:style>
  <w:style w:type="paragraph" w:customStyle="1" w:styleId="Tableheader">
    <w:name w:val="Table header"/>
    <w:basedOn w:val="Tablesubheader"/>
    <w:qFormat/>
    <w:rsid w:val="00D27F02"/>
    <w:rPr>
      <w:sz w:val="24"/>
      <w:szCs w:val="24"/>
    </w:rPr>
  </w:style>
  <w:style w:type="paragraph" w:customStyle="1" w:styleId="Bulletpara">
    <w:name w:val="Bullet para"/>
    <w:basedOn w:val="BodyText"/>
    <w:qFormat/>
    <w:rsid w:val="00D520BB"/>
    <w:pPr>
      <w:spacing w:after="120"/>
    </w:pPr>
  </w:style>
  <w:style w:type="paragraph" w:customStyle="1" w:styleId="BulletLevel1end">
    <w:name w:val="Bullet Level 1 end"/>
    <w:basedOn w:val="Bulletlevel1"/>
    <w:qFormat/>
    <w:rsid w:val="00D520BB"/>
    <w:pPr>
      <w:spacing w:after="240"/>
    </w:pPr>
  </w:style>
  <w:style w:type="paragraph" w:customStyle="1" w:styleId="Division">
    <w:name w:val="Division"/>
    <w:basedOn w:val="Normal"/>
    <w:qFormat/>
    <w:rsid w:val="00F50E96"/>
    <w:pPr>
      <w:spacing w:after="0" w:line="440" w:lineRule="exact"/>
    </w:pPr>
    <w:rPr>
      <w:rFonts w:ascii="Arial" w:hAnsi="Arial"/>
      <w:color w:val="FFFFFF" w:themeColor="background1"/>
      <w:sz w:val="36"/>
      <w:szCs w:val="36"/>
    </w:rPr>
  </w:style>
  <w:style w:type="character" w:customStyle="1" w:styleId="Heading4Char">
    <w:name w:val="Heading 4 Char"/>
    <w:basedOn w:val="DefaultParagraphFont"/>
    <w:link w:val="Heading4"/>
    <w:uiPriority w:val="9"/>
    <w:rsid w:val="00622768"/>
    <w:rPr>
      <w:rFonts w:ascii="Arial" w:eastAsiaTheme="majorEastAsia" w:hAnsi="Arial" w:cs="Arial"/>
      <w:iCs/>
      <w:color w:val="292B2D" w:themeColor="accent3" w:themeShade="80"/>
      <w:sz w:val="28"/>
      <w:szCs w:val="28"/>
      <w:lang w:eastAsia="en-US"/>
    </w:rPr>
  </w:style>
  <w:style w:type="paragraph" w:customStyle="1" w:styleId="NumberedList">
    <w:name w:val="Numbered List"/>
    <w:basedOn w:val="Normal"/>
    <w:link w:val="NumberedListChar"/>
    <w:qFormat/>
    <w:rsid w:val="00CD2E0B"/>
    <w:pPr>
      <w:numPr>
        <w:numId w:val="3"/>
      </w:numPr>
      <w:ind w:left="313"/>
      <w:contextualSpacing/>
    </w:pPr>
    <w:rPr>
      <w:rFonts w:asciiTheme="minorHAnsi" w:eastAsia="Times New Roman" w:hAnsiTheme="minorHAnsi"/>
    </w:rPr>
  </w:style>
  <w:style w:type="character" w:customStyle="1" w:styleId="NumberedListChar">
    <w:name w:val="Numbered List Char"/>
    <w:basedOn w:val="DefaultParagraphFont"/>
    <w:link w:val="NumberedList"/>
    <w:rsid w:val="00CD2E0B"/>
    <w:rPr>
      <w:rFonts w:asciiTheme="minorHAnsi" w:eastAsia="Times New Roman" w:hAnsiTheme="minorHAnsi"/>
      <w:sz w:val="22"/>
      <w:szCs w:val="22"/>
      <w:lang w:eastAsia="en-US"/>
    </w:rPr>
  </w:style>
  <w:style w:type="paragraph" w:customStyle="1" w:styleId="TableHeader0">
    <w:name w:val="Table Header"/>
    <w:basedOn w:val="Normal"/>
    <w:link w:val="TableHeaderChar"/>
    <w:qFormat/>
    <w:rsid w:val="00CD2E0B"/>
    <w:pPr>
      <w:spacing w:before="60" w:after="60" w:line="240" w:lineRule="auto"/>
    </w:pPr>
    <w:rPr>
      <w:rFonts w:asciiTheme="minorHAnsi" w:eastAsia="Times New Roman" w:hAnsiTheme="minorHAnsi"/>
      <w:color w:val="FFFFFF"/>
      <w:sz w:val="20"/>
      <w:lang w:val="en-US" w:bidi="en-US"/>
    </w:rPr>
  </w:style>
  <w:style w:type="character" w:customStyle="1" w:styleId="TableHeaderChar">
    <w:name w:val="Table Header Char"/>
    <w:basedOn w:val="DefaultParagraphFont"/>
    <w:link w:val="TableHeader0"/>
    <w:rsid w:val="00CD2E0B"/>
    <w:rPr>
      <w:rFonts w:asciiTheme="minorHAnsi" w:eastAsia="Times New Roman" w:hAnsiTheme="minorHAnsi"/>
      <w:color w:val="FFFFFF"/>
      <w:szCs w:val="22"/>
      <w:lang w:val="en-US" w:eastAsia="en-US" w:bidi="en-US"/>
    </w:rPr>
  </w:style>
  <w:style w:type="character" w:customStyle="1" w:styleId="Heading5Char">
    <w:name w:val="Heading 5 Char"/>
    <w:basedOn w:val="DefaultParagraphFont"/>
    <w:link w:val="Heading5"/>
    <w:uiPriority w:val="9"/>
    <w:rsid w:val="00306E70"/>
    <w:rPr>
      <w:rFonts w:ascii="Arial" w:eastAsiaTheme="majorEastAsia" w:hAnsi="Arial" w:cs="Arial"/>
      <w:i/>
      <w:color w:val="323232"/>
      <w:sz w:val="24"/>
      <w:szCs w:val="24"/>
      <w:lang w:eastAsia="en-US"/>
    </w:rPr>
  </w:style>
  <w:style w:type="paragraph" w:styleId="Title">
    <w:name w:val="Title"/>
    <w:basedOn w:val="Normal"/>
    <w:next w:val="Normal"/>
    <w:link w:val="TitleChar"/>
    <w:uiPriority w:val="10"/>
    <w:qFormat/>
    <w:rsid w:val="00DA7A19"/>
    <w:pPr>
      <w:spacing w:after="0" w:line="240" w:lineRule="auto"/>
      <w:contextualSpacing/>
    </w:pPr>
    <w:rPr>
      <w:rFonts w:ascii="Arial" w:eastAsiaTheme="majorEastAsia" w:hAnsi="Arial" w:cs="Arial"/>
      <w:b/>
      <w:color w:val="FFFFFF" w:themeColor="background1"/>
      <w:spacing w:val="-10"/>
      <w:kern w:val="28"/>
      <w:sz w:val="40"/>
      <w:szCs w:val="40"/>
    </w:rPr>
  </w:style>
  <w:style w:type="character" w:customStyle="1" w:styleId="TitleChar">
    <w:name w:val="Title Char"/>
    <w:basedOn w:val="DefaultParagraphFont"/>
    <w:link w:val="Title"/>
    <w:uiPriority w:val="10"/>
    <w:rsid w:val="00DA7A19"/>
    <w:rPr>
      <w:rFonts w:ascii="Arial" w:eastAsiaTheme="majorEastAsia" w:hAnsi="Arial" w:cs="Arial"/>
      <w:b/>
      <w:color w:val="FFFFFF" w:themeColor="background1"/>
      <w:spacing w:val="-10"/>
      <w:kern w:val="28"/>
      <w:sz w:val="40"/>
      <w:szCs w:val="40"/>
      <w:lang w:eastAsia="en-US"/>
    </w:rPr>
  </w:style>
  <w:style w:type="paragraph" w:customStyle="1" w:styleId="Bulletlevel2-end">
    <w:name w:val="Bullet level 2 - end"/>
    <w:basedOn w:val="Bulletlevel2"/>
    <w:qFormat/>
    <w:rsid w:val="00B16595"/>
    <w:pPr>
      <w:numPr>
        <w:numId w:val="0"/>
      </w:numPr>
      <w:tabs>
        <w:tab w:val="clear" w:pos="567"/>
        <w:tab w:val="left" w:pos="709"/>
      </w:tabs>
      <w:spacing w:after="280"/>
      <w:ind w:left="714" w:hanging="406"/>
    </w:pPr>
    <w:rPr>
      <w:lang w:eastAsia="en-AU"/>
    </w:rPr>
  </w:style>
  <w:style w:type="paragraph" w:customStyle="1" w:styleId="Normalfollowingheading">
    <w:name w:val="Normal following heading"/>
    <w:basedOn w:val="Normal"/>
    <w:next w:val="Normal"/>
    <w:uiPriority w:val="1"/>
    <w:qFormat/>
    <w:rsid w:val="00D43ACE"/>
    <w:pPr>
      <w:spacing w:after="160" w:line="280" w:lineRule="atLeast"/>
    </w:pPr>
    <w:rPr>
      <w:rFonts w:asciiTheme="minorHAnsi" w:eastAsiaTheme="minorEastAsia" w:hAnsiTheme="minorHAnsi" w:cstheme="minorBidi"/>
      <w:sz w:val="20"/>
      <w:szCs w:val="20"/>
      <w:lang w:eastAsia="en-AU"/>
    </w:rPr>
  </w:style>
  <w:style w:type="character" w:styleId="Hyperlink">
    <w:name w:val="Hyperlink"/>
    <w:basedOn w:val="DefaultParagraphFont"/>
    <w:uiPriority w:val="99"/>
    <w:unhideWhenUsed/>
    <w:rsid w:val="00D43ACE"/>
    <w:rPr>
      <w:color w:val="002677" w:themeColor="hyperlink"/>
      <w:u w:val="single"/>
    </w:rPr>
  </w:style>
  <w:style w:type="character" w:styleId="UnresolvedMention">
    <w:name w:val="Unresolved Mention"/>
    <w:basedOn w:val="DefaultParagraphFont"/>
    <w:uiPriority w:val="99"/>
    <w:semiHidden/>
    <w:unhideWhenUsed/>
    <w:rsid w:val="00D43ACE"/>
    <w:rPr>
      <w:color w:val="605E5C"/>
      <w:shd w:val="clear" w:color="auto" w:fill="E1DFDD"/>
    </w:rPr>
  </w:style>
  <w:style w:type="character" w:styleId="PlaceholderText">
    <w:name w:val="Placeholder Text"/>
    <w:basedOn w:val="DefaultParagraphFont"/>
    <w:uiPriority w:val="1"/>
    <w:semiHidden/>
    <w:rsid w:val="002D763B"/>
    <w:rPr>
      <w:color w:val="808080"/>
    </w:rPr>
  </w:style>
  <w:style w:type="character" w:styleId="Strong">
    <w:name w:val="Strong"/>
    <w:uiPriority w:val="22"/>
    <w:qFormat/>
    <w:rsid w:val="002D763B"/>
    <w:rPr>
      <w:b/>
      <w:bCs/>
    </w:rPr>
  </w:style>
  <w:style w:type="paragraph" w:customStyle="1" w:styleId="SCVtabletext">
    <w:name w:val="SCV table text"/>
    <w:uiPriority w:val="3"/>
    <w:qFormat/>
    <w:rsid w:val="002D763B"/>
    <w:pPr>
      <w:spacing w:before="80" w:after="60"/>
    </w:pPr>
    <w:rPr>
      <w:rFonts w:ascii="Arial" w:eastAsia="Times New Roman" w:hAnsi="Arial"/>
      <w:lang w:eastAsia="en-US"/>
    </w:rPr>
  </w:style>
  <w:style w:type="paragraph" w:customStyle="1" w:styleId="SCVtabletextalignedright">
    <w:name w:val="SCV table text aligned right"/>
    <w:basedOn w:val="SCVtabletext"/>
    <w:uiPriority w:val="11"/>
    <w:rsid w:val="002D763B"/>
    <w:pPr>
      <w:jc w:val="right"/>
    </w:pPr>
  </w:style>
  <w:style w:type="paragraph" w:customStyle="1" w:styleId="SCVsmallspacebetweeenformareas">
    <w:name w:val="SCV small space betweeen form areas"/>
    <w:basedOn w:val="Normal"/>
    <w:uiPriority w:val="11"/>
    <w:rsid w:val="002D763B"/>
    <w:pPr>
      <w:spacing w:after="0" w:line="240" w:lineRule="auto"/>
    </w:pPr>
    <w:rPr>
      <w:rFonts w:ascii="Arial" w:eastAsia="Times New Roman" w:hAnsi="Arial"/>
      <w:sz w:val="8"/>
      <w:szCs w:val="20"/>
    </w:rPr>
  </w:style>
  <w:style w:type="paragraph" w:styleId="ListParagraph">
    <w:name w:val="List Paragraph"/>
    <w:aliases w:val="NFP GP Bulleted List,List Paragraph1,Recommendation,Bullet table"/>
    <w:basedOn w:val="Normal"/>
    <w:link w:val="ListParagraphChar"/>
    <w:uiPriority w:val="34"/>
    <w:qFormat/>
    <w:rsid w:val="002D763B"/>
    <w:pPr>
      <w:spacing w:line="250" w:lineRule="exact"/>
      <w:ind w:left="720"/>
      <w:contextualSpacing/>
    </w:pPr>
    <w:rPr>
      <w:rFonts w:asciiTheme="minorHAnsi" w:eastAsiaTheme="minorHAnsi" w:hAnsiTheme="minorHAnsi"/>
      <w:sz w:val="21"/>
      <w:szCs w:val="21"/>
      <w:lang w:eastAsia="en-AU"/>
    </w:rPr>
  </w:style>
  <w:style w:type="paragraph" w:styleId="FootnoteText">
    <w:name w:val="footnote text"/>
    <w:basedOn w:val="Normal"/>
    <w:link w:val="FootnoteTextChar"/>
    <w:uiPriority w:val="99"/>
    <w:semiHidden/>
    <w:unhideWhenUsed/>
    <w:rsid w:val="002D763B"/>
    <w:pPr>
      <w:spacing w:after="0" w:line="240" w:lineRule="auto"/>
    </w:pPr>
    <w:rPr>
      <w:rFonts w:asciiTheme="minorHAnsi" w:eastAsiaTheme="minorHAnsi" w:hAnsiTheme="minorHAnsi"/>
      <w:sz w:val="20"/>
      <w:szCs w:val="20"/>
      <w:lang w:eastAsia="en-AU"/>
    </w:rPr>
  </w:style>
  <w:style w:type="character" w:customStyle="1" w:styleId="FootnoteTextChar">
    <w:name w:val="Footnote Text Char"/>
    <w:basedOn w:val="DefaultParagraphFont"/>
    <w:link w:val="FootnoteText"/>
    <w:uiPriority w:val="99"/>
    <w:semiHidden/>
    <w:rsid w:val="002D763B"/>
    <w:rPr>
      <w:rFonts w:asciiTheme="minorHAnsi" w:eastAsiaTheme="minorHAnsi" w:hAnsiTheme="minorHAnsi"/>
    </w:rPr>
  </w:style>
  <w:style w:type="character" w:styleId="FootnoteReference">
    <w:name w:val="footnote reference"/>
    <w:basedOn w:val="DefaultParagraphFont"/>
    <w:uiPriority w:val="99"/>
    <w:semiHidden/>
    <w:unhideWhenUsed/>
    <w:rsid w:val="002D763B"/>
    <w:rPr>
      <w:vertAlign w:val="superscript"/>
    </w:rPr>
  </w:style>
  <w:style w:type="character" w:customStyle="1" w:styleId="ListParagraphChar">
    <w:name w:val="List Paragraph Char"/>
    <w:aliases w:val="NFP GP Bulleted List Char,List Paragraph1 Char,Recommendation Char,Bullet table Char"/>
    <w:link w:val="ListParagraph"/>
    <w:uiPriority w:val="34"/>
    <w:locked/>
    <w:rsid w:val="00A67023"/>
    <w:rPr>
      <w:rFonts w:asciiTheme="minorHAnsi" w:eastAsiaTheme="minorHAnsi" w:hAnsiTheme="minorHAnsi"/>
      <w:sz w:val="21"/>
      <w:szCs w:val="21"/>
    </w:rPr>
  </w:style>
  <w:style w:type="paragraph" w:customStyle="1" w:styleId="SCVinstructionaltextblue">
    <w:name w:val="SCV instructional text blue"/>
    <w:basedOn w:val="Normal"/>
    <w:uiPriority w:val="11"/>
    <w:rsid w:val="00B85182"/>
    <w:pPr>
      <w:spacing w:after="40" w:line="270" w:lineRule="atLeast"/>
    </w:pPr>
    <w:rPr>
      <w:rFonts w:ascii="Arial" w:eastAsia="Times New Roman" w:hAnsi="Arial"/>
      <w:color w:val="78D5E1" w:themeColor="accent2"/>
      <w:sz w:val="20"/>
      <w:szCs w:val="20"/>
    </w:rPr>
  </w:style>
  <w:style w:type="character" w:styleId="FollowedHyperlink">
    <w:name w:val="FollowedHyperlink"/>
    <w:basedOn w:val="DefaultParagraphFont"/>
    <w:uiPriority w:val="99"/>
    <w:semiHidden/>
    <w:unhideWhenUsed/>
    <w:rsid w:val="00A35142"/>
    <w:rPr>
      <w:color w:val="53565A" w:themeColor="followedHyperlink"/>
      <w:u w:val="single"/>
    </w:rPr>
  </w:style>
  <w:style w:type="character" w:styleId="CommentReference">
    <w:name w:val="annotation reference"/>
    <w:basedOn w:val="DefaultParagraphFont"/>
    <w:uiPriority w:val="99"/>
    <w:semiHidden/>
    <w:unhideWhenUsed/>
    <w:rsid w:val="00446A5B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unhideWhenUsed/>
    <w:rsid w:val="00446A5B"/>
    <w:pPr>
      <w:spacing w:line="240" w:lineRule="auto"/>
    </w:pPr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rsid w:val="00446A5B"/>
    <w:rPr>
      <w:lang w:eastAsia="en-US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446A5B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446A5B"/>
    <w:rPr>
      <w:b/>
      <w:bCs/>
      <w:lang w:eastAsia="en-US"/>
    </w:rPr>
  </w:style>
  <w:style w:type="paragraph" w:styleId="Revision">
    <w:name w:val="Revision"/>
    <w:hidden/>
    <w:uiPriority w:val="99"/>
    <w:semiHidden/>
    <w:rsid w:val="00A511E8"/>
    <w:rPr>
      <w:sz w:val="22"/>
      <w:szCs w:val="22"/>
      <w:lang w:eastAsia="en-US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hyperlink" Target="https://www.safetyandquality.gov.au/our-work/indicators/australian-sentinel-events-list/" TargetMode="External"/><Relationship Id="rId18" Type="http://schemas.openxmlformats.org/officeDocument/2006/relationships/hyperlink" Target="mailto:hps@act.gov.au" TargetMode="External"/><Relationship Id="rId26" Type="http://schemas.openxmlformats.org/officeDocument/2006/relationships/glossaryDocument" Target="glossary/document.xml"/><Relationship Id="rId3" Type="http://schemas.openxmlformats.org/officeDocument/2006/relationships/customXml" Target="../customXml/item3.xml"/><Relationship Id="rId21" Type="http://schemas.openxmlformats.org/officeDocument/2006/relationships/header" Target="header1.xml"/><Relationship Id="rId7" Type="http://schemas.openxmlformats.org/officeDocument/2006/relationships/styles" Target="styles.xml"/><Relationship Id="rId12" Type="http://schemas.openxmlformats.org/officeDocument/2006/relationships/hyperlink" Target="https://www.legislation.act.gov.au/di/2021-240/" TargetMode="External"/><Relationship Id="rId17" Type="http://schemas.openxmlformats.org/officeDocument/2006/relationships/hyperlink" Target="https://www.act.gov.au/health/businesses/licences-permits-and-registration/health-care-facility-licences/healthcare-facility-incident-notification" TargetMode="External"/><Relationship Id="rId25" Type="http://schemas.openxmlformats.org/officeDocument/2006/relationships/fontTable" Target="fontTable.xml"/><Relationship Id="rId2" Type="http://schemas.openxmlformats.org/officeDocument/2006/relationships/customXml" Target="../customXml/item2.xml"/><Relationship Id="rId16" Type="http://schemas.openxmlformats.org/officeDocument/2006/relationships/hyperlink" Target="mailto:hps@act.gov.au" TargetMode="External"/><Relationship Id="rId20" Type="http://schemas.openxmlformats.org/officeDocument/2006/relationships/image" Target="media/image1.jpeg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24" Type="http://schemas.openxmlformats.org/officeDocument/2006/relationships/footer" Target="footer2.xml"/><Relationship Id="rId5" Type="http://schemas.openxmlformats.org/officeDocument/2006/relationships/customXml" Target="../customXml/item5.xml"/><Relationship Id="rId15" Type="http://schemas.openxmlformats.org/officeDocument/2006/relationships/hyperlink" Target="https://www.act.gov.au/health/businesses/licences-permits-and-registration/health-care-facility-licences/healthcare-facility-incident-notification" TargetMode="External"/><Relationship Id="rId23" Type="http://schemas.openxmlformats.org/officeDocument/2006/relationships/footer" Target="footer1.xml"/><Relationship Id="rId10" Type="http://schemas.openxmlformats.org/officeDocument/2006/relationships/footnotes" Target="footnotes.xml"/><Relationship Id="rId19" Type="http://schemas.openxmlformats.org/officeDocument/2006/relationships/hyperlink" Target="https://www.safetyandquality.gov.au/our-work/open-disclosure/the-open-disclosure-framework" TargetMode="Externa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hyperlink" Target="mailto:hps@act.gov.au" TargetMode="External"/><Relationship Id="rId22" Type="http://schemas.openxmlformats.org/officeDocument/2006/relationships/header" Target="header2.xml"/><Relationship Id="rId27" Type="http://schemas.openxmlformats.org/officeDocument/2006/relationships/theme" Target="theme/theme1.xml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2.png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87B07028F9E7489EABDECD6CDEA5BEE3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11C3ADD-370D-4CAE-9D59-7ACB681D9778}"/>
      </w:docPartPr>
      <w:docPartBody>
        <w:p w:rsidR="000B14BA" w:rsidRDefault="00443B7E" w:rsidP="00443B7E">
          <w:pPr>
            <w:pStyle w:val="87B07028F9E7489EABDECD6CDEA5BEE3"/>
          </w:pPr>
          <w:r w:rsidRPr="005772CD">
            <w:rPr>
              <w:rStyle w:val="PlaceholderText"/>
            </w:rPr>
            <w:t>Click or tap to enter a date.</w:t>
          </w:r>
        </w:p>
      </w:docPartBody>
    </w:docPart>
    <w:docPart>
      <w:docPartPr>
        <w:name w:val="DefaultPlaceholder_-185401343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32FA671-F073-4F59-A6ED-768610D49B4C}"/>
      </w:docPartPr>
      <w:docPartBody>
        <w:p w:rsidR="006E346D" w:rsidRDefault="00374329">
          <w:r w:rsidRPr="00F460FE">
            <w:rPr>
              <w:rStyle w:val="PlaceholderText"/>
            </w:rPr>
            <w:t>Choose an item.</w:t>
          </w:r>
        </w:p>
      </w:docPartBody>
    </w:docPart>
    <w:docPart>
      <w:docPartPr>
        <w:name w:val="CFDC790284474323852B460AE5292322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4C157AE-8895-43A5-90E3-A43A1F2A66E5}"/>
      </w:docPartPr>
      <w:docPartBody>
        <w:p w:rsidR="006E346D" w:rsidRDefault="00374329" w:rsidP="00374329">
          <w:pPr>
            <w:pStyle w:val="CFDC790284474323852B460AE5292322"/>
          </w:pPr>
          <w:r w:rsidRPr="005772CD">
            <w:rPr>
              <w:rStyle w:val="PlaceholderText"/>
            </w:rPr>
            <w:t>Click or tap to enter a date.</w:t>
          </w:r>
        </w:p>
      </w:docPartBody>
    </w:docPart>
    <w:docPart>
      <w:docPartPr>
        <w:name w:val="9BA6353BB4C645A38176AC550773CB8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55FD783-0B76-4B84-AC9D-D9A6092B810C}"/>
      </w:docPartPr>
      <w:docPartBody>
        <w:p w:rsidR="006E346D" w:rsidRDefault="00374329" w:rsidP="00374329">
          <w:pPr>
            <w:pStyle w:val="9BA6353BB4C645A38176AC550773CB84"/>
          </w:pPr>
          <w:r w:rsidRPr="00F460FE">
            <w:rPr>
              <w:rStyle w:val="PlaceholderText"/>
            </w:rPr>
            <w:t>Choose an item.</w:t>
          </w:r>
        </w:p>
      </w:docPartBody>
    </w:docPart>
    <w:docPart>
      <w:docPartPr>
        <w:name w:val="F6C555D353D9443E9934098CD36A722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BC7701B2-44C6-4A5E-B229-A76C67728089}"/>
      </w:docPartPr>
      <w:docPartBody>
        <w:p w:rsidR="006E346D" w:rsidRDefault="00374329" w:rsidP="00374329">
          <w:pPr>
            <w:pStyle w:val="F6C555D353D9443E9934098CD36A7226"/>
          </w:pPr>
          <w:r w:rsidRPr="00F460FE">
            <w:rPr>
              <w:rStyle w:val="PlaceholderText"/>
            </w:rPr>
            <w:t>Choose an item.</w:t>
          </w:r>
        </w:p>
      </w:docPartBody>
    </w:docPart>
    <w:docPart>
      <w:docPartPr>
        <w:name w:val="139D419587584696962211BCDAFC9E95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3E4D90B1-6BDA-4DB7-875E-EE43D636E1B4}"/>
      </w:docPartPr>
      <w:docPartBody>
        <w:p w:rsidR="00127210" w:rsidRDefault="00035CE5" w:rsidP="00035CE5">
          <w:pPr>
            <w:pStyle w:val="139D419587584696962211BCDAFC9E95"/>
          </w:pPr>
          <w:r>
            <w:t>[Type here]</w:t>
          </w:r>
        </w:p>
      </w:docPartBody>
    </w:docPart>
    <w:docPart>
      <w:docPartPr>
        <w:name w:val="B0950E0FBA3148BDB3F9836149B77965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CCFDF306-174B-4F57-ACEC-5D076F2F12D1}"/>
      </w:docPartPr>
      <w:docPartBody>
        <w:p w:rsidR="00127210" w:rsidRDefault="00035CE5" w:rsidP="00035CE5">
          <w:pPr>
            <w:pStyle w:val="B0950E0FBA3148BDB3F9836149B77965"/>
          </w:pPr>
          <w:r w:rsidRPr="0089566F">
            <w:rPr>
              <w:rStyle w:val="PlaceholderText"/>
            </w:rPr>
            <w:t>[DocumentID]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Segoe UI Symbol">
    <w:panose1 w:val="020B0502040204020203"/>
    <w:charset w:val="00"/>
    <w:family w:val="swiss"/>
    <w:pitch w:val="variable"/>
    <w:sig w:usb0="800001E3" w:usb1="1200FFEF" w:usb2="00040000" w:usb3="00000000" w:csb0="00000001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443B7E"/>
    <w:rsid w:val="00035CE5"/>
    <w:rsid w:val="00046E4D"/>
    <w:rsid w:val="000B14BA"/>
    <w:rsid w:val="00127210"/>
    <w:rsid w:val="00206D07"/>
    <w:rsid w:val="002201E6"/>
    <w:rsid w:val="0023492A"/>
    <w:rsid w:val="00334FFE"/>
    <w:rsid w:val="00374329"/>
    <w:rsid w:val="00443B7E"/>
    <w:rsid w:val="00474299"/>
    <w:rsid w:val="00502310"/>
    <w:rsid w:val="005316CE"/>
    <w:rsid w:val="0054662B"/>
    <w:rsid w:val="00571450"/>
    <w:rsid w:val="0062094E"/>
    <w:rsid w:val="00633956"/>
    <w:rsid w:val="006E151B"/>
    <w:rsid w:val="006E346D"/>
    <w:rsid w:val="009C4ED6"/>
    <w:rsid w:val="00AB5B8B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AU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2"/>
        <w:szCs w:val="22"/>
        <w:lang w:val="en-AU" w:eastAsia="en-AU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 w:uiPriority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1"/>
    <w:semiHidden/>
    <w:rsid w:val="00035CE5"/>
    <w:rPr>
      <w:color w:val="808080"/>
    </w:rPr>
  </w:style>
  <w:style w:type="paragraph" w:customStyle="1" w:styleId="87B07028F9E7489EABDECD6CDEA5BEE3">
    <w:name w:val="87B07028F9E7489EABDECD6CDEA5BEE3"/>
    <w:rsid w:val="00443B7E"/>
  </w:style>
  <w:style w:type="paragraph" w:customStyle="1" w:styleId="CFDC790284474323852B460AE5292322">
    <w:name w:val="CFDC790284474323852B460AE5292322"/>
    <w:rsid w:val="00374329"/>
  </w:style>
  <w:style w:type="paragraph" w:customStyle="1" w:styleId="9BA6353BB4C645A38176AC550773CB84">
    <w:name w:val="9BA6353BB4C645A38176AC550773CB84"/>
    <w:rsid w:val="00374329"/>
  </w:style>
  <w:style w:type="paragraph" w:customStyle="1" w:styleId="F6C555D353D9443E9934098CD36A7226">
    <w:name w:val="F6C555D353D9443E9934098CD36A7226"/>
    <w:rsid w:val="00374329"/>
  </w:style>
  <w:style w:type="paragraph" w:customStyle="1" w:styleId="139D419587584696962211BCDAFC9E95">
    <w:name w:val="139D419587584696962211BCDAFC9E95"/>
    <w:rsid w:val="00035CE5"/>
  </w:style>
  <w:style w:type="paragraph" w:customStyle="1" w:styleId="B0950E0FBA3148BDB3F9836149B77965">
    <w:name w:val="B0950E0FBA3148BDB3F9836149B77965"/>
    <w:rsid w:val="00035CE5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ACT Health Directorate">
      <a:dk1>
        <a:srgbClr val="323232"/>
      </a:dk1>
      <a:lt1>
        <a:sysClr val="window" lastClr="FFFFFF"/>
      </a:lt1>
      <a:dk2>
        <a:srgbClr val="1F497D"/>
      </a:dk2>
      <a:lt2>
        <a:srgbClr val="EEECE1"/>
      </a:lt2>
      <a:accent1>
        <a:srgbClr val="002677"/>
      </a:accent1>
      <a:accent2>
        <a:srgbClr val="78D5E1"/>
      </a:accent2>
      <a:accent3>
        <a:srgbClr val="53565A"/>
      </a:accent3>
      <a:accent4>
        <a:srgbClr val="00797C"/>
      </a:accent4>
      <a:accent5>
        <a:srgbClr val="333092"/>
      </a:accent5>
      <a:accent6>
        <a:srgbClr val="AB4399"/>
      </a:accent6>
      <a:hlink>
        <a:srgbClr val="002677"/>
      </a:hlink>
      <a:folHlink>
        <a:srgbClr val="53565A"/>
      </a:folHlink>
    </a:clrScheme>
    <a:fontScheme name="Office">
      <a:majorFont>
        <a:latin typeface="Calibri Light" panose="020F03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F4CEC3DC18A9A489A5DE9443B25D0CE" ma:contentTypeVersion="15" ma:contentTypeDescription="Create a new document." ma:contentTypeScope="" ma:versionID="05fc1a814b9894df7fdf38d53179e02b">
  <xsd:schema xmlns:xsd="http://www.w3.org/2001/XMLSchema" xmlns:xs="http://www.w3.org/2001/XMLSchema" xmlns:p="http://schemas.microsoft.com/office/2006/metadata/properties" xmlns:ns2="95c25114-694b-4fcc-864c-b1e4c53e8852" xmlns:ns3="e63e211d-5ebb-4b76-bd90-2efe60ef7a33" xmlns:ns4="655c79d9-ed07-458b-90ab-3d0816d517d6" targetNamespace="http://schemas.microsoft.com/office/2006/metadata/properties" ma:root="true" ma:fieldsID="468d1c35ae1cbb997efd6941afd5515d" ns2:_="" ns3:_="" ns4:_="">
    <xsd:import namespace="95c25114-694b-4fcc-864c-b1e4c53e8852"/>
    <xsd:import namespace="e63e211d-5ebb-4b76-bd90-2efe60ef7a33"/>
    <xsd:import namespace="655c79d9-ed07-458b-90ab-3d0816d517d6"/>
    <xsd:element name="properties">
      <xsd:complexType>
        <xsd:sequence>
          <xsd:element name="documentManagement">
            <xsd:complexType>
              <xsd:all>
                <xsd:element ref="ns2:Doc_x0020_Type" minOccurs="0"/>
                <xsd:element ref="ns2:DocumentID" minOccurs="0"/>
                <xsd:element ref="ns2:Applies_x0020_to" minOccurs="0"/>
                <xsd:element ref="ns2:Review_x0020_Date" minOccurs="0"/>
                <xsd:element ref="ns2:Initial_x0020_approval_x0020_date" minOccurs="0"/>
                <xsd:element ref="ns3:MediaServiceMetadata" minOccurs="0"/>
                <xsd:element ref="ns3:MediaServiceFastMetadata" minOccurs="0"/>
                <xsd:element ref="ns3:Owner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3:MediaServiceObjectDetectorVersions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5c25114-694b-4fcc-864c-b1e4c53e8852" elementFormDefault="qualified">
    <xsd:import namespace="http://schemas.microsoft.com/office/2006/documentManagement/types"/>
    <xsd:import namespace="http://schemas.microsoft.com/office/infopath/2007/PartnerControls"/>
    <xsd:element name="Doc_x0020_Type" ma:index="8" nillable="true" ma:displayName="Doc Type" ma:format="Dropdown" ma:internalName="Doc_x0020_Type">
      <xsd:simpleType>
        <xsd:union memberTypes="dms:Text">
          <xsd:simpleType>
            <xsd:restriction base="dms:Choice">
              <xsd:enumeration value="Fact Sheet"/>
              <xsd:enumeration value="Flowchart"/>
              <xsd:enumeration value="Form"/>
              <xsd:enumeration value="Guideline"/>
              <xsd:enumeration value="Handout/Pamphlet"/>
              <xsd:enumeration value="Internal administrative"/>
              <xsd:enumeration value="Legal"/>
              <xsd:enumeration value="Office Use Only"/>
              <xsd:enumeration value="Organisation Chart"/>
              <xsd:enumeration value="Policy"/>
              <xsd:enumeration value="Presentation"/>
              <xsd:enumeration value="Procedure"/>
              <xsd:enumeration value="Report"/>
              <xsd:enumeration value="Schedule"/>
              <xsd:enumeration value="Template"/>
              <xsd:enumeration value="Video"/>
              <xsd:enumeration value="Web page"/>
            </xsd:restriction>
          </xsd:simpleType>
        </xsd:union>
      </xsd:simpleType>
    </xsd:element>
    <xsd:element name="DocumentID" ma:index="9" nillable="true" ma:displayName="DocumentID" ma:description="Existing documents only" ma:internalName="DocumentID">
      <xsd:simpleType>
        <xsd:restriction base="dms:Text">
          <xsd:maxLength value="20"/>
        </xsd:restriction>
      </xsd:simpleType>
    </xsd:element>
    <xsd:element name="Applies_x0020_to" ma:index="10" nillable="true" ma:displayName="Applies to" ma:internalName="Applies_x0020_to">
      <xsd:complexType>
        <xsd:complexContent>
          <xsd:extension base="dms:MultiChoiceFillIn">
            <xsd:sequence>
              <xsd:element name="Value" maxOccurs="unbounded" minOccurs="0" nillable="true">
                <xsd:simpleType>
                  <xsd:union memberTypes="dms:Text">
                    <xsd:simpleType>
                      <xsd:restriction base="dms:Choice">
                        <xsd:enumeration value="ACTGAL"/>
                        <xsd:enumeration value="ATOD"/>
                        <xsd:enumeration value="BAS"/>
                        <xsd:enumeration value="BM"/>
                        <xsd:enumeration value="CDC"/>
                        <xsd:enumeration value="CHMR"/>
                        <xsd:enumeration value="EH"/>
                        <xsd:enumeration value="ESR"/>
                        <xsd:enumeration value="FS"/>
                        <xsd:enumeration value="HEMU"/>
                        <xsd:enumeration value="HPG"/>
                        <xsd:enumeration value="HRF"/>
                        <xsd:enumeration value="IMM"/>
                        <xsd:enumeration value="MO"/>
                        <xsd:enumeration value="PHR"/>
                        <xsd:enumeration value="PHRC"/>
                        <xsd:enumeration value="PHP"/>
                        <xsd:enumeration value="PSS"/>
                        <xsd:enumeration value="OCHO"/>
                        <xsd:enumeration value="RS"/>
                        <xsd:enumeration value="All PHD"/>
                        <xsd:enumeration value="All PHP"/>
                        <xsd:enumeration value="All RPS"/>
                        <xsd:enumeration value="All HPS"/>
                        <xsd:enumeration value="All PPS"/>
                        <xsd:enumeration value="PPS"/>
                        <xsd:enumeration value="VMU"/>
                      </xsd:restriction>
                    </xsd:simpleType>
                  </xsd:union>
                </xsd:simpleType>
              </xsd:element>
            </xsd:sequence>
          </xsd:extension>
        </xsd:complexContent>
      </xsd:complexType>
    </xsd:element>
    <xsd:element name="Review_x0020_Date" ma:index="11" nillable="true" ma:displayName="Review Date" ma:format="DateOnly" ma:internalName="Review_x0020_Date">
      <xsd:simpleType>
        <xsd:restriction base="dms:DateTime"/>
      </xsd:simpleType>
    </xsd:element>
    <xsd:element name="Initial_x0020_approval_x0020_date" ma:index="12" nillable="true" ma:displayName="Initial approval date" ma:format="DateOnly" ma:internalName="Initial_x0020_approval_x0020_date">
      <xsd:simpleType>
        <xsd:restriction base="dms:DateTim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63e211d-5ebb-4b76-bd90-2efe60ef7a3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3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4" nillable="true" ma:displayName="MediaServiceFastMetadata" ma:hidden="true" ma:internalName="MediaServiceFastMetadata" ma:readOnly="true">
      <xsd:simpleType>
        <xsd:restriction base="dms:Note"/>
      </xsd:simpleType>
    </xsd:element>
    <xsd:element name="Owner" ma:index="15" nillable="true" ma:displayName="Owner" ma:description="Which section has primary responsibility to review this document?" ma:format="Dropdown" ma:internalName="Owner">
      <xsd:simpleType>
        <xsd:union memberTypes="dms:Text">
          <xsd:simpleType>
            <xsd:restriction base="dms:Choice">
              <xsd:enumeration value="ACTGAL"/>
              <xsd:enumeration value="ATOD"/>
              <xsd:enumeration value="BAS"/>
              <xsd:enumeration value="BM"/>
              <xsd:enumeration value="CDC"/>
              <xsd:enumeration value="CHMR"/>
              <xsd:enumeration value="EH"/>
              <xsd:enumeration value="ESR"/>
              <xsd:enumeration value="FS"/>
              <xsd:enumeration value="HEMU"/>
              <xsd:enumeration value="HPG"/>
              <xsd:enumeration value="HRF"/>
              <xsd:enumeration value="IMM"/>
              <xsd:enumeration value="MO"/>
              <xsd:enumeration value="PHR"/>
              <xsd:enumeration value="PHRC"/>
              <xsd:enumeration value="PHP"/>
              <xsd:enumeration value="PSS"/>
              <xsd:enumeration value="OCHO"/>
              <xsd:enumeration value="RS"/>
              <xsd:enumeration value="PPS"/>
            </xsd:restriction>
          </xsd:simpleType>
        </xsd:union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bjectDetectorVersions" ma:index="2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55c79d9-ed07-458b-90ab-3d0816d517d6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metadata xmlns="http://www.objective.com/ecm/document/metadata/4FEB93B0D38B3BDFE05400144FFB2061" version="1.0.0">
  <systemFields>
    <field name="Objective-Id">
      <value order="0">A43453169</value>
    </field>
    <field name="Objective-Title">
      <value order="0">Approved HCF Notifiable Incident Notification Form (licensed)</value>
    </field>
    <field name="Objective-Description">
      <value order="0"/>
    </field>
    <field name="Objective-CreationStamp">
      <value order="0">2023-09-08T00:30:31Z</value>
    </field>
    <field name="Objective-IsApproved">
      <value order="0">false</value>
    </field>
    <field name="Objective-IsPublished">
      <value order="0">false</value>
    </field>
    <field name="Objective-DatePublished">
      <value order="0"/>
    </field>
    <field name="Objective-ModificationStamp">
      <value order="0">2023-09-08T00:32:36Z</value>
    </field>
    <field name="Objective-Owner">
      <value order="0">Radomir Krsteski</value>
    </field>
    <field name="Objective-Path">
      <value order="0">Whole of ACT Government:ACTHD - ACT Health:GROUP: Population Health GROUP (PH):09.  Health Protection Services (HPS):11. Health Risk Facilities &amp; Radiation Safety:Governance:Health Care Facilties:Templates</value>
    </field>
    <field name="Objective-Parent">
      <value order="0">Templates</value>
    </field>
    <field name="Objective-State">
      <value order="0">Being Drafted</value>
    </field>
    <field name="Objective-VersionId">
      <value order="0">vA54185794</value>
    </field>
    <field name="Objective-Version">
      <value order="0">0.1</value>
    </field>
    <field name="Objective-VersionNumber">
      <value order="0">1</value>
    </field>
    <field name="Objective-VersionComment">
      <value order="0">Copied from document A42672886.3</value>
    </field>
    <field name="Objective-FileNumber">
      <value order="0"/>
    </field>
    <field name="Objective-Classification">
      <value order="0"/>
    </field>
    <field name="Objective-Caveats">
      <value order="0"/>
    </field>
  </systemFields>
  <catalogues>
    <catalogue name="Document Type Catalogue" type="type" ori="id:cA11">
      <field name="Objective-Owner Agency">
        <value order="0">ACTHD - ACT Health Directorate</value>
      </field>
      <field name="Objective-Document Type">
        <value order="0">0-Document</value>
      </field>
      <field name="Objective-Language">
        <value order="0">English (en)</value>
      </field>
      <field name="Objective-Jurisdiction">
        <value order="0">ACT</value>
      </field>
      <field name="Objective-Customers">
        <value order="0"/>
      </field>
      <field name="Objective-Places">
        <value order="0"/>
      </field>
      <field name="Objective-Transaction Reference">
        <value order="0"/>
      </field>
      <field name="Objective-Document Created By">
        <value order="0"/>
      </field>
      <field name="Objective-Document Created On">
        <value order="0"/>
      </field>
      <field name="Objective-Covers Period From">
        <value order="0"/>
      </field>
      <field name="Objective-Covers Period To">
        <value order="0"/>
      </field>
    </catalogue>
  </catalogues>
</metadat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Review_x0020_Date xmlns="95c25114-694b-4fcc-864c-b1e4c53e8852">2027-07-21T14:00:00+00:00</Review_x0020_Date>
    <DocumentID xmlns="95c25114-694b-4fcc-864c-b1e4c53e8852">HPS-00-1678</DocumentID>
    <Owner xmlns="e63e211d-5ebb-4b76-bd90-2efe60ef7a33">HRF</Owner>
    <Applies_x0020_to xmlns="95c25114-694b-4fcc-864c-b1e4c53e8852">
      <Value>HRF</Value>
    </Applies_x0020_to>
    <Initial_x0020_approval_x0020_date xmlns="95c25114-694b-4fcc-864c-b1e4c53e8852" xsi:nil="true"/>
    <Doc_x0020_Type xmlns="95c25114-694b-4fcc-864c-b1e4c53e8852">Template</Doc_x0020_Type>
  </documentManagement>
</p:propertie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Props1.xml><?xml version="1.0" encoding="utf-8"?>
<ds:datastoreItem xmlns:ds="http://schemas.openxmlformats.org/officeDocument/2006/customXml" ds:itemID="{FAE67271-8ECE-41D8-9D95-C636A550474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5c25114-694b-4fcc-864c-b1e4c53e8852"/>
    <ds:schemaRef ds:uri="e63e211d-5ebb-4b76-bd90-2efe60ef7a33"/>
    <ds:schemaRef ds:uri="655c79d9-ed07-458b-90ab-3d0816d517d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745109E-2DDF-40CB-AC2B-FF9B10C90820}">
  <ds:schemaRefs>
    <ds:schemaRef ds:uri="http://www.objective.com/ecm/document/metadata/4FEB93B0D38B3BDFE05400144FFB2061"/>
  </ds:schemaRefs>
</ds:datastoreItem>
</file>

<file path=customXml/itemProps3.xml><?xml version="1.0" encoding="utf-8"?>
<ds:datastoreItem xmlns:ds="http://schemas.openxmlformats.org/officeDocument/2006/customXml" ds:itemID="{3B947E02-346D-444B-9E15-F63F13212541}">
  <ds:schemaRefs>
    <ds:schemaRef ds:uri="http://schemas.microsoft.com/office/2006/metadata/properties"/>
    <ds:schemaRef ds:uri="http://schemas.microsoft.com/office/infopath/2007/PartnerControls"/>
    <ds:schemaRef ds:uri="95c25114-694b-4fcc-864c-b1e4c53e8852"/>
    <ds:schemaRef ds:uri="e63e211d-5ebb-4b76-bd90-2efe60ef7a33"/>
  </ds:schemaRefs>
</ds:datastoreItem>
</file>

<file path=customXml/itemProps4.xml><?xml version="1.0" encoding="utf-8"?>
<ds:datastoreItem xmlns:ds="http://schemas.openxmlformats.org/officeDocument/2006/customXml" ds:itemID="{9DC8DD43-7EAF-4E8C-871F-266E7950946E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71B77C7B-E59F-4B18-ACE0-BA79D54CF85F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6</TotalTime>
  <Pages>4</Pages>
  <Words>1089</Words>
  <Characters>6213</Characters>
  <Application>Microsoft Office Word</Application>
  <DocSecurity>0</DocSecurity>
  <Lines>51</Lines>
  <Paragraphs>14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>ACT Government</Company>
  <LinksUpToDate>false</LinksUpToDate>
  <CharactersWithSpaces>7288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Health Care Facility -  Notifiable Incident Notification (licensed)</dc:title>
  <dc:subject/>
  <dc:creator>Duffy, Adam (Health)</dc:creator>
  <cp:keywords/>
  <cp:lastModifiedBy>Wangchuk, Jampel</cp:lastModifiedBy>
  <cp:revision>8</cp:revision>
  <dcterms:created xsi:type="dcterms:W3CDTF">2024-09-24T02:01:00Z</dcterms:created>
  <dcterms:modified xsi:type="dcterms:W3CDTF">2026-07-24T00:08:00Z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0x010100EF4CEC3DC18A9A489A5DE9443B25D0CE</vt:lpwstr>
  </property>
  <property fmtid="{D5CDD505-2E9C-101B-9397-08002B2CF9AE}" pid="3" name="MSIP_Label_690d47f2-2d0a-4515-b8de-e13c18f23c62_Enabled">
    <vt:lpwstr>True</vt:lpwstr>
  </property>
  <property fmtid="{D5CDD505-2E9C-101B-9397-08002B2CF9AE}" pid="4" name="MSIP_Label_690d47f2-2d0a-4515-b8de-e13c18f23c62_SiteId">
    <vt:lpwstr>b46c1908-0334-4236-b978-585ee88e4199</vt:lpwstr>
  </property>
  <property fmtid="{D5CDD505-2E9C-101B-9397-08002B2CF9AE}" pid="5" name="MSIP_Label_690d47f2-2d0a-4515-b8de-e13c18f23c62_Owner">
    <vt:lpwstr>Cassandra.Gleadhill@act.gov.au</vt:lpwstr>
  </property>
  <property fmtid="{D5CDD505-2E9C-101B-9397-08002B2CF9AE}" pid="6" name="MSIP_Label_690d47f2-2d0a-4515-b8de-e13c18f23c62_SetDate">
    <vt:lpwstr>2021-04-14T01:43:24.3786186Z</vt:lpwstr>
  </property>
  <property fmtid="{D5CDD505-2E9C-101B-9397-08002B2CF9AE}" pid="7" name="MSIP_Label_690d47f2-2d0a-4515-b8de-e13c18f23c62_Name">
    <vt:lpwstr>OFFICIAL</vt:lpwstr>
  </property>
  <property fmtid="{D5CDD505-2E9C-101B-9397-08002B2CF9AE}" pid="8" name="MSIP_Label_690d47f2-2d0a-4515-b8de-e13c18f23c62_Application">
    <vt:lpwstr>Microsoft Azure Information Protection</vt:lpwstr>
  </property>
  <property fmtid="{D5CDD505-2E9C-101B-9397-08002B2CF9AE}" pid="9" name="MSIP_Label_690d47f2-2d0a-4515-b8de-e13c18f23c62_ActionId">
    <vt:lpwstr>e8032cbf-5e74-4707-8ffd-dc8830141a58</vt:lpwstr>
  </property>
  <property fmtid="{D5CDD505-2E9C-101B-9397-08002B2CF9AE}" pid="10" name="MSIP_Label_690d47f2-2d0a-4515-b8de-e13c18f23c62_Extended_MSFT_Method">
    <vt:lpwstr>Manual</vt:lpwstr>
  </property>
  <property fmtid="{D5CDD505-2E9C-101B-9397-08002B2CF9AE}" pid="11" name="Sensitivity">
    <vt:lpwstr>OFFICIAL</vt:lpwstr>
  </property>
  <property fmtid="{D5CDD505-2E9C-101B-9397-08002B2CF9AE}" pid="12" name="Objective-Id">
    <vt:lpwstr>A43453169</vt:lpwstr>
  </property>
  <property fmtid="{D5CDD505-2E9C-101B-9397-08002B2CF9AE}" pid="13" name="Objective-Title">
    <vt:lpwstr>Approved HCF Notifiable Incident Notification Form (licensed)</vt:lpwstr>
  </property>
  <property fmtid="{D5CDD505-2E9C-101B-9397-08002B2CF9AE}" pid="14" name="Objective-Comment">
    <vt:lpwstr/>
  </property>
  <property fmtid="{D5CDD505-2E9C-101B-9397-08002B2CF9AE}" pid="15" name="Objective-CreationStamp">
    <vt:filetime>2023-09-08T00:30:31Z</vt:filetime>
  </property>
  <property fmtid="{D5CDD505-2E9C-101B-9397-08002B2CF9AE}" pid="16" name="Objective-IsApproved">
    <vt:bool>false</vt:bool>
  </property>
  <property fmtid="{D5CDD505-2E9C-101B-9397-08002B2CF9AE}" pid="17" name="Objective-IsPublished">
    <vt:bool>false</vt:bool>
  </property>
  <property fmtid="{D5CDD505-2E9C-101B-9397-08002B2CF9AE}" pid="18" name="Objective-DatePublished">
    <vt:lpwstr/>
  </property>
  <property fmtid="{D5CDD505-2E9C-101B-9397-08002B2CF9AE}" pid="19" name="Objective-ModificationStamp">
    <vt:filetime>2023-09-08T00:32:36Z</vt:filetime>
  </property>
  <property fmtid="{D5CDD505-2E9C-101B-9397-08002B2CF9AE}" pid="20" name="Objective-Owner">
    <vt:lpwstr>Radomir Krsteski</vt:lpwstr>
  </property>
  <property fmtid="{D5CDD505-2E9C-101B-9397-08002B2CF9AE}" pid="21" name="Objective-Path">
    <vt:lpwstr>Whole of ACT Government:ACTHD - ACT Health:GROUP: Population Health GROUP (PH):09.  Health Protection Services (HPS):11. Health Risk Facilities &amp; Radiation Safety:Governance:Health Care Facilties:Templates:</vt:lpwstr>
  </property>
  <property fmtid="{D5CDD505-2E9C-101B-9397-08002B2CF9AE}" pid="22" name="Objective-Parent">
    <vt:lpwstr>Templates</vt:lpwstr>
  </property>
  <property fmtid="{D5CDD505-2E9C-101B-9397-08002B2CF9AE}" pid="23" name="Objective-State">
    <vt:lpwstr>Being Drafted</vt:lpwstr>
  </property>
  <property fmtid="{D5CDD505-2E9C-101B-9397-08002B2CF9AE}" pid="24" name="Objective-Version">
    <vt:lpwstr>0.1</vt:lpwstr>
  </property>
  <property fmtid="{D5CDD505-2E9C-101B-9397-08002B2CF9AE}" pid="25" name="Objective-VersionNumber">
    <vt:r8>1</vt:r8>
  </property>
  <property fmtid="{D5CDD505-2E9C-101B-9397-08002B2CF9AE}" pid="26" name="Objective-VersionComment">
    <vt:lpwstr>Copied from document A42672886.3</vt:lpwstr>
  </property>
  <property fmtid="{D5CDD505-2E9C-101B-9397-08002B2CF9AE}" pid="27" name="Objective-FileNumber">
    <vt:lpwstr/>
  </property>
  <property fmtid="{D5CDD505-2E9C-101B-9397-08002B2CF9AE}" pid="28" name="Objective-Classification">
    <vt:lpwstr>[Inherited - none]</vt:lpwstr>
  </property>
  <property fmtid="{D5CDD505-2E9C-101B-9397-08002B2CF9AE}" pid="29" name="Objective-Caveats">
    <vt:lpwstr/>
  </property>
  <property fmtid="{D5CDD505-2E9C-101B-9397-08002B2CF9AE}" pid="30" name="Objective-Owner Agency">
    <vt:lpwstr>ACTHD - ACT Health Directorate</vt:lpwstr>
  </property>
  <property fmtid="{D5CDD505-2E9C-101B-9397-08002B2CF9AE}" pid="31" name="Objective-Document Type">
    <vt:lpwstr>0-Document</vt:lpwstr>
  </property>
  <property fmtid="{D5CDD505-2E9C-101B-9397-08002B2CF9AE}" pid="32" name="Objective-Language">
    <vt:lpwstr>English (en)</vt:lpwstr>
  </property>
  <property fmtid="{D5CDD505-2E9C-101B-9397-08002B2CF9AE}" pid="33" name="Objective-Jurisdiction">
    <vt:lpwstr>ACT</vt:lpwstr>
  </property>
  <property fmtid="{D5CDD505-2E9C-101B-9397-08002B2CF9AE}" pid="34" name="Objective-Customers">
    <vt:lpwstr/>
  </property>
  <property fmtid="{D5CDD505-2E9C-101B-9397-08002B2CF9AE}" pid="35" name="Objective-Places">
    <vt:lpwstr/>
  </property>
  <property fmtid="{D5CDD505-2E9C-101B-9397-08002B2CF9AE}" pid="36" name="Objective-Transaction Reference">
    <vt:lpwstr/>
  </property>
  <property fmtid="{D5CDD505-2E9C-101B-9397-08002B2CF9AE}" pid="37" name="Objective-Document Created By">
    <vt:lpwstr/>
  </property>
  <property fmtid="{D5CDD505-2E9C-101B-9397-08002B2CF9AE}" pid="38" name="Objective-Document Created On">
    <vt:lpwstr/>
  </property>
  <property fmtid="{D5CDD505-2E9C-101B-9397-08002B2CF9AE}" pid="39" name="Objective-Covers Period From">
    <vt:lpwstr/>
  </property>
  <property fmtid="{D5CDD505-2E9C-101B-9397-08002B2CF9AE}" pid="40" name="Objective-Covers Period To">
    <vt:lpwstr/>
  </property>
  <property fmtid="{D5CDD505-2E9C-101B-9397-08002B2CF9AE}" pid="41" name="Objective-Description">
    <vt:lpwstr/>
  </property>
  <property fmtid="{D5CDD505-2E9C-101B-9397-08002B2CF9AE}" pid="42" name="Objective-VersionId">
    <vt:lpwstr>vA54185794</vt:lpwstr>
  </property>
  <property fmtid="{D5CDD505-2E9C-101B-9397-08002B2CF9AE}" pid="43" name="Order">
    <vt:r8>546600</vt:r8>
  </property>
  <property fmtid="{D5CDD505-2E9C-101B-9397-08002B2CF9AE}" pid="44" name="xd_ProgID">
    <vt:lpwstr/>
  </property>
  <property fmtid="{D5CDD505-2E9C-101B-9397-08002B2CF9AE}" pid="45" name="TemplateUrl">
    <vt:lpwstr/>
  </property>
  <property fmtid="{D5CDD505-2E9C-101B-9397-08002B2CF9AE}" pid="46" name="_ExtendedDescription">
    <vt:lpwstr/>
  </property>
  <property fmtid="{D5CDD505-2E9C-101B-9397-08002B2CF9AE}" pid="47" name="_CopySource">
    <vt:lpwstr>https://actgovernment.sharepoint.com/sites/intranet-ACTHealth/phpr/Drafts/Health Care Facility -  Notifiable Incident Notification (licensed).docx</vt:lpwstr>
  </property>
</Properties>
</file>