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638EE8F1" w14:textId="5114E0C0" w:rsidR="000A2FFC" w:rsidRDefault="00026A39" w:rsidP="0058173B">
      <w:pPr>
        <w:pStyle w:val="Footer"/>
      </w:pPr>
      <w:r>
        <w:rPr>
          <w:noProof/>
        </w:rPr>
        <w:drawing>
          <wp:anchor distT="0" distB="0" distL="114300" distR="114300" simplePos="0" relativeHeight="251684864" behindDoc="1" locked="0" layoutInCell="1" allowOverlap="1" wp14:anchorId="09356F08" wp14:editId="43991FFE">
            <wp:simplePos x="0" y="0"/>
            <wp:positionH relativeFrom="page">
              <wp:posOffset>9053</wp:posOffset>
            </wp:positionH>
            <wp:positionV relativeFrom="paragraph">
              <wp:posOffset>-1080135</wp:posOffset>
            </wp:positionV>
            <wp:extent cx="7721368" cy="10918886"/>
            <wp:effectExtent l="0" t="0" r="635" b="3175"/>
            <wp:wrapNone/>
            <wp:docPr id="2" name="1811_Royal Commission First Annual Cover B.jpg" descr="The ACT Governemnt.&#10;Third annual Progress report.">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1811_Royal Commission First Annual Cover B.jpg" descr="The ACT Governemnt.&#10;Third annual Progress report.">
                      <a:extLst>
                        <a:ext uri="{C183D7F6-B498-43B3-948B-1728B52AA6E4}">
                          <adec:decorative xmlns:adec="http://schemas.microsoft.com/office/drawing/2017/decorative" val="0"/>
                        </a:ext>
                      </a:extLst>
                    </pic:cNvPr>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721368" cy="10918886"/>
                    </a:xfrm>
                    <a:prstGeom prst="rect">
                      <a:avLst/>
                    </a:prstGeom>
                  </pic:spPr>
                </pic:pic>
              </a:graphicData>
            </a:graphic>
            <wp14:sizeRelH relativeFrom="margin">
              <wp14:pctWidth>0</wp14:pctWidth>
            </wp14:sizeRelH>
            <wp14:sizeRelV relativeFrom="margin">
              <wp14:pctHeight>0</wp14:pctHeight>
            </wp14:sizeRelV>
          </wp:anchor>
        </w:drawing>
      </w:r>
    </w:p>
    <w:sdt>
      <w:sdtPr>
        <w:id w:val="440470352"/>
        <w:docPartObj>
          <w:docPartGallery w:val="Cover Pages"/>
          <w:docPartUnique/>
        </w:docPartObj>
      </w:sdtPr>
      <w:sdtEndPr>
        <w:rPr>
          <w:noProof/>
        </w:rPr>
      </w:sdtEndPr>
      <w:sdtContent>
        <w:p w14:paraId="7C8B4EAC" w14:textId="6C77302D" w:rsidR="00F875BD" w:rsidRDefault="00F875BD" w:rsidP="0058173B"/>
        <w:p w14:paraId="0756169F" w14:textId="0D78B366" w:rsidR="00F875BD" w:rsidRDefault="00B50F1F" w:rsidP="0058173B">
          <w:pPr>
            <w:rPr>
              <w:noProof/>
            </w:rPr>
          </w:pPr>
        </w:p>
      </w:sdtContent>
    </w:sdt>
    <w:p w14:paraId="2DC271CE" w14:textId="77777777" w:rsidR="008930DB" w:rsidRDefault="008930DB" w:rsidP="008930DB">
      <w:pPr>
        <w:pStyle w:val="BodyCopy"/>
      </w:pPr>
    </w:p>
    <w:p w14:paraId="7BFB5171" w14:textId="77777777" w:rsidR="008930DB" w:rsidRDefault="008930DB" w:rsidP="008930DB">
      <w:pPr>
        <w:pStyle w:val="BodyCopy"/>
        <w:sectPr w:rsidR="008930DB" w:rsidSect="0058173B">
          <w:headerReference w:type="even" r:id="rId12"/>
          <w:headerReference w:type="default" r:id="rId13"/>
          <w:footerReference w:type="default" r:id="rId14"/>
          <w:headerReference w:type="first" r:id="rId15"/>
          <w:type w:val="continuous"/>
          <w:pgSz w:w="11906" w:h="16838" w:code="9"/>
          <w:pgMar w:top="1701" w:right="1418" w:bottom="1701" w:left="1418" w:header="567" w:footer="709" w:gutter="0"/>
          <w:cols w:space="708"/>
          <w:docGrid w:linePitch="360"/>
        </w:sectPr>
      </w:pPr>
    </w:p>
    <w:p w14:paraId="111F2679" w14:textId="16A34C7F" w:rsidR="00194E7A" w:rsidRDefault="00194E7A" w:rsidP="00194E7A">
      <w:pPr>
        <w:pStyle w:val="Heading1"/>
      </w:pPr>
      <w:r>
        <w:lastRenderedPageBreak/>
        <w:t>Contents</w:t>
      </w:r>
    </w:p>
    <w:p w14:paraId="1500A341" w14:textId="5BBA4527" w:rsidR="00194E7A" w:rsidRPr="00194E7A" w:rsidRDefault="00194E7A" w:rsidP="00194E7A">
      <w:pPr>
        <w:pStyle w:val="TOC1"/>
      </w:pPr>
      <w:r>
        <w:fldChar w:fldCharType="begin"/>
      </w:r>
      <w:r>
        <w:instrText xml:space="preserve"> TOC \o "1-3" \h \z \u </w:instrText>
      </w:r>
      <w:r>
        <w:fldChar w:fldCharType="separate"/>
      </w:r>
      <w:hyperlink w:anchor="_Toc66882268" w:history="1">
        <w:r w:rsidRPr="00194E7A">
          <w:rPr>
            <w:rStyle w:val="Hyperlink"/>
            <w:color w:val="00544E" w:themeColor="accent6" w:themeShade="80"/>
            <w:u w:val="none"/>
          </w:rPr>
          <w:t>Overview</w:t>
        </w:r>
        <w:r w:rsidRPr="00194E7A">
          <w:rPr>
            <w:webHidden/>
          </w:rPr>
          <w:tab/>
        </w:r>
        <w:r w:rsidRPr="00194E7A">
          <w:rPr>
            <w:webHidden/>
          </w:rPr>
          <w:fldChar w:fldCharType="begin"/>
        </w:r>
        <w:r w:rsidRPr="00194E7A">
          <w:rPr>
            <w:webHidden/>
          </w:rPr>
          <w:instrText xml:space="preserve"> PAGEREF _Toc66882268 \h </w:instrText>
        </w:r>
        <w:r w:rsidRPr="00194E7A">
          <w:rPr>
            <w:webHidden/>
          </w:rPr>
        </w:r>
        <w:r w:rsidRPr="00194E7A">
          <w:rPr>
            <w:webHidden/>
          </w:rPr>
          <w:fldChar w:fldCharType="separate"/>
        </w:r>
        <w:r w:rsidR="00A5231C">
          <w:rPr>
            <w:webHidden/>
          </w:rPr>
          <w:t>1</w:t>
        </w:r>
        <w:r w:rsidRPr="00194E7A">
          <w:rPr>
            <w:webHidden/>
          </w:rPr>
          <w:fldChar w:fldCharType="end"/>
        </w:r>
      </w:hyperlink>
    </w:p>
    <w:p w14:paraId="5483A624" w14:textId="2EC7EFEE" w:rsidR="00194E7A" w:rsidRDefault="00B50F1F" w:rsidP="00194E7A">
      <w:pPr>
        <w:pStyle w:val="TOC1"/>
        <w:rPr>
          <w:rFonts w:asciiTheme="minorHAnsi" w:eastAsiaTheme="minorEastAsia" w:hAnsiTheme="minorHAnsi" w:cstheme="minorBidi"/>
          <w:b w:val="0"/>
          <w:caps w:val="0"/>
          <w:color w:val="auto"/>
          <w:sz w:val="24"/>
          <w:szCs w:val="24"/>
          <w:lang w:eastAsia="en-GB"/>
        </w:rPr>
      </w:pPr>
      <w:hyperlink w:anchor="_Toc66882269" w:history="1">
        <w:r w:rsidR="00194E7A" w:rsidRPr="00194E7A">
          <w:rPr>
            <w:rStyle w:val="Hyperlink"/>
            <w:color w:val="00544E" w:themeColor="accent6" w:themeShade="80"/>
            <w:u w:val="none"/>
          </w:rPr>
          <w:t>Final Report – Progress</w:t>
        </w:r>
        <w:r w:rsidR="00194E7A" w:rsidRPr="00194E7A">
          <w:rPr>
            <w:webHidden/>
          </w:rPr>
          <w:tab/>
        </w:r>
        <w:r w:rsidR="00194E7A" w:rsidRPr="00194E7A">
          <w:rPr>
            <w:webHidden/>
          </w:rPr>
          <w:fldChar w:fldCharType="begin"/>
        </w:r>
        <w:r w:rsidR="00194E7A" w:rsidRPr="00194E7A">
          <w:rPr>
            <w:webHidden/>
          </w:rPr>
          <w:instrText xml:space="preserve"> PAGEREF _Toc66882269 \h </w:instrText>
        </w:r>
        <w:r w:rsidR="00194E7A" w:rsidRPr="00194E7A">
          <w:rPr>
            <w:webHidden/>
          </w:rPr>
        </w:r>
        <w:r w:rsidR="00194E7A" w:rsidRPr="00194E7A">
          <w:rPr>
            <w:webHidden/>
          </w:rPr>
          <w:fldChar w:fldCharType="separate"/>
        </w:r>
        <w:r w:rsidR="00A5231C">
          <w:rPr>
            <w:webHidden/>
          </w:rPr>
          <w:t>3</w:t>
        </w:r>
        <w:r w:rsidR="00194E7A" w:rsidRPr="00194E7A">
          <w:rPr>
            <w:webHidden/>
          </w:rPr>
          <w:fldChar w:fldCharType="end"/>
        </w:r>
      </w:hyperlink>
    </w:p>
    <w:p w14:paraId="59898F63" w14:textId="52572957" w:rsidR="00194E7A" w:rsidRDefault="00B50F1F" w:rsidP="00194E7A">
      <w:pPr>
        <w:pStyle w:val="TOC2"/>
        <w:rPr>
          <w:rFonts w:asciiTheme="minorHAnsi" w:eastAsiaTheme="minorEastAsia" w:hAnsiTheme="minorHAnsi" w:cstheme="minorBidi"/>
          <w:caps/>
          <w:color w:val="auto"/>
          <w:lang w:eastAsia="en-GB"/>
        </w:rPr>
      </w:pPr>
      <w:hyperlink w:anchor="_Toc66882270" w:history="1">
        <w:r w:rsidR="00194E7A" w:rsidRPr="00DE6A22">
          <w:rPr>
            <w:rStyle w:val="Hyperlink"/>
          </w:rPr>
          <w:t>Theme 1: Making Institutions Child Safe</w:t>
        </w:r>
        <w:r w:rsidR="00194E7A">
          <w:rPr>
            <w:webHidden/>
          </w:rPr>
          <w:tab/>
        </w:r>
        <w:r w:rsidR="00194E7A">
          <w:rPr>
            <w:webHidden/>
          </w:rPr>
          <w:fldChar w:fldCharType="begin"/>
        </w:r>
        <w:r w:rsidR="00194E7A">
          <w:rPr>
            <w:webHidden/>
          </w:rPr>
          <w:instrText xml:space="preserve"> PAGEREF _Toc66882270 \h </w:instrText>
        </w:r>
        <w:r w:rsidR="00194E7A">
          <w:rPr>
            <w:webHidden/>
          </w:rPr>
        </w:r>
        <w:r w:rsidR="00194E7A">
          <w:rPr>
            <w:webHidden/>
          </w:rPr>
          <w:fldChar w:fldCharType="separate"/>
        </w:r>
        <w:r w:rsidR="00A5231C">
          <w:rPr>
            <w:webHidden/>
          </w:rPr>
          <w:t>3</w:t>
        </w:r>
        <w:r w:rsidR="00194E7A">
          <w:rPr>
            <w:webHidden/>
          </w:rPr>
          <w:fldChar w:fldCharType="end"/>
        </w:r>
      </w:hyperlink>
    </w:p>
    <w:p w14:paraId="0D4EC0C7" w14:textId="627B489E" w:rsidR="00194E7A" w:rsidRPr="00194E7A" w:rsidRDefault="00B50F1F" w:rsidP="00194E7A">
      <w:pPr>
        <w:pStyle w:val="TOC3"/>
      </w:pPr>
      <w:hyperlink w:anchor="_Toc66882271" w:history="1">
        <w:r w:rsidR="00194E7A" w:rsidRPr="00194E7A">
          <w:rPr>
            <w:rStyle w:val="Hyperlink"/>
            <w:color w:val="191919"/>
            <w:u w:val="none"/>
          </w:rPr>
          <w:t>eSafety</w:t>
        </w:r>
        <w:r w:rsidR="00194E7A" w:rsidRPr="00194E7A">
          <w:rPr>
            <w:webHidden/>
          </w:rPr>
          <w:tab/>
        </w:r>
        <w:r w:rsidR="00194E7A" w:rsidRPr="00194E7A">
          <w:rPr>
            <w:webHidden/>
          </w:rPr>
          <w:fldChar w:fldCharType="begin"/>
        </w:r>
        <w:r w:rsidR="00194E7A" w:rsidRPr="00194E7A">
          <w:rPr>
            <w:webHidden/>
          </w:rPr>
          <w:instrText xml:space="preserve"> PAGEREF _Toc66882271 \h </w:instrText>
        </w:r>
        <w:r w:rsidR="00194E7A" w:rsidRPr="00194E7A">
          <w:rPr>
            <w:webHidden/>
          </w:rPr>
        </w:r>
        <w:r w:rsidR="00194E7A" w:rsidRPr="00194E7A">
          <w:rPr>
            <w:webHidden/>
          </w:rPr>
          <w:fldChar w:fldCharType="separate"/>
        </w:r>
        <w:r w:rsidR="00A5231C">
          <w:rPr>
            <w:webHidden/>
          </w:rPr>
          <w:t>3</w:t>
        </w:r>
        <w:r w:rsidR="00194E7A" w:rsidRPr="00194E7A">
          <w:rPr>
            <w:webHidden/>
          </w:rPr>
          <w:fldChar w:fldCharType="end"/>
        </w:r>
      </w:hyperlink>
    </w:p>
    <w:p w14:paraId="214656C8" w14:textId="75E4DFF6" w:rsidR="00194E7A" w:rsidRPr="00194E7A" w:rsidRDefault="00B50F1F" w:rsidP="00194E7A">
      <w:pPr>
        <w:pStyle w:val="TOC3"/>
      </w:pPr>
      <w:hyperlink w:anchor="_Toc66882272" w:history="1">
        <w:r w:rsidR="00194E7A" w:rsidRPr="00194E7A">
          <w:rPr>
            <w:rStyle w:val="Hyperlink"/>
            <w:color w:val="191919"/>
            <w:u w:val="none"/>
          </w:rPr>
          <w:t>Improving knowledge in school communities</w:t>
        </w:r>
        <w:r w:rsidR="00194E7A" w:rsidRPr="00194E7A">
          <w:rPr>
            <w:webHidden/>
          </w:rPr>
          <w:tab/>
        </w:r>
        <w:r w:rsidR="00194E7A" w:rsidRPr="00194E7A">
          <w:rPr>
            <w:webHidden/>
          </w:rPr>
          <w:fldChar w:fldCharType="begin"/>
        </w:r>
        <w:r w:rsidR="00194E7A" w:rsidRPr="00194E7A">
          <w:rPr>
            <w:webHidden/>
          </w:rPr>
          <w:instrText xml:space="preserve"> PAGEREF _Toc66882272 \h </w:instrText>
        </w:r>
        <w:r w:rsidR="00194E7A" w:rsidRPr="00194E7A">
          <w:rPr>
            <w:webHidden/>
          </w:rPr>
        </w:r>
        <w:r w:rsidR="00194E7A" w:rsidRPr="00194E7A">
          <w:rPr>
            <w:webHidden/>
          </w:rPr>
          <w:fldChar w:fldCharType="separate"/>
        </w:r>
        <w:r w:rsidR="00A5231C">
          <w:rPr>
            <w:webHidden/>
          </w:rPr>
          <w:t>4</w:t>
        </w:r>
        <w:r w:rsidR="00194E7A" w:rsidRPr="00194E7A">
          <w:rPr>
            <w:webHidden/>
          </w:rPr>
          <w:fldChar w:fldCharType="end"/>
        </w:r>
      </w:hyperlink>
    </w:p>
    <w:p w14:paraId="227BEAE2" w14:textId="4DA34FF1" w:rsidR="00194E7A" w:rsidRPr="00194E7A" w:rsidRDefault="00B50F1F" w:rsidP="00194E7A">
      <w:pPr>
        <w:pStyle w:val="TOC3"/>
      </w:pPr>
      <w:hyperlink w:anchor="_Toc66882273" w:history="1">
        <w:r w:rsidR="00194E7A" w:rsidRPr="00194E7A">
          <w:rPr>
            <w:rStyle w:val="Hyperlink"/>
            <w:color w:val="191919"/>
            <w:u w:val="none"/>
          </w:rPr>
          <w:t>Teacher Registration</w:t>
        </w:r>
        <w:r w:rsidR="00194E7A" w:rsidRPr="00194E7A">
          <w:rPr>
            <w:webHidden/>
          </w:rPr>
          <w:tab/>
        </w:r>
        <w:r w:rsidR="00194E7A" w:rsidRPr="00194E7A">
          <w:rPr>
            <w:webHidden/>
          </w:rPr>
          <w:fldChar w:fldCharType="begin"/>
        </w:r>
        <w:r w:rsidR="00194E7A" w:rsidRPr="00194E7A">
          <w:rPr>
            <w:webHidden/>
          </w:rPr>
          <w:instrText xml:space="preserve"> PAGEREF _Toc66882273 \h </w:instrText>
        </w:r>
        <w:r w:rsidR="00194E7A" w:rsidRPr="00194E7A">
          <w:rPr>
            <w:webHidden/>
          </w:rPr>
        </w:r>
        <w:r w:rsidR="00194E7A" w:rsidRPr="00194E7A">
          <w:rPr>
            <w:webHidden/>
          </w:rPr>
          <w:fldChar w:fldCharType="separate"/>
        </w:r>
        <w:r w:rsidR="00A5231C">
          <w:rPr>
            <w:webHidden/>
          </w:rPr>
          <w:t>4</w:t>
        </w:r>
        <w:r w:rsidR="00194E7A" w:rsidRPr="00194E7A">
          <w:rPr>
            <w:webHidden/>
          </w:rPr>
          <w:fldChar w:fldCharType="end"/>
        </w:r>
      </w:hyperlink>
    </w:p>
    <w:p w14:paraId="06EEAABC" w14:textId="36FEFCCE" w:rsidR="00194E7A" w:rsidRPr="00194E7A" w:rsidRDefault="00B50F1F" w:rsidP="00194E7A">
      <w:pPr>
        <w:pStyle w:val="TOC3"/>
      </w:pPr>
      <w:hyperlink w:anchor="_Toc66882274" w:history="1">
        <w:r w:rsidR="00194E7A" w:rsidRPr="00194E7A">
          <w:rPr>
            <w:rStyle w:val="Hyperlink"/>
            <w:color w:val="191919"/>
            <w:u w:val="none"/>
          </w:rPr>
          <w:t>Protection for boarders</w:t>
        </w:r>
        <w:r w:rsidR="00194E7A" w:rsidRPr="00194E7A">
          <w:rPr>
            <w:webHidden/>
          </w:rPr>
          <w:tab/>
        </w:r>
        <w:r w:rsidR="00194E7A" w:rsidRPr="00194E7A">
          <w:rPr>
            <w:webHidden/>
          </w:rPr>
          <w:fldChar w:fldCharType="begin"/>
        </w:r>
        <w:r w:rsidR="00194E7A" w:rsidRPr="00194E7A">
          <w:rPr>
            <w:webHidden/>
          </w:rPr>
          <w:instrText xml:space="preserve"> PAGEREF _Toc66882274 \h </w:instrText>
        </w:r>
        <w:r w:rsidR="00194E7A" w:rsidRPr="00194E7A">
          <w:rPr>
            <w:webHidden/>
          </w:rPr>
        </w:r>
        <w:r w:rsidR="00194E7A" w:rsidRPr="00194E7A">
          <w:rPr>
            <w:webHidden/>
          </w:rPr>
          <w:fldChar w:fldCharType="separate"/>
        </w:r>
        <w:r w:rsidR="00A5231C">
          <w:rPr>
            <w:webHidden/>
          </w:rPr>
          <w:t>4</w:t>
        </w:r>
        <w:r w:rsidR="00194E7A" w:rsidRPr="00194E7A">
          <w:rPr>
            <w:webHidden/>
          </w:rPr>
          <w:fldChar w:fldCharType="end"/>
        </w:r>
      </w:hyperlink>
    </w:p>
    <w:p w14:paraId="0D189E7B" w14:textId="676DAB7A" w:rsidR="00194E7A" w:rsidRPr="00194E7A" w:rsidRDefault="00B50F1F" w:rsidP="00194E7A">
      <w:pPr>
        <w:pStyle w:val="TOC3"/>
      </w:pPr>
      <w:hyperlink w:anchor="_Toc66882275" w:history="1">
        <w:r w:rsidR="00194E7A" w:rsidRPr="00194E7A">
          <w:rPr>
            <w:rStyle w:val="Hyperlink"/>
            <w:color w:val="191919"/>
            <w:u w:val="none"/>
          </w:rPr>
          <w:t>ACT Education reviews Safe and Supportive Schools policy</w:t>
        </w:r>
        <w:r w:rsidR="00194E7A" w:rsidRPr="00194E7A">
          <w:rPr>
            <w:webHidden/>
          </w:rPr>
          <w:tab/>
        </w:r>
        <w:r w:rsidR="00194E7A" w:rsidRPr="00194E7A">
          <w:rPr>
            <w:webHidden/>
          </w:rPr>
          <w:fldChar w:fldCharType="begin"/>
        </w:r>
        <w:r w:rsidR="00194E7A" w:rsidRPr="00194E7A">
          <w:rPr>
            <w:webHidden/>
          </w:rPr>
          <w:instrText xml:space="preserve"> PAGEREF _Toc66882275 \h </w:instrText>
        </w:r>
        <w:r w:rsidR="00194E7A" w:rsidRPr="00194E7A">
          <w:rPr>
            <w:webHidden/>
          </w:rPr>
        </w:r>
        <w:r w:rsidR="00194E7A" w:rsidRPr="00194E7A">
          <w:rPr>
            <w:webHidden/>
          </w:rPr>
          <w:fldChar w:fldCharType="separate"/>
        </w:r>
        <w:r w:rsidR="00A5231C">
          <w:rPr>
            <w:webHidden/>
          </w:rPr>
          <w:t>4</w:t>
        </w:r>
        <w:r w:rsidR="00194E7A" w:rsidRPr="00194E7A">
          <w:rPr>
            <w:webHidden/>
          </w:rPr>
          <w:fldChar w:fldCharType="end"/>
        </w:r>
      </w:hyperlink>
    </w:p>
    <w:p w14:paraId="0484804C" w14:textId="59F023B7" w:rsidR="00194E7A" w:rsidRPr="00194E7A" w:rsidRDefault="00B50F1F" w:rsidP="00194E7A">
      <w:pPr>
        <w:pStyle w:val="TOC3"/>
      </w:pPr>
      <w:hyperlink w:anchor="_Toc66882276" w:history="1">
        <w:r w:rsidR="00194E7A" w:rsidRPr="00194E7A">
          <w:rPr>
            <w:rStyle w:val="Hyperlink"/>
            <w:color w:val="191919"/>
            <w:u w:val="none"/>
          </w:rPr>
          <w:t>Managing complaints of child sexual abuse in schools</w:t>
        </w:r>
        <w:r w:rsidR="00194E7A" w:rsidRPr="00194E7A">
          <w:rPr>
            <w:webHidden/>
          </w:rPr>
          <w:tab/>
        </w:r>
        <w:r w:rsidR="00194E7A" w:rsidRPr="00194E7A">
          <w:rPr>
            <w:webHidden/>
          </w:rPr>
          <w:fldChar w:fldCharType="begin"/>
        </w:r>
        <w:r w:rsidR="00194E7A" w:rsidRPr="00194E7A">
          <w:rPr>
            <w:webHidden/>
          </w:rPr>
          <w:instrText xml:space="preserve"> PAGEREF _Toc66882276 \h </w:instrText>
        </w:r>
        <w:r w:rsidR="00194E7A" w:rsidRPr="00194E7A">
          <w:rPr>
            <w:webHidden/>
          </w:rPr>
        </w:r>
        <w:r w:rsidR="00194E7A" w:rsidRPr="00194E7A">
          <w:rPr>
            <w:webHidden/>
          </w:rPr>
          <w:fldChar w:fldCharType="separate"/>
        </w:r>
        <w:r w:rsidR="00A5231C">
          <w:rPr>
            <w:webHidden/>
          </w:rPr>
          <w:t>5</w:t>
        </w:r>
        <w:r w:rsidR="00194E7A" w:rsidRPr="00194E7A">
          <w:rPr>
            <w:webHidden/>
          </w:rPr>
          <w:fldChar w:fldCharType="end"/>
        </w:r>
      </w:hyperlink>
    </w:p>
    <w:p w14:paraId="6A3A8C25" w14:textId="78E5746C" w:rsidR="00194E7A" w:rsidRPr="00194E7A" w:rsidRDefault="00B50F1F" w:rsidP="00194E7A">
      <w:pPr>
        <w:pStyle w:val="TOC3"/>
      </w:pPr>
      <w:hyperlink w:anchor="_Toc66882277" w:history="1">
        <w:r w:rsidR="00194E7A" w:rsidRPr="00194E7A">
          <w:rPr>
            <w:rStyle w:val="Hyperlink"/>
            <w:color w:val="191919"/>
            <w:u w:val="none"/>
          </w:rPr>
          <w:t>A trauma-informed health system</w:t>
        </w:r>
        <w:r w:rsidR="00194E7A" w:rsidRPr="00194E7A">
          <w:rPr>
            <w:webHidden/>
          </w:rPr>
          <w:tab/>
        </w:r>
        <w:r w:rsidR="00194E7A" w:rsidRPr="00194E7A">
          <w:rPr>
            <w:webHidden/>
          </w:rPr>
          <w:fldChar w:fldCharType="begin"/>
        </w:r>
        <w:r w:rsidR="00194E7A" w:rsidRPr="00194E7A">
          <w:rPr>
            <w:webHidden/>
          </w:rPr>
          <w:instrText xml:space="preserve"> PAGEREF _Toc66882277 \h </w:instrText>
        </w:r>
        <w:r w:rsidR="00194E7A" w:rsidRPr="00194E7A">
          <w:rPr>
            <w:webHidden/>
          </w:rPr>
        </w:r>
        <w:r w:rsidR="00194E7A" w:rsidRPr="00194E7A">
          <w:rPr>
            <w:webHidden/>
          </w:rPr>
          <w:fldChar w:fldCharType="separate"/>
        </w:r>
        <w:r w:rsidR="00A5231C">
          <w:rPr>
            <w:webHidden/>
          </w:rPr>
          <w:t>5</w:t>
        </w:r>
        <w:r w:rsidR="00194E7A" w:rsidRPr="00194E7A">
          <w:rPr>
            <w:webHidden/>
          </w:rPr>
          <w:fldChar w:fldCharType="end"/>
        </w:r>
      </w:hyperlink>
    </w:p>
    <w:p w14:paraId="631F4B8B" w14:textId="269AD72A" w:rsidR="00194E7A" w:rsidRPr="00194E7A" w:rsidRDefault="00B50F1F" w:rsidP="00194E7A">
      <w:pPr>
        <w:pStyle w:val="TOC3"/>
      </w:pPr>
      <w:hyperlink w:anchor="_Toc66882278" w:history="1">
        <w:r w:rsidR="00194E7A" w:rsidRPr="00194E7A">
          <w:rPr>
            <w:rStyle w:val="Hyperlink"/>
            <w:color w:val="191919"/>
            <w:u w:val="none"/>
          </w:rPr>
          <w:t>Interjurisdictional Committees</w:t>
        </w:r>
        <w:r w:rsidR="00194E7A" w:rsidRPr="00194E7A">
          <w:rPr>
            <w:webHidden/>
          </w:rPr>
          <w:tab/>
        </w:r>
        <w:r w:rsidR="00194E7A" w:rsidRPr="00194E7A">
          <w:rPr>
            <w:webHidden/>
          </w:rPr>
          <w:fldChar w:fldCharType="begin"/>
        </w:r>
        <w:r w:rsidR="00194E7A" w:rsidRPr="00194E7A">
          <w:rPr>
            <w:webHidden/>
          </w:rPr>
          <w:instrText xml:space="preserve"> PAGEREF _Toc66882278 \h </w:instrText>
        </w:r>
        <w:r w:rsidR="00194E7A" w:rsidRPr="00194E7A">
          <w:rPr>
            <w:webHidden/>
          </w:rPr>
        </w:r>
        <w:r w:rsidR="00194E7A" w:rsidRPr="00194E7A">
          <w:rPr>
            <w:webHidden/>
          </w:rPr>
          <w:fldChar w:fldCharType="separate"/>
        </w:r>
        <w:r w:rsidR="00A5231C">
          <w:rPr>
            <w:webHidden/>
          </w:rPr>
          <w:t>5</w:t>
        </w:r>
        <w:r w:rsidR="00194E7A" w:rsidRPr="00194E7A">
          <w:rPr>
            <w:webHidden/>
          </w:rPr>
          <w:fldChar w:fldCharType="end"/>
        </w:r>
      </w:hyperlink>
    </w:p>
    <w:p w14:paraId="42A2071C" w14:textId="4D50249D" w:rsidR="00194E7A" w:rsidRPr="00194E7A" w:rsidRDefault="00B50F1F" w:rsidP="00194E7A">
      <w:pPr>
        <w:pStyle w:val="TOC2"/>
      </w:pPr>
      <w:hyperlink w:anchor="_Toc66882279" w:history="1">
        <w:r w:rsidR="00194E7A" w:rsidRPr="00DE6A22">
          <w:rPr>
            <w:rStyle w:val="Hyperlink"/>
          </w:rPr>
          <w:t>Theme 2: An Oversight System that Responds to Child Safety</w:t>
        </w:r>
        <w:r w:rsidR="00194E7A">
          <w:rPr>
            <w:webHidden/>
          </w:rPr>
          <w:tab/>
        </w:r>
        <w:r w:rsidR="00194E7A">
          <w:rPr>
            <w:webHidden/>
          </w:rPr>
          <w:fldChar w:fldCharType="begin"/>
        </w:r>
        <w:r w:rsidR="00194E7A">
          <w:rPr>
            <w:webHidden/>
          </w:rPr>
          <w:instrText xml:space="preserve"> PAGEREF _Toc66882279 \h </w:instrText>
        </w:r>
        <w:r w:rsidR="00194E7A">
          <w:rPr>
            <w:webHidden/>
          </w:rPr>
        </w:r>
        <w:r w:rsidR="00194E7A">
          <w:rPr>
            <w:webHidden/>
          </w:rPr>
          <w:fldChar w:fldCharType="separate"/>
        </w:r>
        <w:r w:rsidR="00A5231C">
          <w:rPr>
            <w:webHidden/>
          </w:rPr>
          <w:t>6</w:t>
        </w:r>
        <w:r w:rsidR="00194E7A">
          <w:rPr>
            <w:webHidden/>
          </w:rPr>
          <w:fldChar w:fldCharType="end"/>
        </w:r>
      </w:hyperlink>
    </w:p>
    <w:p w14:paraId="5CF7A16D" w14:textId="188462C8" w:rsidR="00194E7A" w:rsidRDefault="00B50F1F" w:rsidP="00194E7A">
      <w:pPr>
        <w:pStyle w:val="TOC3"/>
        <w:rPr>
          <w:rFonts w:eastAsiaTheme="minorEastAsia" w:cstheme="minorBidi"/>
          <w:b/>
          <w:color w:val="auto"/>
          <w:lang w:eastAsia="en-GB"/>
        </w:rPr>
      </w:pPr>
      <w:hyperlink w:anchor="_Toc66882280" w:history="1">
        <w:r w:rsidR="00194E7A" w:rsidRPr="00DE6A22">
          <w:rPr>
            <w:rStyle w:val="Hyperlink"/>
          </w:rPr>
          <w:t>An ACT Oversight Body for Child Safe Standards</w:t>
        </w:r>
        <w:r w:rsidR="00194E7A">
          <w:rPr>
            <w:webHidden/>
          </w:rPr>
          <w:tab/>
        </w:r>
        <w:r w:rsidR="00194E7A">
          <w:rPr>
            <w:webHidden/>
          </w:rPr>
          <w:fldChar w:fldCharType="begin"/>
        </w:r>
        <w:r w:rsidR="00194E7A">
          <w:rPr>
            <w:webHidden/>
          </w:rPr>
          <w:instrText xml:space="preserve"> PAGEREF _Toc66882280 \h </w:instrText>
        </w:r>
        <w:r w:rsidR="00194E7A">
          <w:rPr>
            <w:webHidden/>
          </w:rPr>
        </w:r>
        <w:r w:rsidR="00194E7A">
          <w:rPr>
            <w:webHidden/>
          </w:rPr>
          <w:fldChar w:fldCharType="separate"/>
        </w:r>
        <w:r w:rsidR="00A5231C">
          <w:rPr>
            <w:webHidden/>
          </w:rPr>
          <w:t>6</w:t>
        </w:r>
        <w:r w:rsidR="00194E7A">
          <w:rPr>
            <w:webHidden/>
          </w:rPr>
          <w:fldChar w:fldCharType="end"/>
        </w:r>
      </w:hyperlink>
    </w:p>
    <w:p w14:paraId="22F8ADCA" w14:textId="6BF1DAAA" w:rsidR="00194E7A" w:rsidRDefault="00B50F1F" w:rsidP="00194E7A">
      <w:pPr>
        <w:pStyle w:val="TOC3"/>
        <w:rPr>
          <w:rFonts w:eastAsiaTheme="minorEastAsia" w:cstheme="minorBidi"/>
          <w:b/>
          <w:color w:val="auto"/>
          <w:lang w:eastAsia="en-GB"/>
        </w:rPr>
      </w:pPr>
      <w:hyperlink w:anchor="_Toc66882281" w:history="1">
        <w:r w:rsidR="00194E7A" w:rsidRPr="00DE6A22">
          <w:rPr>
            <w:rStyle w:val="Hyperlink"/>
          </w:rPr>
          <w:t>Records institutions delivering long-term accountability</w:t>
        </w:r>
        <w:r w:rsidR="00194E7A">
          <w:rPr>
            <w:webHidden/>
          </w:rPr>
          <w:tab/>
        </w:r>
        <w:r w:rsidR="00194E7A">
          <w:rPr>
            <w:webHidden/>
          </w:rPr>
          <w:fldChar w:fldCharType="begin"/>
        </w:r>
        <w:r w:rsidR="00194E7A">
          <w:rPr>
            <w:webHidden/>
          </w:rPr>
          <w:instrText xml:space="preserve"> PAGEREF _Toc66882281 \h </w:instrText>
        </w:r>
        <w:r w:rsidR="00194E7A">
          <w:rPr>
            <w:webHidden/>
          </w:rPr>
        </w:r>
        <w:r w:rsidR="00194E7A">
          <w:rPr>
            <w:webHidden/>
          </w:rPr>
          <w:fldChar w:fldCharType="separate"/>
        </w:r>
        <w:r w:rsidR="00A5231C">
          <w:rPr>
            <w:webHidden/>
          </w:rPr>
          <w:t>6</w:t>
        </w:r>
        <w:r w:rsidR="00194E7A">
          <w:rPr>
            <w:webHidden/>
          </w:rPr>
          <w:fldChar w:fldCharType="end"/>
        </w:r>
      </w:hyperlink>
    </w:p>
    <w:p w14:paraId="392FD408" w14:textId="20B0484B" w:rsidR="00194E7A" w:rsidRDefault="00B50F1F" w:rsidP="00194E7A">
      <w:pPr>
        <w:pStyle w:val="TOC3"/>
        <w:rPr>
          <w:rFonts w:eastAsiaTheme="minorEastAsia" w:cstheme="minorBidi"/>
          <w:b/>
          <w:color w:val="auto"/>
          <w:lang w:eastAsia="en-GB"/>
        </w:rPr>
      </w:pPr>
      <w:hyperlink w:anchor="_Toc66882282" w:history="1">
        <w:r w:rsidR="00194E7A" w:rsidRPr="00DE6A22">
          <w:rPr>
            <w:rStyle w:val="Hyperlink"/>
          </w:rPr>
          <w:t>Records keeping in schools</w:t>
        </w:r>
        <w:r w:rsidR="00194E7A">
          <w:rPr>
            <w:webHidden/>
          </w:rPr>
          <w:tab/>
        </w:r>
        <w:r w:rsidR="00194E7A">
          <w:rPr>
            <w:webHidden/>
          </w:rPr>
          <w:fldChar w:fldCharType="begin"/>
        </w:r>
        <w:r w:rsidR="00194E7A">
          <w:rPr>
            <w:webHidden/>
          </w:rPr>
          <w:instrText xml:space="preserve"> PAGEREF _Toc66882282 \h </w:instrText>
        </w:r>
        <w:r w:rsidR="00194E7A">
          <w:rPr>
            <w:webHidden/>
          </w:rPr>
        </w:r>
        <w:r w:rsidR="00194E7A">
          <w:rPr>
            <w:webHidden/>
          </w:rPr>
          <w:fldChar w:fldCharType="separate"/>
        </w:r>
        <w:r w:rsidR="00A5231C">
          <w:rPr>
            <w:webHidden/>
          </w:rPr>
          <w:t>7</w:t>
        </w:r>
        <w:r w:rsidR="00194E7A">
          <w:rPr>
            <w:webHidden/>
          </w:rPr>
          <w:fldChar w:fldCharType="end"/>
        </w:r>
      </w:hyperlink>
    </w:p>
    <w:p w14:paraId="7AE612D7" w14:textId="0C9D2E3F" w:rsidR="00194E7A" w:rsidRDefault="00B50F1F" w:rsidP="00194E7A">
      <w:pPr>
        <w:pStyle w:val="TOC2"/>
        <w:rPr>
          <w:rFonts w:asciiTheme="minorHAnsi" w:eastAsiaTheme="minorEastAsia" w:hAnsiTheme="minorHAnsi" w:cstheme="minorBidi"/>
          <w:caps/>
          <w:color w:val="auto"/>
          <w:lang w:eastAsia="en-GB"/>
        </w:rPr>
      </w:pPr>
      <w:hyperlink w:anchor="_Toc66882283" w:history="1">
        <w:r w:rsidR="00194E7A" w:rsidRPr="00DE6A22">
          <w:rPr>
            <w:rStyle w:val="Hyperlink"/>
          </w:rPr>
          <w:t>Theme 3: Services for Children and Young People</w:t>
        </w:r>
        <w:r w:rsidR="00194E7A">
          <w:rPr>
            <w:webHidden/>
          </w:rPr>
          <w:tab/>
        </w:r>
        <w:r w:rsidR="00194E7A">
          <w:rPr>
            <w:webHidden/>
          </w:rPr>
          <w:fldChar w:fldCharType="begin"/>
        </w:r>
        <w:r w:rsidR="00194E7A">
          <w:rPr>
            <w:webHidden/>
          </w:rPr>
          <w:instrText xml:space="preserve"> PAGEREF _Toc66882283 \h </w:instrText>
        </w:r>
        <w:r w:rsidR="00194E7A">
          <w:rPr>
            <w:webHidden/>
          </w:rPr>
        </w:r>
        <w:r w:rsidR="00194E7A">
          <w:rPr>
            <w:webHidden/>
          </w:rPr>
          <w:fldChar w:fldCharType="separate"/>
        </w:r>
        <w:r w:rsidR="00A5231C">
          <w:rPr>
            <w:webHidden/>
          </w:rPr>
          <w:t>8</w:t>
        </w:r>
        <w:r w:rsidR="00194E7A">
          <w:rPr>
            <w:webHidden/>
          </w:rPr>
          <w:fldChar w:fldCharType="end"/>
        </w:r>
      </w:hyperlink>
    </w:p>
    <w:p w14:paraId="676DBD6F" w14:textId="0166C1BE" w:rsidR="00194E7A" w:rsidRPr="00194E7A" w:rsidRDefault="00B50F1F" w:rsidP="00194E7A">
      <w:pPr>
        <w:pStyle w:val="TOC3"/>
      </w:pPr>
      <w:hyperlink w:anchor="_Toc66882284" w:history="1">
        <w:r w:rsidR="00194E7A" w:rsidRPr="00DE6A22">
          <w:rPr>
            <w:rStyle w:val="Hyperlink"/>
          </w:rPr>
          <w:t>Supporting children with Harmful Sexual Behaviours</w:t>
        </w:r>
        <w:r w:rsidR="00194E7A">
          <w:rPr>
            <w:webHidden/>
          </w:rPr>
          <w:tab/>
        </w:r>
        <w:r w:rsidR="00194E7A">
          <w:rPr>
            <w:webHidden/>
          </w:rPr>
          <w:fldChar w:fldCharType="begin"/>
        </w:r>
        <w:r w:rsidR="00194E7A">
          <w:rPr>
            <w:webHidden/>
          </w:rPr>
          <w:instrText xml:space="preserve"> PAGEREF _Toc66882284 \h </w:instrText>
        </w:r>
        <w:r w:rsidR="00194E7A">
          <w:rPr>
            <w:webHidden/>
          </w:rPr>
        </w:r>
        <w:r w:rsidR="00194E7A">
          <w:rPr>
            <w:webHidden/>
          </w:rPr>
          <w:fldChar w:fldCharType="separate"/>
        </w:r>
        <w:r w:rsidR="00A5231C">
          <w:rPr>
            <w:webHidden/>
          </w:rPr>
          <w:t>8</w:t>
        </w:r>
        <w:r w:rsidR="00194E7A">
          <w:rPr>
            <w:webHidden/>
          </w:rPr>
          <w:fldChar w:fldCharType="end"/>
        </w:r>
      </w:hyperlink>
    </w:p>
    <w:p w14:paraId="78094AED" w14:textId="0C571333" w:rsidR="00194E7A" w:rsidRDefault="00B50F1F" w:rsidP="00194E7A">
      <w:pPr>
        <w:pStyle w:val="TOC3"/>
        <w:rPr>
          <w:rFonts w:eastAsiaTheme="minorEastAsia" w:cstheme="minorBidi"/>
          <w:b/>
          <w:color w:val="auto"/>
          <w:lang w:eastAsia="en-GB"/>
        </w:rPr>
      </w:pPr>
      <w:hyperlink w:anchor="_Toc66882285" w:history="1">
        <w:r w:rsidR="00194E7A" w:rsidRPr="00DE6A22">
          <w:rPr>
            <w:rStyle w:val="Hyperlink"/>
          </w:rPr>
          <w:t>Intermediaries</w:t>
        </w:r>
        <w:r w:rsidR="00194E7A">
          <w:rPr>
            <w:webHidden/>
          </w:rPr>
          <w:tab/>
        </w:r>
        <w:r w:rsidR="00194E7A">
          <w:rPr>
            <w:webHidden/>
          </w:rPr>
          <w:fldChar w:fldCharType="begin"/>
        </w:r>
        <w:r w:rsidR="00194E7A">
          <w:rPr>
            <w:webHidden/>
          </w:rPr>
          <w:instrText xml:space="preserve"> PAGEREF _Toc66882285 \h </w:instrText>
        </w:r>
        <w:r w:rsidR="00194E7A">
          <w:rPr>
            <w:webHidden/>
          </w:rPr>
        </w:r>
        <w:r w:rsidR="00194E7A">
          <w:rPr>
            <w:webHidden/>
          </w:rPr>
          <w:fldChar w:fldCharType="separate"/>
        </w:r>
        <w:r w:rsidR="00A5231C">
          <w:rPr>
            <w:webHidden/>
          </w:rPr>
          <w:t>8</w:t>
        </w:r>
        <w:r w:rsidR="00194E7A">
          <w:rPr>
            <w:webHidden/>
          </w:rPr>
          <w:fldChar w:fldCharType="end"/>
        </w:r>
      </w:hyperlink>
    </w:p>
    <w:p w14:paraId="178C4CC1" w14:textId="1EF10380" w:rsidR="00194E7A" w:rsidRDefault="00B50F1F" w:rsidP="00194E7A">
      <w:pPr>
        <w:pStyle w:val="TOC2"/>
        <w:rPr>
          <w:rFonts w:asciiTheme="minorHAnsi" w:eastAsiaTheme="minorEastAsia" w:hAnsiTheme="minorHAnsi" w:cstheme="minorBidi"/>
          <w:caps/>
          <w:color w:val="auto"/>
          <w:lang w:eastAsia="en-GB"/>
        </w:rPr>
      </w:pPr>
      <w:hyperlink w:anchor="_Toc66882286" w:history="1">
        <w:r w:rsidR="00194E7A" w:rsidRPr="00DE6A22">
          <w:rPr>
            <w:rStyle w:val="Hyperlink"/>
          </w:rPr>
          <w:t>Theme 4: Tailored Support through Specialist Services</w:t>
        </w:r>
        <w:r w:rsidR="00194E7A">
          <w:rPr>
            <w:webHidden/>
          </w:rPr>
          <w:tab/>
        </w:r>
        <w:r w:rsidR="00194E7A">
          <w:rPr>
            <w:webHidden/>
          </w:rPr>
          <w:fldChar w:fldCharType="begin"/>
        </w:r>
        <w:r w:rsidR="00194E7A">
          <w:rPr>
            <w:webHidden/>
          </w:rPr>
          <w:instrText xml:space="preserve"> PAGEREF _Toc66882286 \h </w:instrText>
        </w:r>
        <w:r w:rsidR="00194E7A">
          <w:rPr>
            <w:webHidden/>
          </w:rPr>
        </w:r>
        <w:r w:rsidR="00194E7A">
          <w:rPr>
            <w:webHidden/>
          </w:rPr>
          <w:fldChar w:fldCharType="separate"/>
        </w:r>
        <w:r w:rsidR="00A5231C">
          <w:rPr>
            <w:webHidden/>
          </w:rPr>
          <w:t>10</w:t>
        </w:r>
        <w:r w:rsidR="00194E7A">
          <w:rPr>
            <w:webHidden/>
          </w:rPr>
          <w:fldChar w:fldCharType="end"/>
        </w:r>
      </w:hyperlink>
    </w:p>
    <w:p w14:paraId="7C6935E4" w14:textId="2B234386" w:rsidR="00194E7A" w:rsidRDefault="00B50F1F" w:rsidP="00194E7A">
      <w:pPr>
        <w:pStyle w:val="TOC3"/>
        <w:rPr>
          <w:rFonts w:eastAsiaTheme="minorEastAsia" w:cstheme="minorBidi"/>
          <w:b/>
          <w:color w:val="auto"/>
          <w:lang w:eastAsia="en-GB"/>
        </w:rPr>
      </w:pPr>
      <w:hyperlink w:anchor="_Toc66882287" w:history="1">
        <w:r w:rsidR="00194E7A" w:rsidRPr="00DE6A22">
          <w:rPr>
            <w:rStyle w:val="Hyperlink"/>
          </w:rPr>
          <w:t>Trauma informed schools</w:t>
        </w:r>
        <w:r w:rsidR="00194E7A">
          <w:rPr>
            <w:webHidden/>
          </w:rPr>
          <w:tab/>
        </w:r>
        <w:r w:rsidR="00194E7A">
          <w:rPr>
            <w:webHidden/>
          </w:rPr>
          <w:fldChar w:fldCharType="begin"/>
        </w:r>
        <w:r w:rsidR="00194E7A">
          <w:rPr>
            <w:webHidden/>
          </w:rPr>
          <w:instrText xml:space="preserve"> PAGEREF _Toc66882287 \h </w:instrText>
        </w:r>
        <w:r w:rsidR="00194E7A">
          <w:rPr>
            <w:webHidden/>
          </w:rPr>
        </w:r>
        <w:r w:rsidR="00194E7A">
          <w:rPr>
            <w:webHidden/>
          </w:rPr>
          <w:fldChar w:fldCharType="separate"/>
        </w:r>
        <w:r w:rsidR="00A5231C">
          <w:rPr>
            <w:webHidden/>
          </w:rPr>
          <w:t>10</w:t>
        </w:r>
        <w:r w:rsidR="00194E7A">
          <w:rPr>
            <w:webHidden/>
          </w:rPr>
          <w:fldChar w:fldCharType="end"/>
        </w:r>
      </w:hyperlink>
    </w:p>
    <w:p w14:paraId="6B456B5B" w14:textId="3D2495E7" w:rsidR="00194E7A" w:rsidRDefault="00B50F1F" w:rsidP="00194E7A">
      <w:pPr>
        <w:pStyle w:val="TOC3"/>
        <w:rPr>
          <w:rFonts w:eastAsiaTheme="minorEastAsia" w:cstheme="minorBidi"/>
          <w:b/>
          <w:color w:val="auto"/>
          <w:lang w:eastAsia="en-GB"/>
        </w:rPr>
      </w:pPr>
      <w:hyperlink w:anchor="_Toc66882288" w:history="1">
        <w:r w:rsidR="00194E7A" w:rsidRPr="00DE6A22">
          <w:rPr>
            <w:rStyle w:val="Hyperlink"/>
          </w:rPr>
          <w:t>Aboriginal and Torres Strait Islander children</w:t>
        </w:r>
        <w:r w:rsidR="00194E7A">
          <w:rPr>
            <w:webHidden/>
          </w:rPr>
          <w:tab/>
        </w:r>
        <w:r w:rsidR="00194E7A">
          <w:rPr>
            <w:webHidden/>
          </w:rPr>
          <w:fldChar w:fldCharType="begin"/>
        </w:r>
        <w:r w:rsidR="00194E7A">
          <w:rPr>
            <w:webHidden/>
          </w:rPr>
          <w:instrText xml:space="preserve"> PAGEREF _Toc66882288 \h </w:instrText>
        </w:r>
        <w:r w:rsidR="00194E7A">
          <w:rPr>
            <w:webHidden/>
          </w:rPr>
        </w:r>
        <w:r w:rsidR="00194E7A">
          <w:rPr>
            <w:webHidden/>
          </w:rPr>
          <w:fldChar w:fldCharType="separate"/>
        </w:r>
        <w:r w:rsidR="00A5231C">
          <w:rPr>
            <w:webHidden/>
          </w:rPr>
          <w:t>10</w:t>
        </w:r>
        <w:r w:rsidR="00194E7A">
          <w:rPr>
            <w:webHidden/>
          </w:rPr>
          <w:fldChar w:fldCharType="end"/>
        </w:r>
      </w:hyperlink>
    </w:p>
    <w:p w14:paraId="613461E4" w14:textId="3633AE7F" w:rsidR="00194E7A" w:rsidRDefault="00B50F1F" w:rsidP="00194E7A">
      <w:pPr>
        <w:pStyle w:val="TOC3"/>
        <w:rPr>
          <w:rFonts w:eastAsiaTheme="minorEastAsia" w:cstheme="minorBidi"/>
          <w:b/>
          <w:color w:val="auto"/>
          <w:lang w:eastAsia="en-GB"/>
        </w:rPr>
      </w:pPr>
      <w:hyperlink w:anchor="_Toc66882289" w:history="1">
        <w:r w:rsidR="00194E7A" w:rsidRPr="00DE6A22">
          <w:rPr>
            <w:rStyle w:val="Hyperlink"/>
          </w:rPr>
          <w:t>Alignment with other reforms</w:t>
        </w:r>
        <w:r w:rsidR="00194E7A">
          <w:rPr>
            <w:webHidden/>
          </w:rPr>
          <w:tab/>
        </w:r>
        <w:r w:rsidR="00194E7A">
          <w:rPr>
            <w:webHidden/>
          </w:rPr>
          <w:fldChar w:fldCharType="begin"/>
        </w:r>
        <w:r w:rsidR="00194E7A">
          <w:rPr>
            <w:webHidden/>
          </w:rPr>
          <w:instrText xml:space="preserve"> PAGEREF _Toc66882289 \h </w:instrText>
        </w:r>
        <w:r w:rsidR="00194E7A">
          <w:rPr>
            <w:webHidden/>
          </w:rPr>
        </w:r>
        <w:r w:rsidR="00194E7A">
          <w:rPr>
            <w:webHidden/>
          </w:rPr>
          <w:fldChar w:fldCharType="separate"/>
        </w:r>
        <w:r w:rsidR="00A5231C">
          <w:rPr>
            <w:webHidden/>
          </w:rPr>
          <w:t>11</w:t>
        </w:r>
        <w:r w:rsidR="00194E7A">
          <w:rPr>
            <w:webHidden/>
          </w:rPr>
          <w:fldChar w:fldCharType="end"/>
        </w:r>
      </w:hyperlink>
    </w:p>
    <w:p w14:paraId="319C4DF5" w14:textId="388D0B20" w:rsidR="00194E7A" w:rsidRDefault="00B50F1F" w:rsidP="007A59AE">
      <w:pPr>
        <w:pStyle w:val="TOC1"/>
        <w:rPr>
          <w:rFonts w:asciiTheme="minorHAnsi" w:eastAsiaTheme="minorEastAsia" w:hAnsiTheme="minorHAnsi" w:cstheme="minorBidi"/>
          <w:color w:val="auto"/>
          <w:lang w:eastAsia="en-GB"/>
        </w:rPr>
      </w:pPr>
      <w:hyperlink w:anchor="_Toc66882290" w:history="1">
        <w:r w:rsidR="00194E7A" w:rsidRPr="00DE6A22">
          <w:rPr>
            <w:rStyle w:val="Hyperlink"/>
          </w:rPr>
          <w:t>Progress report on Working with Children Checks</w:t>
        </w:r>
        <w:r w:rsidR="00194E7A">
          <w:rPr>
            <w:webHidden/>
          </w:rPr>
          <w:tab/>
        </w:r>
        <w:r w:rsidR="00194E7A">
          <w:rPr>
            <w:webHidden/>
          </w:rPr>
          <w:fldChar w:fldCharType="begin"/>
        </w:r>
        <w:r w:rsidR="00194E7A">
          <w:rPr>
            <w:webHidden/>
          </w:rPr>
          <w:instrText xml:space="preserve"> PAGEREF _Toc66882290 \h </w:instrText>
        </w:r>
        <w:r w:rsidR="00194E7A">
          <w:rPr>
            <w:webHidden/>
          </w:rPr>
        </w:r>
        <w:r w:rsidR="00194E7A">
          <w:rPr>
            <w:webHidden/>
          </w:rPr>
          <w:fldChar w:fldCharType="separate"/>
        </w:r>
        <w:r w:rsidR="00A5231C">
          <w:rPr>
            <w:webHidden/>
          </w:rPr>
          <w:t>12</w:t>
        </w:r>
        <w:r w:rsidR="00194E7A">
          <w:rPr>
            <w:webHidden/>
          </w:rPr>
          <w:fldChar w:fldCharType="end"/>
        </w:r>
      </w:hyperlink>
    </w:p>
    <w:p w14:paraId="54677995" w14:textId="48056764" w:rsidR="00194E7A" w:rsidRDefault="00B50F1F">
      <w:pPr>
        <w:pStyle w:val="TOC1"/>
        <w:rPr>
          <w:rFonts w:asciiTheme="minorHAnsi" w:eastAsiaTheme="minorEastAsia" w:hAnsiTheme="minorHAnsi" w:cstheme="minorBidi"/>
          <w:b w:val="0"/>
          <w:caps w:val="0"/>
          <w:color w:val="auto"/>
          <w:sz w:val="24"/>
          <w:szCs w:val="24"/>
          <w:lang w:eastAsia="en-GB"/>
        </w:rPr>
      </w:pPr>
      <w:hyperlink w:anchor="_Toc66882291" w:history="1">
        <w:r w:rsidR="00194E7A" w:rsidRPr="00DE6A22">
          <w:rPr>
            <w:rStyle w:val="Hyperlink"/>
          </w:rPr>
          <w:t>Progress Report on Redress and Civil Litigation</w:t>
        </w:r>
        <w:r w:rsidR="00194E7A">
          <w:rPr>
            <w:webHidden/>
          </w:rPr>
          <w:tab/>
        </w:r>
        <w:r w:rsidR="00194E7A">
          <w:rPr>
            <w:webHidden/>
          </w:rPr>
          <w:fldChar w:fldCharType="begin"/>
        </w:r>
        <w:r w:rsidR="00194E7A">
          <w:rPr>
            <w:webHidden/>
          </w:rPr>
          <w:instrText xml:space="preserve"> PAGEREF _Toc66882291 \h </w:instrText>
        </w:r>
        <w:r w:rsidR="00194E7A">
          <w:rPr>
            <w:webHidden/>
          </w:rPr>
        </w:r>
        <w:r w:rsidR="00194E7A">
          <w:rPr>
            <w:webHidden/>
          </w:rPr>
          <w:fldChar w:fldCharType="separate"/>
        </w:r>
        <w:r w:rsidR="00A5231C">
          <w:rPr>
            <w:webHidden/>
          </w:rPr>
          <w:t>13</w:t>
        </w:r>
        <w:r w:rsidR="00194E7A">
          <w:rPr>
            <w:webHidden/>
          </w:rPr>
          <w:fldChar w:fldCharType="end"/>
        </w:r>
      </w:hyperlink>
    </w:p>
    <w:p w14:paraId="20B03135" w14:textId="77E6A42B" w:rsidR="00194E7A" w:rsidRDefault="00B50F1F">
      <w:pPr>
        <w:pStyle w:val="TOC1"/>
        <w:rPr>
          <w:rFonts w:asciiTheme="minorHAnsi" w:eastAsiaTheme="minorEastAsia" w:hAnsiTheme="minorHAnsi" w:cstheme="minorBidi"/>
          <w:b w:val="0"/>
          <w:caps w:val="0"/>
          <w:color w:val="auto"/>
          <w:sz w:val="24"/>
          <w:szCs w:val="24"/>
          <w:lang w:eastAsia="en-GB"/>
        </w:rPr>
      </w:pPr>
      <w:hyperlink w:anchor="_Toc66882292" w:history="1">
        <w:r w:rsidR="00194E7A" w:rsidRPr="00DE6A22">
          <w:rPr>
            <w:rStyle w:val="Hyperlink"/>
          </w:rPr>
          <w:t>Progress report on Criminal Justice</w:t>
        </w:r>
        <w:r w:rsidR="00194E7A">
          <w:rPr>
            <w:webHidden/>
          </w:rPr>
          <w:tab/>
        </w:r>
        <w:r w:rsidR="00194E7A">
          <w:rPr>
            <w:webHidden/>
          </w:rPr>
          <w:fldChar w:fldCharType="begin"/>
        </w:r>
        <w:r w:rsidR="00194E7A">
          <w:rPr>
            <w:webHidden/>
          </w:rPr>
          <w:instrText xml:space="preserve"> PAGEREF _Toc66882292 \h </w:instrText>
        </w:r>
        <w:r w:rsidR="00194E7A">
          <w:rPr>
            <w:webHidden/>
          </w:rPr>
        </w:r>
        <w:r w:rsidR="00194E7A">
          <w:rPr>
            <w:webHidden/>
          </w:rPr>
          <w:fldChar w:fldCharType="separate"/>
        </w:r>
        <w:r w:rsidR="00A5231C">
          <w:rPr>
            <w:webHidden/>
          </w:rPr>
          <w:t>14</w:t>
        </w:r>
        <w:r w:rsidR="00194E7A">
          <w:rPr>
            <w:webHidden/>
          </w:rPr>
          <w:fldChar w:fldCharType="end"/>
        </w:r>
      </w:hyperlink>
    </w:p>
    <w:p w14:paraId="225C7D32" w14:textId="1C63B36F" w:rsidR="00194E7A" w:rsidRDefault="00B50F1F" w:rsidP="007A59AE">
      <w:pPr>
        <w:pStyle w:val="TOC3"/>
        <w:rPr>
          <w:lang w:eastAsia="en-GB"/>
        </w:rPr>
      </w:pPr>
      <w:hyperlink w:anchor="_Toc66882293" w:history="1">
        <w:r w:rsidR="00194E7A" w:rsidRPr="00DE6A22">
          <w:rPr>
            <w:rStyle w:val="Hyperlink"/>
          </w:rPr>
          <w:t>Reporting Child Sexual Abuse</w:t>
        </w:r>
        <w:r w:rsidR="00194E7A">
          <w:rPr>
            <w:webHidden/>
          </w:rPr>
          <w:tab/>
        </w:r>
        <w:r w:rsidR="00194E7A">
          <w:rPr>
            <w:webHidden/>
          </w:rPr>
          <w:fldChar w:fldCharType="begin"/>
        </w:r>
        <w:r w:rsidR="00194E7A">
          <w:rPr>
            <w:webHidden/>
          </w:rPr>
          <w:instrText xml:space="preserve"> PAGEREF _Toc66882293 \h </w:instrText>
        </w:r>
        <w:r w:rsidR="00194E7A">
          <w:rPr>
            <w:webHidden/>
          </w:rPr>
        </w:r>
        <w:r w:rsidR="00194E7A">
          <w:rPr>
            <w:webHidden/>
          </w:rPr>
          <w:fldChar w:fldCharType="separate"/>
        </w:r>
        <w:r w:rsidR="00A5231C">
          <w:rPr>
            <w:webHidden/>
          </w:rPr>
          <w:t>14</w:t>
        </w:r>
        <w:r w:rsidR="00194E7A">
          <w:rPr>
            <w:webHidden/>
          </w:rPr>
          <w:fldChar w:fldCharType="end"/>
        </w:r>
      </w:hyperlink>
    </w:p>
    <w:p w14:paraId="513BB0D1" w14:textId="45247083" w:rsidR="00194E7A" w:rsidRDefault="00B50F1F" w:rsidP="007A59AE">
      <w:pPr>
        <w:pStyle w:val="TOC3"/>
        <w:rPr>
          <w:lang w:eastAsia="en-GB"/>
        </w:rPr>
      </w:pPr>
      <w:hyperlink w:anchor="_Toc66882294" w:history="1">
        <w:r w:rsidR="00194E7A" w:rsidRPr="00DE6A22">
          <w:rPr>
            <w:rStyle w:val="Hyperlink"/>
          </w:rPr>
          <w:t>Crime data</w:t>
        </w:r>
        <w:r w:rsidR="00194E7A">
          <w:rPr>
            <w:webHidden/>
          </w:rPr>
          <w:tab/>
        </w:r>
        <w:r w:rsidR="00194E7A">
          <w:rPr>
            <w:webHidden/>
          </w:rPr>
          <w:fldChar w:fldCharType="begin"/>
        </w:r>
        <w:r w:rsidR="00194E7A">
          <w:rPr>
            <w:webHidden/>
          </w:rPr>
          <w:instrText xml:space="preserve"> PAGEREF _Toc66882294 \h </w:instrText>
        </w:r>
        <w:r w:rsidR="00194E7A">
          <w:rPr>
            <w:webHidden/>
          </w:rPr>
        </w:r>
        <w:r w:rsidR="00194E7A">
          <w:rPr>
            <w:webHidden/>
          </w:rPr>
          <w:fldChar w:fldCharType="separate"/>
        </w:r>
        <w:r w:rsidR="00A5231C">
          <w:rPr>
            <w:webHidden/>
          </w:rPr>
          <w:t>14</w:t>
        </w:r>
        <w:r w:rsidR="00194E7A">
          <w:rPr>
            <w:webHidden/>
          </w:rPr>
          <w:fldChar w:fldCharType="end"/>
        </w:r>
      </w:hyperlink>
    </w:p>
    <w:p w14:paraId="79FB30F7" w14:textId="06E85E9D" w:rsidR="00194E7A" w:rsidRDefault="00B50F1F" w:rsidP="007A59AE">
      <w:pPr>
        <w:pStyle w:val="TOC3"/>
        <w:rPr>
          <w:lang w:eastAsia="en-GB"/>
        </w:rPr>
      </w:pPr>
      <w:hyperlink w:anchor="_Toc66882295" w:history="1">
        <w:r w:rsidR="00194E7A" w:rsidRPr="00DE6A22">
          <w:rPr>
            <w:rStyle w:val="Hyperlink"/>
          </w:rPr>
          <w:t>Interviews and Evidence</w:t>
        </w:r>
        <w:r w:rsidR="00194E7A">
          <w:rPr>
            <w:webHidden/>
          </w:rPr>
          <w:tab/>
        </w:r>
        <w:r w:rsidR="00194E7A">
          <w:rPr>
            <w:webHidden/>
          </w:rPr>
          <w:fldChar w:fldCharType="begin"/>
        </w:r>
        <w:r w:rsidR="00194E7A">
          <w:rPr>
            <w:webHidden/>
          </w:rPr>
          <w:instrText xml:space="preserve"> PAGEREF _Toc66882295 \h </w:instrText>
        </w:r>
        <w:r w:rsidR="00194E7A">
          <w:rPr>
            <w:webHidden/>
          </w:rPr>
        </w:r>
        <w:r w:rsidR="00194E7A">
          <w:rPr>
            <w:webHidden/>
          </w:rPr>
          <w:fldChar w:fldCharType="separate"/>
        </w:r>
        <w:r w:rsidR="00A5231C">
          <w:rPr>
            <w:webHidden/>
          </w:rPr>
          <w:t>14</w:t>
        </w:r>
        <w:r w:rsidR="00194E7A">
          <w:rPr>
            <w:webHidden/>
          </w:rPr>
          <w:fldChar w:fldCharType="end"/>
        </w:r>
      </w:hyperlink>
    </w:p>
    <w:p w14:paraId="34927B47" w14:textId="73477890" w:rsidR="00194E7A" w:rsidRDefault="00B50F1F" w:rsidP="007A59AE">
      <w:pPr>
        <w:pStyle w:val="TOC3"/>
        <w:rPr>
          <w:lang w:eastAsia="en-GB"/>
        </w:rPr>
      </w:pPr>
      <w:hyperlink w:anchor="_Toc66882296" w:history="1">
        <w:r w:rsidR="00194E7A" w:rsidRPr="00DE6A22">
          <w:rPr>
            <w:rStyle w:val="Hyperlink"/>
          </w:rPr>
          <w:t>Intermediaries and Interpreters</w:t>
        </w:r>
        <w:r w:rsidR="00194E7A">
          <w:rPr>
            <w:webHidden/>
          </w:rPr>
          <w:tab/>
        </w:r>
        <w:r w:rsidR="00194E7A">
          <w:rPr>
            <w:webHidden/>
          </w:rPr>
          <w:fldChar w:fldCharType="begin"/>
        </w:r>
        <w:r w:rsidR="00194E7A">
          <w:rPr>
            <w:webHidden/>
          </w:rPr>
          <w:instrText xml:space="preserve"> PAGEREF _Toc66882296 \h </w:instrText>
        </w:r>
        <w:r w:rsidR="00194E7A">
          <w:rPr>
            <w:webHidden/>
          </w:rPr>
        </w:r>
        <w:r w:rsidR="00194E7A">
          <w:rPr>
            <w:webHidden/>
          </w:rPr>
          <w:fldChar w:fldCharType="separate"/>
        </w:r>
        <w:r w:rsidR="00A5231C">
          <w:rPr>
            <w:webHidden/>
          </w:rPr>
          <w:t>15</w:t>
        </w:r>
        <w:r w:rsidR="00194E7A">
          <w:rPr>
            <w:webHidden/>
          </w:rPr>
          <w:fldChar w:fldCharType="end"/>
        </w:r>
      </w:hyperlink>
    </w:p>
    <w:p w14:paraId="72901CE5" w14:textId="63DF9DD8" w:rsidR="00194E7A" w:rsidRDefault="00B50F1F" w:rsidP="007A59AE">
      <w:pPr>
        <w:pStyle w:val="TOC3"/>
        <w:rPr>
          <w:lang w:eastAsia="en-GB"/>
        </w:rPr>
      </w:pPr>
      <w:hyperlink w:anchor="_Toc66882297" w:history="1">
        <w:r w:rsidR="00194E7A" w:rsidRPr="00DE6A22">
          <w:rPr>
            <w:rStyle w:val="Hyperlink"/>
          </w:rPr>
          <w:t>Principled interactions</w:t>
        </w:r>
        <w:r w:rsidR="00194E7A">
          <w:rPr>
            <w:webHidden/>
          </w:rPr>
          <w:tab/>
        </w:r>
        <w:r w:rsidR="00194E7A">
          <w:rPr>
            <w:webHidden/>
          </w:rPr>
          <w:fldChar w:fldCharType="begin"/>
        </w:r>
        <w:r w:rsidR="00194E7A">
          <w:rPr>
            <w:webHidden/>
          </w:rPr>
          <w:instrText xml:space="preserve"> PAGEREF _Toc66882297 \h </w:instrText>
        </w:r>
        <w:r w:rsidR="00194E7A">
          <w:rPr>
            <w:webHidden/>
          </w:rPr>
        </w:r>
        <w:r w:rsidR="00194E7A">
          <w:rPr>
            <w:webHidden/>
          </w:rPr>
          <w:fldChar w:fldCharType="separate"/>
        </w:r>
        <w:r w:rsidR="00A5231C">
          <w:rPr>
            <w:webHidden/>
          </w:rPr>
          <w:t>15</w:t>
        </w:r>
        <w:r w:rsidR="00194E7A">
          <w:rPr>
            <w:webHidden/>
          </w:rPr>
          <w:fldChar w:fldCharType="end"/>
        </w:r>
      </w:hyperlink>
    </w:p>
    <w:p w14:paraId="1DB16FAF" w14:textId="3917F1E9" w:rsidR="00194E7A" w:rsidRDefault="00B50F1F" w:rsidP="007A59AE">
      <w:pPr>
        <w:pStyle w:val="TOC3"/>
        <w:rPr>
          <w:lang w:eastAsia="en-GB"/>
        </w:rPr>
      </w:pPr>
      <w:hyperlink w:anchor="_Toc66882298" w:history="1">
        <w:r w:rsidR="00194E7A" w:rsidRPr="00DE6A22">
          <w:rPr>
            <w:rStyle w:val="Hyperlink"/>
          </w:rPr>
          <w:t>Community education</w:t>
        </w:r>
        <w:r w:rsidR="00194E7A">
          <w:rPr>
            <w:webHidden/>
          </w:rPr>
          <w:tab/>
        </w:r>
        <w:r w:rsidR="00194E7A">
          <w:rPr>
            <w:webHidden/>
          </w:rPr>
          <w:fldChar w:fldCharType="begin"/>
        </w:r>
        <w:r w:rsidR="00194E7A">
          <w:rPr>
            <w:webHidden/>
          </w:rPr>
          <w:instrText xml:space="preserve"> PAGEREF _Toc66882298 \h </w:instrText>
        </w:r>
        <w:r w:rsidR="00194E7A">
          <w:rPr>
            <w:webHidden/>
          </w:rPr>
        </w:r>
        <w:r w:rsidR="00194E7A">
          <w:rPr>
            <w:webHidden/>
          </w:rPr>
          <w:fldChar w:fldCharType="separate"/>
        </w:r>
        <w:r w:rsidR="00A5231C">
          <w:rPr>
            <w:webHidden/>
          </w:rPr>
          <w:t>15</w:t>
        </w:r>
        <w:r w:rsidR="00194E7A">
          <w:rPr>
            <w:webHidden/>
          </w:rPr>
          <w:fldChar w:fldCharType="end"/>
        </w:r>
      </w:hyperlink>
    </w:p>
    <w:p w14:paraId="3B165508" w14:textId="1BB51EB5" w:rsidR="00194E7A" w:rsidRDefault="00B50F1F">
      <w:pPr>
        <w:pStyle w:val="TOC1"/>
        <w:rPr>
          <w:rFonts w:asciiTheme="minorHAnsi" w:eastAsiaTheme="minorEastAsia" w:hAnsiTheme="minorHAnsi" w:cstheme="minorBidi"/>
          <w:b w:val="0"/>
          <w:caps w:val="0"/>
          <w:color w:val="auto"/>
          <w:sz w:val="24"/>
          <w:szCs w:val="24"/>
          <w:lang w:eastAsia="en-GB"/>
        </w:rPr>
      </w:pPr>
      <w:hyperlink w:anchor="_Toc66882299" w:history="1">
        <w:r w:rsidR="00194E7A" w:rsidRPr="00DE6A22">
          <w:rPr>
            <w:rStyle w:val="Hyperlink"/>
          </w:rPr>
          <w:t>Next Steps for the ACT</w:t>
        </w:r>
        <w:r w:rsidR="00194E7A">
          <w:rPr>
            <w:webHidden/>
          </w:rPr>
          <w:tab/>
        </w:r>
        <w:r w:rsidR="00194E7A">
          <w:rPr>
            <w:webHidden/>
          </w:rPr>
          <w:fldChar w:fldCharType="begin"/>
        </w:r>
        <w:r w:rsidR="00194E7A">
          <w:rPr>
            <w:webHidden/>
          </w:rPr>
          <w:instrText xml:space="preserve"> PAGEREF _Toc66882299 \h </w:instrText>
        </w:r>
        <w:r w:rsidR="00194E7A">
          <w:rPr>
            <w:webHidden/>
          </w:rPr>
        </w:r>
        <w:r w:rsidR="00194E7A">
          <w:rPr>
            <w:webHidden/>
          </w:rPr>
          <w:fldChar w:fldCharType="separate"/>
        </w:r>
        <w:r w:rsidR="00A5231C">
          <w:rPr>
            <w:webHidden/>
          </w:rPr>
          <w:t>17</w:t>
        </w:r>
        <w:r w:rsidR="00194E7A">
          <w:rPr>
            <w:webHidden/>
          </w:rPr>
          <w:fldChar w:fldCharType="end"/>
        </w:r>
      </w:hyperlink>
    </w:p>
    <w:p w14:paraId="34E9C578" w14:textId="62C8E02E" w:rsidR="008930DB" w:rsidRDefault="00194E7A" w:rsidP="008930DB">
      <w:pPr>
        <w:pStyle w:val="BodyCopy"/>
      </w:pPr>
      <w:r>
        <w:fldChar w:fldCharType="end"/>
      </w:r>
    </w:p>
    <w:p w14:paraId="65725968" w14:textId="77777777" w:rsidR="00335B76" w:rsidRDefault="00335B76" w:rsidP="008930DB">
      <w:pPr>
        <w:pStyle w:val="BodyCopy"/>
      </w:pPr>
    </w:p>
    <w:p w14:paraId="3881903C" w14:textId="2C1CBC58" w:rsidR="000101D6" w:rsidRDefault="000101D6" w:rsidP="008930DB">
      <w:pPr>
        <w:pStyle w:val="BodyCopy"/>
        <w:sectPr w:rsidR="000101D6" w:rsidSect="00E51B46">
          <w:pgSz w:w="11906" w:h="16838" w:code="9"/>
          <w:pgMar w:top="1701" w:right="1418" w:bottom="1701" w:left="1418" w:header="567" w:footer="709" w:gutter="0"/>
          <w:pgNumType w:fmt="lowerRoman" w:start="1"/>
          <w:cols w:space="708"/>
          <w:docGrid w:linePitch="360"/>
        </w:sectPr>
      </w:pPr>
    </w:p>
    <w:p w14:paraId="5DE7F71A" w14:textId="77777777" w:rsidR="00F858A4" w:rsidRDefault="00F858A4" w:rsidP="00F858A4">
      <w:pPr>
        <w:pStyle w:val="Heading1"/>
      </w:pPr>
      <w:bookmarkStart w:id="0" w:name="_Toc58851060"/>
      <w:bookmarkStart w:id="1" w:name="_Toc66882268"/>
      <w:r w:rsidRPr="00F858A4">
        <w:lastRenderedPageBreak/>
        <w:t>Overview</w:t>
      </w:r>
      <w:bookmarkEnd w:id="0"/>
      <w:bookmarkEnd w:id="1"/>
    </w:p>
    <w:p w14:paraId="26FF9137" w14:textId="6388B142" w:rsidR="00F858A4" w:rsidRDefault="00F858A4" w:rsidP="00F858A4">
      <w:pPr>
        <w:pStyle w:val="Intro"/>
      </w:pPr>
      <w:r w:rsidRPr="00194A5E">
        <w:t>The Royal Commission into Institutional Responses to Child Sexual Abuse (the Royal Commission) was established in 2013, in response to allegations of sexual abuse of children in institution</w:t>
      </w:r>
      <w:r>
        <w:t xml:space="preserve">s </w:t>
      </w:r>
      <w:r w:rsidR="006423BC">
        <w:t>across</w:t>
      </w:r>
      <w:r w:rsidR="006423BC" w:rsidRPr="00194A5E">
        <w:t xml:space="preserve"> </w:t>
      </w:r>
      <w:r w:rsidRPr="00194A5E">
        <w:t xml:space="preserve">Australia </w:t>
      </w:r>
      <w:r>
        <w:t>over</w:t>
      </w:r>
      <w:r w:rsidRPr="00194A5E">
        <w:t xml:space="preserve"> many years</w:t>
      </w:r>
      <w:r>
        <w:t>.</w:t>
      </w:r>
    </w:p>
    <w:p w14:paraId="3572AC9E" w14:textId="77777777" w:rsidR="00F858A4" w:rsidRDefault="00F858A4" w:rsidP="00F858A4">
      <w:pPr>
        <w:spacing w:after="0" w:line="240" w:lineRule="auto"/>
        <w:contextualSpacing/>
      </w:pPr>
    </w:p>
    <w:p w14:paraId="0B5507BD" w14:textId="77777777" w:rsidR="00F858A4" w:rsidRPr="00194A5E" w:rsidRDefault="00F858A4" w:rsidP="00F858A4">
      <w:r w:rsidRPr="00194A5E">
        <w:t>The Royal Commission handed down its Final Report on 15 December 2017. The Final Report contained 189 recommendations</w:t>
      </w:r>
      <w:r>
        <w:t>, of which</w:t>
      </w:r>
      <w:r w:rsidRPr="00194A5E">
        <w:t xml:space="preserve"> </w:t>
      </w:r>
      <w:r w:rsidRPr="00746286">
        <w:t>105 affect state</w:t>
      </w:r>
      <w:r w:rsidRPr="00194A5E">
        <w:t xml:space="preserve"> and territory governments. </w:t>
      </w:r>
    </w:p>
    <w:p w14:paraId="72FBF235" w14:textId="77777777" w:rsidR="00F858A4" w:rsidRPr="00194A5E" w:rsidRDefault="00F858A4" w:rsidP="00F858A4">
      <w:r w:rsidRPr="00194A5E">
        <w:t xml:space="preserve">The Royal Commission has previously released: </w:t>
      </w:r>
    </w:p>
    <w:p w14:paraId="4687BFF5" w14:textId="77777777" w:rsidR="00F858A4" w:rsidRPr="00194A5E" w:rsidRDefault="00F858A4" w:rsidP="00F858A4">
      <w:pPr>
        <w:pStyle w:val="ListBullet"/>
      </w:pPr>
      <w:r w:rsidRPr="00194A5E">
        <w:t>The Working with Children Checks Report in August 2015, containing 36 recommendations: 35 are relevant to the ACT.</w:t>
      </w:r>
    </w:p>
    <w:p w14:paraId="60DBF8A3" w14:textId="77777777" w:rsidR="00F858A4" w:rsidRPr="00194A5E" w:rsidRDefault="00F858A4" w:rsidP="00F858A4">
      <w:pPr>
        <w:pStyle w:val="ListBullet"/>
      </w:pPr>
      <w:r w:rsidRPr="00194A5E">
        <w:t>The Redress and Civil Litigation Report in September 2015, containing 99 recommendations: 84 are relevant to the ACT.</w:t>
      </w:r>
    </w:p>
    <w:p w14:paraId="71DE6EDC" w14:textId="77777777" w:rsidR="00F858A4" w:rsidRPr="00194A5E" w:rsidRDefault="00F858A4" w:rsidP="00F858A4">
      <w:pPr>
        <w:pStyle w:val="ListBullet"/>
      </w:pPr>
      <w:r w:rsidRPr="00194A5E">
        <w:t>The Criminal Justice Report in August 2017, containing 85 recommendations: 83 are relevant to the ACT</w:t>
      </w:r>
      <w:r>
        <w:t>.</w:t>
      </w:r>
    </w:p>
    <w:p w14:paraId="7F15CBDE" w14:textId="77777777" w:rsidR="00F858A4" w:rsidRDefault="00F858A4" w:rsidP="00F858A4">
      <w:r w:rsidRPr="00194A5E">
        <w:t xml:space="preserve">The ACT formally responded to the Royal Commission’s Final Report on 15 June 2018. Of the 307 recommendations for the ACT Government, we accepted or accepted in principle 290 of these, and noted or took under further consideration the remaining 17. </w:t>
      </w:r>
    </w:p>
    <w:p w14:paraId="2CB957D3" w14:textId="74B05E34" w:rsidR="00F858A4" w:rsidRDefault="00F858A4" w:rsidP="00F858A4">
      <w:r w:rsidRPr="00194A5E">
        <w:t>Progress continues towards implementing the recommendations</w:t>
      </w:r>
      <w:r w:rsidR="00F43030">
        <w:t>. C</w:t>
      </w:r>
      <w:r w:rsidRPr="00194A5E">
        <w:t>urrently</w:t>
      </w:r>
      <w:r w:rsidR="00F43030">
        <w:t>,</w:t>
      </w:r>
      <w:r w:rsidRPr="00194A5E">
        <w:t xml:space="preserve"> of the 307 </w:t>
      </w:r>
      <w:r w:rsidR="00F43030">
        <w:t>r</w:t>
      </w:r>
      <w:r w:rsidR="00F43030" w:rsidRPr="00FF11C6">
        <w:t>ecommendations</w:t>
      </w:r>
      <w:r w:rsidR="00F43030">
        <w:t xml:space="preserve"> </w:t>
      </w:r>
      <w:r>
        <w:t>from the Final Report</w:t>
      </w:r>
      <w:r w:rsidRPr="00C83338">
        <w:t>, 16</w:t>
      </w:r>
      <w:r w:rsidR="009666A5">
        <w:t>7</w:t>
      </w:r>
      <w:r w:rsidRPr="00C83338">
        <w:t xml:space="preserve"> are complete, 12</w:t>
      </w:r>
      <w:r w:rsidR="009666A5">
        <w:t>3</w:t>
      </w:r>
      <w:r w:rsidRPr="00C83338">
        <w:t xml:space="preserve"> are in progress and 17 are noted.</w:t>
      </w:r>
    </w:p>
    <w:p w14:paraId="5D6AFC31" w14:textId="77777777" w:rsidR="00F858A4" w:rsidRDefault="00F858A4" w:rsidP="00F858A4">
      <w:pPr>
        <w:spacing w:after="0" w:line="240" w:lineRule="auto"/>
        <w:contextualSpacing/>
      </w:pPr>
    </w:p>
    <w:p w14:paraId="6C59B9AB" w14:textId="77777777" w:rsidR="00F858A4" w:rsidRDefault="00F858A4" w:rsidP="00F858A4">
      <w:pPr>
        <w:spacing w:after="0" w:line="240" w:lineRule="auto"/>
        <w:contextualSpacing/>
      </w:pPr>
      <w:r>
        <w:rPr>
          <w:noProof/>
        </w:rPr>
        <w:drawing>
          <wp:inline distT="0" distB="0" distL="0" distR="0" wp14:anchorId="4AF2A756" wp14:editId="3E5C4D5C">
            <wp:extent cx="5686424" cy="3005138"/>
            <wp:effectExtent l="0" t="0" r="16510" b="17780"/>
            <wp:docPr id="1" name="Chart 1" descr="Figure 1.">
              <a:extLst xmlns:a="http://schemas.openxmlformats.org/drawingml/2006/main">
                <a:ext uri="{FF2B5EF4-FFF2-40B4-BE49-F238E27FC236}">
                  <a16:creationId xmlns:a16="http://schemas.microsoft.com/office/drawing/2014/main" id="{BD8AD5A5-D9A7-49A0-9088-492865A33B9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4934B51B" w14:textId="77777777" w:rsidR="00F858A4" w:rsidRDefault="00F858A4" w:rsidP="00F858A4">
      <w:pPr>
        <w:spacing w:after="0" w:line="240" w:lineRule="auto"/>
        <w:contextualSpacing/>
      </w:pPr>
    </w:p>
    <w:p w14:paraId="06149A83" w14:textId="05753291" w:rsidR="00F858A4" w:rsidRPr="00794B49" w:rsidRDefault="00F858A4" w:rsidP="00F858A4">
      <w:r w:rsidRPr="00A67D0C">
        <w:lastRenderedPageBreak/>
        <w:t>As per recommendation 17.2</w:t>
      </w:r>
      <w:r w:rsidR="00274AAB">
        <w:t xml:space="preserve"> of the Final Report</w:t>
      </w:r>
      <w:r w:rsidRPr="00A67D0C">
        <w:t xml:space="preserve">, the ACT will continue to provide an Annual Progress Report for </w:t>
      </w:r>
      <w:r w:rsidR="00626DA9">
        <w:t>five</w:t>
      </w:r>
      <w:r w:rsidR="00626DA9" w:rsidRPr="00A67D0C">
        <w:t xml:space="preserve"> </w:t>
      </w:r>
      <w:r w:rsidRPr="00A67D0C">
        <w:t>years</w:t>
      </w:r>
      <w:r w:rsidR="00274AAB">
        <w:t>,</w:t>
      </w:r>
      <w:r w:rsidRPr="00A67D0C">
        <w:t xml:space="preserve"> from 2018 to 2023</w:t>
      </w:r>
      <w:r w:rsidR="00274AAB">
        <w:t xml:space="preserve">, </w:t>
      </w:r>
      <w:r w:rsidRPr="00A67D0C">
        <w:t>responding to the recommendations of the Royal Commission.</w:t>
      </w:r>
      <w:r>
        <w:t xml:space="preserve"> </w:t>
      </w:r>
    </w:p>
    <w:p w14:paraId="5F7854ED" w14:textId="5917E9E7" w:rsidR="00F858A4" w:rsidRDefault="00F858A4" w:rsidP="00F858A4">
      <w:r w:rsidRPr="00A67D0C">
        <w:t xml:space="preserve">This is the </w:t>
      </w:r>
      <w:r>
        <w:t>third</w:t>
      </w:r>
      <w:r w:rsidRPr="00A67D0C">
        <w:t xml:space="preserve"> Annual Progress </w:t>
      </w:r>
      <w:r>
        <w:t>R</w:t>
      </w:r>
      <w:r w:rsidRPr="00A67D0C">
        <w:t>eport</w:t>
      </w:r>
      <w:r>
        <w:t xml:space="preserve"> and represents the transition into the second half of the implementation phase for the Final Report </w:t>
      </w:r>
      <w:r w:rsidR="00274AAB">
        <w:t>recommendations</w:t>
      </w:r>
      <w:r w:rsidRPr="00A67D0C">
        <w:t>.</w:t>
      </w:r>
    </w:p>
    <w:p w14:paraId="265EF0ED" w14:textId="0D28B0FD" w:rsidR="00F858A4" w:rsidRDefault="00F858A4" w:rsidP="00F858A4">
      <w:r w:rsidRPr="00E46DC2">
        <w:t xml:space="preserve">The COVID-19 </w:t>
      </w:r>
      <w:r>
        <w:t>public health emergency</w:t>
      </w:r>
      <w:r w:rsidRPr="00E46DC2">
        <w:t xml:space="preserve"> has change</w:t>
      </w:r>
      <w:r>
        <w:t>d</w:t>
      </w:r>
      <w:r w:rsidRPr="00E46DC2">
        <w:t xml:space="preserve"> </w:t>
      </w:r>
      <w:r>
        <w:t>some</w:t>
      </w:r>
      <w:r w:rsidRPr="00E46DC2">
        <w:t xml:space="preserve"> planned approaches to implementing the recommendations of the Final Report. Certain pieces of work have been delayed while other projects have been rearranged to allow work to continue in a socially distanced manner. </w:t>
      </w:r>
      <w:r>
        <w:t>Despite these challenges,</w:t>
      </w:r>
      <w:r w:rsidRPr="00E46DC2">
        <w:t xml:space="preserve"> significant progress has been </w:t>
      </w:r>
      <w:r>
        <w:t>achieved</w:t>
      </w:r>
      <w:r w:rsidRPr="00E46DC2">
        <w:t xml:space="preserve"> in 2020.</w:t>
      </w:r>
    </w:p>
    <w:p w14:paraId="6C34DC71" w14:textId="77777777" w:rsidR="00F858A4" w:rsidRPr="00526DAC" w:rsidRDefault="00F858A4" w:rsidP="00F858A4">
      <w:r w:rsidRPr="004078ED">
        <w:t>The work of this Royal Commission is incredibly important, and the ACT is committed to learning from the experiences of the brave survivors who came forward and from the Royal Commission’s final recommendations.</w:t>
      </w:r>
    </w:p>
    <w:p w14:paraId="42F9CDD7" w14:textId="77777777" w:rsidR="00F858A4" w:rsidRPr="00AC7D82" w:rsidRDefault="00F858A4" w:rsidP="00F858A4">
      <w:pPr>
        <w:spacing w:after="0" w:line="240" w:lineRule="auto"/>
        <w:contextualSpacing/>
      </w:pPr>
      <w:r>
        <w:br w:type="page"/>
      </w:r>
    </w:p>
    <w:p w14:paraId="045A9570" w14:textId="77777777" w:rsidR="00F858A4" w:rsidRPr="008218C4" w:rsidRDefault="00F858A4" w:rsidP="00F858A4">
      <w:pPr>
        <w:pStyle w:val="Heading1"/>
      </w:pPr>
      <w:bookmarkStart w:id="2" w:name="_Toc34728203"/>
      <w:bookmarkStart w:id="3" w:name="_Toc58851061"/>
      <w:bookmarkStart w:id="4" w:name="_Toc66882269"/>
      <w:r w:rsidRPr="008218C4">
        <w:lastRenderedPageBreak/>
        <w:t>Final Report – Progress</w:t>
      </w:r>
      <w:bookmarkEnd w:id="2"/>
      <w:bookmarkEnd w:id="3"/>
      <w:bookmarkEnd w:id="4"/>
    </w:p>
    <w:p w14:paraId="2223A57C" w14:textId="61E59545" w:rsidR="00F858A4" w:rsidRPr="00EB06DA" w:rsidRDefault="00F858A4" w:rsidP="00F858A4">
      <w:r w:rsidRPr="00EB06DA">
        <w:t>The ACT continues to make progress across the four themed domains.</w:t>
      </w:r>
    </w:p>
    <w:p w14:paraId="4C903793" w14:textId="0BA559E8" w:rsidR="00F858A4" w:rsidRPr="00F858A4" w:rsidRDefault="00F858A4" w:rsidP="00F858A4">
      <w:pPr>
        <w:pStyle w:val="ListNumbers"/>
      </w:pPr>
      <w:r w:rsidRPr="00EB06DA">
        <w:t xml:space="preserve">Making </w:t>
      </w:r>
      <w:r w:rsidRPr="00F858A4">
        <w:t>Institutions Child Safe</w:t>
      </w:r>
    </w:p>
    <w:p w14:paraId="53B0DEB7" w14:textId="45B4F355" w:rsidR="00F858A4" w:rsidRPr="00F858A4" w:rsidRDefault="00F858A4" w:rsidP="00F858A4">
      <w:pPr>
        <w:pStyle w:val="ListNumbers"/>
      </w:pPr>
      <w:r w:rsidRPr="00F858A4">
        <w:t>An Oversight System that Responds to Child Safety</w:t>
      </w:r>
    </w:p>
    <w:p w14:paraId="435CE3ED" w14:textId="00634655" w:rsidR="00F858A4" w:rsidRPr="00F858A4" w:rsidRDefault="00F858A4" w:rsidP="00F858A4">
      <w:pPr>
        <w:pStyle w:val="ListNumbers"/>
      </w:pPr>
      <w:r w:rsidRPr="00F858A4">
        <w:t>Services for Children and Young People</w:t>
      </w:r>
    </w:p>
    <w:p w14:paraId="5DA0E5F2" w14:textId="20031918" w:rsidR="00F858A4" w:rsidRDefault="00F858A4" w:rsidP="00F858A4">
      <w:pPr>
        <w:pStyle w:val="ListNumbers"/>
      </w:pPr>
      <w:r w:rsidRPr="00F858A4">
        <w:t>Tailored Support through Specialist</w:t>
      </w:r>
      <w:r w:rsidRPr="00EB06DA">
        <w:t xml:space="preserve"> Services.</w:t>
      </w:r>
    </w:p>
    <w:p w14:paraId="7F280250" w14:textId="0F0EF186" w:rsidR="00F858A4" w:rsidRPr="00217124" w:rsidRDefault="00F858A4" w:rsidP="00F858A4">
      <w:r>
        <w:br/>
        <w:t>At the end of 2020,</w:t>
      </w:r>
      <w:r w:rsidR="00C351DB">
        <w:t xml:space="preserve"> progress has continued to be made across each of the four themed domains.</w:t>
      </w:r>
      <w:r>
        <w:t xml:space="preserve"> </w:t>
      </w:r>
      <w:r w:rsidR="00C351DB">
        <w:t>T</w:t>
      </w:r>
      <w:r>
        <w:t>he ACT has completed</w:t>
      </w:r>
      <w:r w:rsidRPr="00217124">
        <w:t xml:space="preserve"> 1</w:t>
      </w:r>
      <w:r>
        <w:t>63 o</w:t>
      </w:r>
      <w:r w:rsidRPr="00217124">
        <w:t xml:space="preserve">f the 307 </w:t>
      </w:r>
      <w:r>
        <w:t xml:space="preserve">relevant </w:t>
      </w:r>
      <w:r w:rsidR="005F71F6">
        <w:t>r</w:t>
      </w:r>
      <w:r w:rsidR="005F71F6" w:rsidRPr="00217124">
        <w:t>ecommendations</w:t>
      </w:r>
      <w:r>
        <w:t>.</w:t>
      </w:r>
      <w:r w:rsidRPr="00217124">
        <w:t xml:space="preserve"> </w:t>
      </w:r>
      <w:r>
        <w:t xml:space="preserve">Work on an additional </w:t>
      </w:r>
      <w:r w:rsidRPr="00217124">
        <w:t>1</w:t>
      </w:r>
      <w:r>
        <w:t>27</w:t>
      </w:r>
      <w:r w:rsidRPr="00217124">
        <w:t xml:space="preserve"> </w:t>
      </w:r>
      <w:r w:rsidR="005F71F6">
        <w:t xml:space="preserve">recommendations </w:t>
      </w:r>
      <w:r>
        <w:t>is</w:t>
      </w:r>
      <w:r w:rsidRPr="00217124">
        <w:t xml:space="preserve"> in progress and 17 </w:t>
      </w:r>
      <w:r w:rsidR="005F71F6">
        <w:t xml:space="preserve">recommendations </w:t>
      </w:r>
      <w:r>
        <w:t>have been</w:t>
      </w:r>
      <w:r w:rsidRPr="00217124">
        <w:t xml:space="preserve"> noted.</w:t>
      </w:r>
    </w:p>
    <w:p w14:paraId="3CEDBB03" w14:textId="77777777" w:rsidR="00F858A4" w:rsidRDefault="00F858A4" w:rsidP="00F858A4">
      <w:pPr>
        <w:pStyle w:val="Heading1"/>
      </w:pPr>
      <w:bookmarkStart w:id="5" w:name="_Toc58851062"/>
      <w:bookmarkStart w:id="6" w:name="_Toc66882270"/>
      <w:r>
        <w:t>Theme 1: Making Institutions Child Safe</w:t>
      </w:r>
      <w:bookmarkEnd w:id="5"/>
      <w:bookmarkEnd w:id="6"/>
    </w:p>
    <w:p w14:paraId="464633AB" w14:textId="77777777" w:rsidR="00F858A4" w:rsidRDefault="00F858A4" w:rsidP="00F858A4">
      <w:pPr>
        <w:pStyle w:val="Heading2"/>
      </w:pPr>
      <w:bookmarkStart w:id="7" w:name="_Toc58851063"/>
      <w:bookmarkStart w:id="8" w:name="_Toc66882271"/>
      <w:proofErr w:type="spellStart"/>
      <w:r>
        <w:t>eSafety</w:t>
      </w:r>
      <w:bookmarkEnd w:id="7"/>
      <w:bookmarkEnd w:id="8"/>
      <w:proofErr w:type="spellEnd"/>
    </w:p>
    <w:p w14:paraId="0E3903F6" w14:textId="77777777" w:rsidR="00F858A4" w:rsidRDefault="00F858A4" w:rsidP="00F858A4">
      <w:r>
        <w:t xml:space="preserve">The Royal Commission recommended a nationally consistent curriculum for online safety education in schools (recommendation 6.19). </w:t>
      </w:r>
      <w:r w:rsidRPr="001E5DA9">
        <w:t xml:space="preserve">The </w:t>
      </w:r>
      <w:r>
        <w:t>Education Directorate</w:t>
      </w:r>
      <w:r w:rsidRPr="001E5DA9">
        <w:t xml:space="preserve"> has </w:t>
      </w:r>
      <w:r>
        <w:t>developed a new online service portal to give</w:t>
      </w:r>
      <w:r w:rsidRPr="001E5DA9">
        <w:t xml:space="preserve"> all </w:t>
      </w:r>
      <w:r>
        <w:t>ACT</w:t>
      </w:r>
      <w:r w:rsidRPr="001E5DA9">
        <w:t xml:space="preserve"> public school students access to the online safety resources </w:t>
      </w:r>
      <w:r>
        <w:t>developed by</w:t>
      </w:r>
      <w:r w:rsidRPr="001E5DA9">
        <w:t xml:space="preserve"> the Australian Curriculum Assessment and Reporting Authority and</w:t>
      </w:r>
      <w:r>
        <w:t xml:space="preserve"> the Office of the</w:t>
      </w:r>
      <w:r w:rsidRPr="001E5DA9">
        <w:t xml:space="preserve"> </w:t>
      </w:r>
      <w:proofErr w:type="spellStart"/>
      <w:r w:rsidRPr="001E5DA9">
        <w:t>eSafety</w:t>
      </w:r>
      <w:proofErr w:type="spellEnd"/>
      <w:r w:rsidRPr="001E5DA9">
        <w:t xml:space="preserve"> </w:t>
      </w:r>
      <w:r>
        <w:t>Commissioner</w:t>
      </w:r>
      <w:r w:rsidRPr="001E5DA9">
        <w:t>.</w:t>
      </w:r>
    </w:p>
    <w:p w14:paraId="56D677A6" w14:textId="4B545468" w:rsidR="00F858A4" w:rsidRPr="00720550" w:rsidRDefault="00F858A4" w:rsidP="00F858A4">
      <w:r w:rsidRPr="00720550">
        <w:t xml:space="preserve">The ACT Teacher Quality Institute (TQI) is the registration body for ACT teachers. TQI has promoted the </w:t>
      </w:r>
      <w:r>
        <w:t>online safety</w:t>
      </w:r>
      <w:r w:rsidRPr="00720550">
        <w:t xml:space="preserve"> resources to all registered teachers</w:t>
      </w:r>
      <w:r w:rsidR="00AB43D9">
        <w:t xml:space="preserve"> in the ACT</w:t>
      </w:r>
      <w:r w:rsidRPr="00720550">
        <w:t xml:space="preserve"> through social media and its Teacher Portal.</w:t>
      </w:r>
      <w:r>
        <w:t xml:space="preserve"> </w:t>
      </w:r>
    </w:p>
    <w:p w14:paraId="5F22B84B" w14:textId="2B181E57" w:rsidR="00F858A4" w:rsidRDefault="00AB43D9" w:rsidP="00F858A4">
      <w:r>
        <w:t>TQI has also introduced o</w:t>
      </w:r>
      <w:r w:rsidR="00F858A4">
        <w:t xml:space="preserve">nline safety training </w:t>
      </w:r>
      <w:r>
        <w:t>for</w:t>
      </w:r>
      <w:r w:rsidR="00F858A4">
        <w:t xml:space="preserve"> </w:t>
      </w:r>
      <w:r w:rsidR="00F858A4" w:rsidRPr="003C4AF4">
        <w:t xml:space="preserve">pre-service and in-service teacher education </w:t>
      </w:r>
      <w:r w:rsidR="00F858A4">
        <w:t xml:space="preserve">programs, meeting </w:t>
      </w:r>
      <w:r w:rsidR="005F71F6">
        <w:t xml:space="preserve">recommendation </w:t>
      </w:r>
      <w:r w:rsidR="00F858A4" w:rsidRPr="003C4AF4">
        <w:t>6.21</w:t>
      </w:r>
      <w:r w:rsidR="00F858A4">
        <w:t>.</w:t>
      </w:r>
      <w:r w:rsidR="00F858A4" w:rsidRPr="003C4AF4">
        <w:t xml:space="preserve"> </w:t>
      </w:r>
      <w:r w:rsidR="00F858A4">
        <w:t>From December 2019, t</w:t>
      </w:r>
      <w:r w:rsidR="00F858A4" w:rsidRPr="00720550">
        <w:t>e</w:t>
      </w:r>
      <w:r w:rsidR="00F858A4">
        <w:t>a</w:t>
      </w:r>
      <w:r w:rsidR="00F858A4" w:rsidRPr="00720550">
        <w:t>cher education programs must</w:t>
      </w:r>
      <w:r w:rsidR="00F858A4">
        <w:t xml:space="preserve"> </w:t>
      </w:r>
      <w:r w:rsidR="00F858A4" w:rsidRPr="00720550">
        <w:t xml:space="preserve">include explicit </w:t>
      </w:r>
      <w:r w:rsidR="00F858A4">
        <w:t>guidance</w:t>
      </w:r>
      <w:r w:rsidR="00F858A4" w:rsidRPr="00720550">
        <w:t xml:space="preserve"> to raise awareness of safe learning envi</w:t>
      </w:r>
      <w:r w:rsidR="00F858A4">
        <w:t>ro</w:t>
      </w:r>
      <w:r w:rsidR="00F858A4" w:rsidRPr="00720550">
        <w:t>n</w:t>
      </w:r>
      <w:r w:rsidR="00F858A4">
        <w:t>m</w:t>
      </w:r>
      <w:r w:rsidR="00F858A4" w:rsidRPr="00720550">
        <w:t>ents for children</w:t>
      </w:r>
      <w:r w:rsidR="00F858A4">
        <w:t xml:space="preserve"> before they can be accredited by TQI. These programs must </w:t>
      </w:r>
      <w:r w:rsidR="00F858A4" w:rsidRPr="00720550">
        <w:t>us</w:t>
      </w:r>
      <w:r w:rsidR="00F858A4">
        <w:t>e</w:t>
      </w:r>
      <w:r w:rsidR="00F858A4" w:rsidRPr="00720550">
        <w:t xml:space="preserve"> the education resources </w:t>
      </w:r>
      <w:r w:rsidR="00F858A4">
        <w:t>from</w:t>
      </w:r>
      <w:r w:rsidR="00F858A4" w:rsidRPr="00720550">
        <w:t xml:space="preserve"> the </w:t>
      </w:r>
      <w:r w:rsidR="00F858A4">
        <w:t xml:space="preserve">Office of the </w:t>
      </w:r>
      <w:proofErr w:type="spellStart"/>
      <w:r w:rsidR="00F858A4" w:rsidRPr="00720550">
        <w:t>eSafety</w:t>
      </w:r>
      <w:proofErr w:type="spellEnd"/>
      <w:r w:rsidR="00F858A4" w:rsidRPr="00720550">
        <w:t xml:space="preserve"> Commissioner</w:t>
      </w:r>
      <w:r w:rsidR="00F858A4">
        <w:t>.</w:t>
      </w:r>
    </w:p>
    <w:p w14:paraId="233AE652" w14:textId="2DBD765C" w:rsidR="00F858A4" w:rsidRDefault="00F858A4" w:rsidP="00F858A4">
      <w:r>
        <w:t>The ACT has also made significant progress on implementing Recommendation 6.23</w:t>
      </w:r>
      <w:r w:rsidR="00504DF0">
        <w:t>,</w:t>
      </w:r>
      <w:r>
        <w:t xml:space="preserve"> which relates to</w:t>
      </w:r>
      <w:r w:rsidRPr="003C4AF4">
        <w:t xml:space="preserve"> online incident reporting. </w:t>
      </w:r>
      <w:r>
        <w:t xml:space="preserve">The Education Directorate is collaborating with the Queensland Government Cyber Safety and Reputation Management </w:t>
      </w:r>
      <w:r w:rsidRPr="00504DF0">
        <w:t xml:space="preserve">Unit to inform </w:t>
      </w:r>
      <w:r w:rsidR="00504DF0" w:rsidRPr="00504DF0">
        <w:t xml:space="preserve">its </w:t>
      </w:r>
      <w:r w:rsidRPr="00504DF0">
        <w:t>responses</w:t>
      </w:r>
      <w:r>
        <w:t xml:space="preserve"> to online safety incidents. The Education Directorate is also improving the process of investigating online incidents by refining relevant protocols.</w:t>
      </w:r>
    </w:p>
    <w:p w14:paraId="6A0A2740" w14:textId="77777777" w:rsidR="00F858A4" w:rsidRDefault="00F858A4" w:rsidP="00F858A4">
      <w:pPr>
        <w:pStyle w:val="Heading2"/>
      </w:pPr>
      <w:bookmarkStart w:id="9" w:name="_Toc58851064"/>
      <w:bookmarkStart w:id="10" w:name="_Toc66882272"/>
      <w:r>
        <w:lastRenderedPageBreak/>
        <w:t>Improving knowledge in school communities</w:t>
      </w:r>
      <w:bookmarkEnd w:id="9"/>
      <w:bookmarkEnd w:id="10"/>
    </w:p>
    <w:p w14:paraId="226A5CE4" w14:textId="701F593C" w:rsidR="00F858A4" w:rsidRPr="001D6E37" w:rsidRDefault="00F858A4" w:rsidP="00F858A4">
      <w:r>
        <w:t>O</w:t>
      </w:r>
      <w:r w:rsidRPr="00903496">
        <w:t xml:space="preserve">nline resources </w:t>
      </w:r>
      <w:r>
        <w:t xml:space="preserve">are </w:t>
      </w:r>
      <w:r w:rsidRPr="00903496">
        <w:t xml:space="preserve">being developed for </w:t>
      </w:r>
      <w:r>
        <w:t>schools and parents</w:t>
      </w:r>
      <w:r w:rsidR="001F72CD">
        <w:t xml:space="preserve"> of students</w:t>
      </w:r>
      <w:r>
        <w:t xml:space="preserve"> in </w:t>
      </w:r>
      <w:r w:rsidRPr="00903496">
        <w:t>the ACT</w:t>
      </w:r>
      <w:r w:rsidR="001F72CD">
        <w:t>,</w:t>
      </w:r>
      <w:r w:rsidRPr="00903496">
        <w:t xml:space="preserve"> </w:t>
      </w:r>
      <w:r>
        <w:t>based on</w:t>
      </w:r>
      <w:r w:rsidRPr="00903496">
        <w:t xml:space="preserve"> the PROTECT materials used in Victoria. In addition to providing guidance on the prevention and response to child sexual abuse, the</w:t>
      </w:r>
      <w:r>
        <w:t>se</w:t>
      </w:r>
      <w:r w:rsidRPr="00903496">
        <w:t xml:space="preserve"> materials will provide practical suggestions on the implementation of the </w:t>
      </w:r>
      <w:r w:rsidR="005F71F6" w:rsidRPr="003A6F9B">
        <w:t>National Principles for Child Safe Organisation</w:t>
      </w:r>
      <w:r w:rsidR="005F71F6">
        <w:t>s (‘Child Safe principles</w:t>
      </w:r>
      <w:proofErr w:type="gramStart"/>
      <w:r w:rsidR="005F71F6">
        <w:t>’)</w:t>
      </w:r>
      <w:r w:rsidRPr="00903496">
        <w:t>in</w:t>
      </w:r>
      <w:proofErr w:type="gramEnd"/>
      <w:r w:rsidRPr="00903496">
        <w:t xml:space="preserve"> schools</w:t>
      </w:r>
      <w:r>
        <w:t>.</w:t>
      </w:r>
    </w:p>
    <w:p w14:paraId="20059E10" w14:textId="77777777" w:rsidR="00F858A4" w:rsidRPr="00B1481B" w:rsidRDefault="00F858A4" w:rsidP="00F858A4">
      <w:pPr>
        <w:pStyle w:val="Heading2"/>
      </w:pPr>
      <w:bookmarkStart w:id="11" w:name="_Toc58851065"/>
      <w:bookmarkStart w:id="12" w:name="_Toc66882273"/>
      <w:r>
        <w:t>Teacher R</w:t>
      </w:r>
      <w:r w:rsidRPr="00B1481B">
        <w:t>egistration</w:t>
      </w:r>
      <w:bookmarkEnd w:id="11"/>
      <w:bookmarkEnd w:id="12"/>
    </w:p>
    <w:p w14:paraId="128D8117" w14:textId="49C04E0E" w:rsidR="00F858A4" w:rsidRDefault="00F858A4" w:rsidP="00F858A4">
      <w:r w:rsidRPr="00B1481B">
        <w:t xml:space="preserve">Nationally, the Australian Institute for Teachers and School Leaders (AITSL) engaged Russell Kennedy Lawyers to draft a Best Practice Framework for Teacher Registration to strengthen child safety and wellbeing. The framework will </w:t>
      </w:r>
      <w:r w:rsidR="001F72CD">
        <w:t>provide</w:t>
      </w:r>
      <w:r w:rsidR="001F72CD" w:rsidRPr="00B1481B">
        <w:t xml:space="preserve"> </w:t>
      </w:r>
      <w:r w:rsidRPr="00B1481B">
        <w:t xml:space="preserve">a baseline reference </w:t>
      </w:r>
      <w:r w:rsidR="001F72CD">
        <w:t xml:space="preserve">for the ACT </w:t>
      </w:r>
      <w:r w:rsidRPr="00B1481B">
        <w:t xml:space="preserve">to use and customise according to </w:t>
      </w:r>
      <w:r w:rsidR="001F72CD">
        <w:t>its</w:t>
      </w:r>
      <w:r w:rsidR="001F72CD" w:rsidRPr="00B1481B">
        <w:t xml:space="preserve"> </w:t>
      </w:r>
      <w:r w:rsidRPr="00B1481B">
        <w:t>specific circumstances, priorities and broader regulatory environments. The ACT has been</w:t>
      </w:r>
      <w:r>
        <w:t xml:space="preserve"> actively involved in the development of the Framework </w:t>
      </w:r>
      <w:r w:rsidRPr="00B1481B">
        <w:t>and will decide how to use it once it has been approved by Education Council</w:t>
      </w:r>
      <w:r>
        <w:t>.</w:t>
      </w:r>
    </w:p>
    <w:p w14:paraId="599E0873" w14:textId="77777777" w:rsidR="00F858A4" w:rsidRPr="000D5C04" w:rsidRDefault="00F858A4" w:rsidP="00F858A4">
      <w:pPr>
        <w:pStyle w:val="Heading2"/>
      </w:pPr>
      <w:bookmarkStart w:id="13" w:name="_Toc58851066"/>
      <w:bookmarkStart w:id="14" w:name="_Toc66882274"/>
      <w:r>
        <w:t>Protection for boarders</w:t>
      </w:r>
      <w:bookmarkEnd w:id="13"/>
      <w:bookmarkEnd w:id="14"/>
    </w:p>
    <w:p w14:paraId="1EB70D5B" w14:textId="11B06B4A" w:rsidR="00F858A4" w:rsidRPr="00B1481B" w:rsidRDefault="001F72CD" w:rsidP="00F858A4">
      <w:bookmarkStart w:id="15" w:name="_Hlk56418242"/>
      <w:r>
        <w:t>In August 2020, t</w:t>
      </w:r>
      <w:r w:rsidR="00F858A4" w:rsidRPr="003A6F9B">
        <w:t xml:space="preserve">he ACT Government introduced </w:t>
      </w:r>
      <w:r>
        <w:t xml:space="preserve">amendments to </w:t>
      </w:r>
      <w:r w:rsidR="00F858A4" w:rsidRPr="003A6F9B">
        <w:t xml:space="preserve">the </w:t>
      </w:r>
      <w:r w:rsidR="00F0500A">
        <w:rPr>
          <w:i/>
          <w:iCs/>
        </w:rPr>
        <w:t>Education Act 2004</w:t>
      </w:r>
      <w:r>
        <w:t>to strengthen the regulation of boarding schools</w:t>
      </w:r>
      <w:r w:rsidR="00F858A4" w:rsidRPr="003A6F9B">
        <w:t>. This legislation</w:t>
      </w:r>
      <w:r>
        <w:t>, which commenced in January 2021,</w:t>
      </w:r>
      <w:r w:rsidR="00F858A4" w:rsidRPr="003A6F9B">
        <w:t xml:space="preserve"> allows the Minister</w:t>
      </w:r>
      <w:r w:rsidR="00F0500A">
        <w:t xml:space="preserve"> for Education</w:t>
      </w:r>
      <w:r w:rsidR="00F858A4" w:rsidRPr="003A6F9B">
        <w:t xml:space="preserve"> to make regulations specifying </w:t>
      </w:r>
      <w:r w:rsidR="00F858A4">
        <w:t>that</w:t>
      </w:r>
      <w:r w:rsidR="00F858A4" w:rsidRPr="003A6F9B">
        <w:t xml:space="preserve"> all ACT schools with boarding facilities </w:t>
      </w:r>
      <w:r w:rsidR="00F858A4">
        <w:t xml:space="preserve">must </w:t>
      </w:r>
      <w:r w:rsidR="00F858A4" w:rsidRPr="003A6F9B">
        <w:t>adhere to</w:t>
      </w:r>
      <w:r w:rsidR="00F858A4">
        <w:t xml:space="preserve"> the</w:t>
      </w:r>
      <w:r w:rsidR="00F858A4" w:rsidRPr="003A6F9B">
        <w:t xml:space="preserve"> </w:t>
      </w:r>
      <w:r w:rsidR="00F858A4">
        <w:t>b</w:t>
      </w:r>
      <w:r w:rsidR="00F858A4" w:rsidRPr="003A6F9B">
        <w:t xml:space="preserve">oarding </w:t>
      </w:r>
      <w:r w:rsidR="00F858A4">
        <w:t>s</w:t>
      </w:r>
      <w:r w:rsidR="00F858A4" w:rsidRPr="003A6F9B">
        <w:t>tandard</w:t>
      </w:r>
      <w:r w:rsidR="00F858A4">
        <w:t>s</w:t>
      </w:r>
      <w:r w:rsidR="00F858A4" w:rsidRPr="003A6F9B">
        <w:t xml:space="preserve"> </w:t>
      </w:r>
      <w:r w:rsidR="00F858A4">
        <w:t>to obtain and maintain</w:t>
      </w:r>
      <w:r w:rsidR="00F858A4" w:rsidRPr="003A6F9B">
        <w:t xml:space="preserve"> registration</w:t>
      </w:r>
      <w:r w:rsidR="00F858A4">
        <w:t xml:space="preserve"> (</w:t>
      </w:r>
      <w:r w:rsidR="00F858A4" w:rsidRPr="003A6F9B">
        <w:t>AS 5725:2015 of the Australian Standard</w:t>
      </w:r>
      <w:r w:rsidR="00F858A4">
        <w:t>)</w:t>
      </w:r>
      <w:r w:rsidR="00F858A4" w:rsidRPr="003A6F9B">
        <w:t xml:space="preserve">. </w:t>
      </w:r>
      <w:bookmarkEnd w:id="15"/>
      <w:r w:rsidR="00F858A4">
        <w:t xml:space="preserve">These standards set minimum requirements which include </w:t>
      </w:r>
      <w:r w:rsidR="005C35E6">
        <w:t xml:space="preserve">Working </w:t>
      </w:r>
      <w:r w:rsidR="00F858A4">
        <w:t xml:space="preserve">with </w:t>
      </w:r>
      <w:r w:rsidR="005C35E6">
        <w:t xml:space="preserve">Children </w:t>
      </w:r>
      <w:r w:rsidR="00B92052">
        <w:t xml:space="preserve">checks </w:t>
      </w:r>
      <w:r w:rsidR="00F858A4">
        <w:t xml:space="preserve">for all staff, record-keeping procedures, and child protection professional development. Schools </w:t>
      </w:r>
      <w:r w:rsidR="00F0500A">
        <w:t xml:space="preserve">with boarding facilities </w:t>
      </w:r>
      <w:r w:rsidR="00F858A4">
        <w:t xml:space="preserve">will need to </w:t>
      </w:r>
      <w:r w:rsidR="00F858A4" w:rsidRPr="003A6F9B">
        <w:t xml:space="preserve">demonstrate appropriate policies and procedures, compliance with the </w:t>
      </w:r>
      <w:r w:rsidR="00883697">
        <w:t>Child Safe principles</w:t>
      </w:r>
      <w:r w:rsidR="00F858A4">
        <w:t xml:space="preserve">, and articulate </w:t>
      </w:r>
      <w:r w:rsidR="00F858A4" w:rsidRPr="003A6F9B">
        <w:t>response</w:t>
      </w:r>
      <w:r w:rsidR="00F858A4">
        <w:t>s</w:t>
      </w:r>
      <w:r w:rsidR="00F858A4" w:rsidRPr="003A6F9B">
        <w:t xml:space="preserve"> to the Royal Commission</w:t>
      </w:r>
      <w:r w:rsidR="00F0500A">
        <w:t>’s</w:t>
      </w:r>
      <w:r w:rsidR="00F858A4" w:rsidRPr="003A6F9B">
        <w:t xml:space="preserve"> </w:t>
      </w:r>
      <w:r w:rsidR="00F0500A">
        <w:t xml:space="preserve">Final Report </w:t>
      </w:r>
      <w:r w:rsidR="00F858A4" w:rsidRPr="003A6F9B">
        <w:t>recommendations.</w:t>
      </w:r>
    </w:p>
    <w:p w14:paraId="6F880CE9" w14:textId="47D8CA42" w:rsidR="00F858A4" w:rsidRDefault="00F0500A" w:rsidP="00F858A4">
      <w:pPr>
        <w:pStyle w:val="Heading2"/>
      </w:pPr>
      <w:bookmarkStart w:id="16" w:name="_Toc58851067"/>
      <w:bookmarkStart w:id="17" w:name="_Toc66882275"/>
      <w:r>
        <w:t>Review of the</w:t>
      </w:r>
      <w:r w:rsidR="00504DF0">
        <w:t xml:space="preserve"> </w:t>
      </w:r>
      <w:r w:rsidR="00F858A4">
        <w:t>Safe and Supportive Schools policy</w:t>
      </w:r>
      <w:bookmarkEnd w:id="16"/>
      <w:bookmarkEnd w:id="17"/>
      <w:r>
        <w:t xml:space="preserve"> framework</w:t>
      </w:r>
    </w:p>
    <w:p w14:paraId="0799B4DC" w14:textId="0C1351A8" w:rsidR="00F858A4" w:rsidRDefault="00F858A4">
      <w:pPr>
        <w:rPr>
          <w:rFonts w:asciiTheme="majorHAnsi" w:hAnsiTheme="majorHAnsi" w:cstheme="majorHAnsi"/>
          <w:b/>
          <w:color w:val="007E74" w:themeColor="accent6" w:themeShade="BF"/>
          <w:sz w:val="32"/>
          <w:szCs w:val="32"/>
        </w:rPr>
      </w:pPr>
      <w:r>
        <w:t xml:space="preserve">The Education Directorate has reviewed the Safe and Supportive Schools policy framework to bring policies in line with the Child Safe </w:t>
      </w:r>
      <w:r w:rsidR="005F71F6">
        <w:t>principles</w:t>
      </w:r>
      <w:r>
        <w:t xml:space="preserve">. This work embeds the Child Safe </w:t>
      </w:r>
      <w:r w:rsidR="005F71F6">
        <w:t>p</w:t>
      </w:r>
      <w:r>
        <w:t>rinciples into ACT schools and has led to the development of a coherent policy base to support teachers, school staff, and Directorate staff in delivering a safe schooling environment for all ACT children. As part of this project</w:t>
      </w:r>
      <w:r w:rsidR="00F0500A">
        <w:t>,</w:t>
      </w:r>
      <w:r>
        <w:t xml:space="preserve"> policies were updated with consistent definitions and language. Over the next few years, the Education Directorate will continue to develop associated resources for staff and build links between Safe and Supportive Schools and the </w:t>
      </w:r>
      <w:r w:rsidR="00883697">
        <w:t>Child Safe principles</w:t>
      </w:r>
      <w:r>
        <w:t>.</w:t>
      </w:r>
      <w:bookmarkStart w:id="18" w:name="_Toc58851068"/>
    </w:p>
    <w:p w14:paraId="16777A0D" w14:textId="1902483B" w:rsidR="00F858A4" w:rsidRDefault="00F858A4" w:rsidP="00F858A4">
      <w:pPr>
        <w:pStyle w:val="Heading2"/>
      </w:pPr>
      <w:bookmarkStart w:id="19" w:name="_Toc66882276"/>
      <w:r>
        <w:lastRenderedPageBreak/>
        <w:t>Managing complaints of child sexual abuse in schools</w:t>
      </w:r>
      <w:bookmarkEnd w:id="18"/>
      <w:bookmarkEnd w:id="19"/>
    </w:p>
    <w:p w14:paraId="00921487" w14:textId="24F2E571" w:rsidR="00F858A4" w:rsidRDefault="00F858A4" w:rsidP="00F858A4">
      <w:r>
        <w:t xml:space="preserve">To implement </w:t>
      </w:r>
      <w:r w:rsidR="005F71F6">
        <w:t>r</w:t>
      </w:r>
      <w:r w:rsidR="005F71F6" w:rsidRPr="00977101">
        <w:t xml:space="preserve">ecommendation </w:t>
      </w:r>
      <w:r w:rsidRPr="00977101">
        <w:t>7.7</w:t>
      </w:r>
      <w:r w:rsidR="00F0500A">
        <w:t>,</w:t>
      </w:r>
      <w:r w:rsidRPr="00977101">
        <w:t xml:space="preserve"> </w:t>
      </w:r>
      <w:r>
        <w:t xml:space="preserve">institutions </w:t>
      </w:r>
      <w:r w:rsidRPr="00977101">
        <w:t xml:space="preserve">should have a clear, accessible, and child-focused complaint handling policy and </w:t>
      </w:r>
      <w:r>
        <w:t xml:space="preserve">a </w:t>
      </w:r>
      <w:r w:rsidRPr="00977101">
        <w:t>procedure that sets out how complaints</w:t>
      </w:r>
      <w:r>
        <w:t xml:space="preserve"> of child sexual abuse</w:t>
      </w:r>
      <w:r w:rsidR="00883697">
        <w:t xml:space="preserve"> will be responded to</w:t>
      </w:r>
      <w:r>
        <w:t xml:space="preserve">. The Education Directorate has fully implemented this </w:t>
      </w:r>
      <w:r w:rsidR="005F71F6">
        <w:t>recommendation</w:t>
      </w:r>
      <w:r>
        <w:t xml:space="preserve">, which also supports the sixth Child Safe </w:t>
      </w:r>
      <w:r w:rsidR="00883697">
        <w:t>principle</w:t>
      </w:r>
      <w:r>
        <w:t>.</w:t>
      </w:r>
    </w:p>
    <w:p w14:paraId="7F2A1D4F" w14:textId="1558E1B1" w:rsidR="00F858A4" w:rsidRPr="00977101" w:rsidRDefault="00F858A4" w:rsidP="00F858A4">
      <w:r>
        <w:t>Last year, an independent review was conducted of complaints management in the Education Directorate. The outcomes of the review have informed the Education Directorate’s new complaints management policy and procedure. The complaints management policy and procedure are now being implemented across ACT</w:t>
      </w:r>
      <w:r w:rsidR="005C35E6">
        <w:t xml:space="preserve"> government schools</w:t>
      </w:r>
      <w:r>
        <w:t>.</w:t>
      </w:r>
    </w:p>
    <w:p w14:paraId="0DB36E98" w14:textId="41C70B8F" w:rsidR="00F858A4" w:rsidRDefault="00F858A4" w:rsidP="00F858A4">
      <w:r w:rsidRPr="00B1481B">
        <w:t>Since 2019</w:t>
      </w:r>
      <w:r w:rsidR="005F71F6">
        <w:t>,</w:t>
      </w:r>
      <w:r w:rsidRPr="00B1481B">
        <w:t xml:space="preserve"> non-government schools applying for registration renewal have been asked to provide evidence that the</w:t>
      </w:r>
      <w:r w:rsidR="005C35E6">
        <w:t>ir</w:t>
      </w:r>
      <w:r w:rsidRPr="00B1481B">
        <w:t xml:space="preserve"> </w:t>
      </w:r>
      <w:r w:rsidR="005C35E6">
        <w:t xml:space="preserve">complaints </w:t>
      </w:r>
      <w:r w:rsidRPr="00B1481B">
        <w:t xml:space="preserve">policies and practices </w:t>
      </w:r>
      <w:r w:rsidR="005C35E6">
        <w:t>reflect</w:t>
      </w:r>
      <w:r w:rsidRPr="00B1481B">
        <w:t xml:space="preserve"> the recommendations of the Royal Commission. </w:t>
      </w:r>
    </w:p>
    <w:p w14:paraId="37A664DB" w14:textId="77777777" w:rsidR="00F858A4" w:rsidRDefault="00F858A4" w:rsidP="00F858A4">
      <w:pPr>
        <w:pStyle w:val="Heading2"/>
      </w:pPr>
      <w:bookmarkStart w:id="20" w:name="_Toc58851069"/>
      <w:bookmarkStart w:id="21" w:name="_Toc66882277"/>
      <w:r>
        <w:t>A trauma-informed health system</w:t>
      </w:r>
      <w:bookmarkEnd w:id="20"/>
      <w:bookmarkEnd w:id="21"/>
    </w:p>
    <w:p w14:paraId="057802C6" w14:textId="1BC2A7BE" w:rsidR="00F858A4" w:rsidRDefault="004078ED" w:rsidP="00F858A4">
      <w:r>
        <w:t>The ACT Health Directorate has completed work addressing recommendation 9.8. A new team dedicated to the Child Abuse Royal Commission has developed policy guidance material to promote the integration of trauma-informed care into health polices, frameworks, and strategies. The ACT Health Directorate has supported Canberra Health Services to develop similar guidance. These amendments aim for the needs of victims and survivors to be recognised in all interactions with the ACT public health system.</w:t>
      </w:r>
    </w:p>
    <w:p w14:paraId="2614FF0B" w14:textId="77777777" w:rsidR="00F858A4" w:rsidRDefault="00F858A4" w:rsidP="00F858A4">
      <w:pPr>
        <w:pStyle w:val="Heading2"/>
      </w:pPr>
      <w:bookmarkStart w:id="22" w:name="_Toc58851070"/>
      <w:bookmarkStart w:id="23" w:name="_Toc66882278"/>
      <w:r w:rsidRPr="008F457E">
        <w:t>Interjurisdictional Committee</w:t>
      </w:r>
      <w:r>
        <w:t>s</w:t>
      </w:r>
      <w:bookmarkEnd w:id="22"/>
      <w:bookmarkEnd w:id="23"/>
    </w:p>
    <w:p w14:paraId="0E8901B8" w14:textId="2C451455" w:rsidR="00F858A4" w:rsidRDefault="005C35E6" w:rsidP="00F858A4">
      <w:r>
        <w:t xml:space="preserve">Representatives from all </w:t>
      </w:r>
      <w:r w:rsidR="00F858A4">
        <w:t xml:space="preserve">ACT Government </w:t>
      </w:r>
      <w:r>
        <w:t>directorates have a role in</w:t>
      </w:r>
      <w:r w:rsidR="00F858A4">
        <w:t xml:space="preserve"> </w:t>
      </w:r>
      <w:r>
        <w:t>implementing</w:t>
      </w:r>
      <w:r w:rsidR="00F858A4">
        <w:t xml:space="preserve"> consistent </w:t>
      </w:r>
      <w:r>
        <w:t xml:space="preserve">responses </w:t>
      </w:r>
      <w:r w:rsidR="00F858A4">
        <w:t xml:space="preserve">to </w:t>
      </w:r>
      <w:r>
        <w:t xml:space="preserve">the Final Report </w:t>
      </w:r>
      <w:r w:rsidR="00F858A4">
        <w:t xml:space="preserve">recommendations. Representatives </w:t>
      </w:r>
      <w:r>
        <w:t xml:space="preserve">have </w:t>
      </w:r>
      <w:r w:rsidR="00F858A4">
        <w:t>participated in the:</w:t>
      </w:r>
    </w:p>
    <w:p w14:paraId="3913B694" w14:textId="77777777" w:rsidR="00F858A4" w:rsidRDefault="00F858A4" w:rsidP="00F858A4">
      <w:pPr>
        <w:pStyle w:val="ListBullet"/>
      </w:pPr>
      <w:r>
        <w:t xml:space="preserve">Consultations for the </w:t>
      </w:r>
      <w:r w:rsidRPr="00160DFA">
        <w:t>National Centre for the Prevention of Child Sexual Abuse</w:t>
      </w:r>
      <w:r>
        <w:t>;</w:t>
      </w:r>
    </w:p>
    <w:p w14:paraId="44501139" w14:textId="77777777" w:rsidR="00F858A4" w:rsidRDefault="00F858A4" w:rsidP="00F858A4">
      <w:pPr>
        <w:pStyle w:val="ListBullet"/>
      </w:pPr>
      <w:r>
        <w:t>Child Abuse Royal Commission Interjurisdictional Committee;</w:t>
      </w:r>
    </w:p>
    <w:p w14:paraId="4EB1A028" w14:textId="799896B6" w:rsidR="00F858A4" w:rsidRDefault="00F858A4" w:rsidP="00F858A4">
      <w:pPr>
        <w:pStyle w:val="ListBullet"/>
      </w:pPr>
      <w:r w:rsidRPr="002C42C6">
        <w:t xml:space="preserve">Interjurisdictional </w:t>
      </w:r>
      <w:r w:rsidR="005C35E6">
        <w:t>w</w:t>
      </w:r>
      <w:r w:rsidR="005C35E6" w:rsidRPr="002C42C6">
        <w:t xml:space="preserve">orking </w:t>
      </w:r>
      <w:r w:rsidR="005C35E6">
        <w:t>g</w:t>
      </w:r>
      <w:r w:rsidR="005C35E6" w:rsidRPr="002C42C6">
        <w:t xml:space="preserve">roup </w:t>
      </w:r>
      <w:r w:rsidRPr="002C42C6">
        <w:t xml:space="preserve">on </w:t>
      </w:r>
      <w:r w:rsidR="005C35E6">
        <w:t>t</w:t>
      </w:r>
      <w:r w:rsidR="005C35E6" w:rsidRPr="002C42C6">
        <w:t xml:space="preserve">herapeutic </w:t>
      </w:r>
      <w:r w:rsidR="005C35E6">
        <w:t>r</w:t>
      </w:r>
      <w:r w:rsidR="005C35E6" w:rsidRPr="002C42C6">
        <w:t xml:space="preserve">esponses </w:t>
      </w:r>
      <w:r w:rsidRPr="002C42C6">
        <w:t xml:space="preserve">for </w:t>
      </w:r>
      <w:r w:rsidR="005C35E6">
        <w:t>c</w:t>
      </w:r>
      <w:r w:rsidR="005C35E6" w:rsidRPr="002C42C6">
        <w:t xml:space="preserve">hildren </w:t>
      </w:r>
      <w:r w:rsidRPr="002C42C6">
        <w:t xml:space="preserve">with </w:t>
      </w:r>
      <w:r w:rsidR="005C35E6">
        <w:t>p</w:t>
      </w:r>
      <w:r w:rsidR="005C35E6" w:rsidRPr="002C42C6">
        <w:t xml:space="preserve">roblematic </w:t>
      </w:r>
      <w:r w:rsidRPr="002C42C6">
        <w:t xml:space="preserve">and </w:t>
      </w:r>
      <w:r w:rsidR="005C35E6">
        <w:t>h</w:t>
      </w:r>
      <w:r w:rsidR="005C35E6" w:rsidRPr="002C42C6">
        <w:t xml:space="preserve">armful </w:t>
      </w:r>
      <w:r w:rsidR="005C35E6">
        <w:t>s</w:t>
      </w:r>
      <w:r w:rsidR="005C35E6" w:rsidRPr="002C42C6">
        <w:t xml:space="preserve">exual </w:t>
      </w:r>
      <w:r w:rsidR="005C35E6">
        <w:t>b</w:t>
      </w:r>
      <w:r w:rsidR="005C35E6" w:rsidRPr="002C42C6">
        <w:t>ehaviours</w:t>
      </w:r>
      <w:r>
        <w:t xml:space="preserve">; </w:t>
      </w:r>
    </w:p>
    <w:p w14:paraId="0F5A0051" w14:textId="3960E5A6" w:rsidR="00F858A4" w:rsidRPr="004078ED" w:rsidRDefault="00F858A4" w:rsidP="00F858A4">
      <w:pPr>
        <w:pStyle w:val="ListBullet"/>
      </w:pPr>
      <w:r>
        <w:t xml:space="preserve">Consultations for National Child Safe Standards and implementation of Child Safe Standards within the ACT </w:t>
      </w:r>
      <w:r w:rsidRPr="004078ED">
        <w:t>with The National Office for Child Safety; and</w:t>
      </w:r>
    </w:p>
    <w:p w14:paraId="0ACAD87B" w14:textId="5C8F88A8" w:rsidR="00F858A4" w:rsidRDefault="00F858A4" w:rsidP="00F858A4">
      <w:pPr>
        <w:pStyle w:val="ListBullet"/>
      </w:pPr>
      <w:r>
        <w:t xml:space="preserve">Interjurisdictional </w:t>
      </w:r>
      <w:r w:rsidR="005C35E6">
        <w:t xml:space="preserve">working group </w:t>
      </w:r>
      <w:r>
        <w:t xml:space="preserve">for </w:t>
      </w:r>
      <w:r w:rsidR="005C35E6">
        <w:t xml:space="preserve">a </w:t>
      </w:r>
      <w:r>
        <w:t>national</w:t>
      </w:r>
      <w:r w:rsidR="005C35E6">
        <w:t>ly</w:t>
      </w:r>
      <w:r>
        <w:t xml:space="preserve"> consistent approach to Working with Children </w:t>
      </w:r>
      <w:r w:rsidR="005C35E6">
        <w:t>checks</w:t>
      </w:r>
      <w:r>
        <w:t xml:space="preserve">. </w:t>
      </w:r>
    </w:p>
    <w:p w14:paraId="22DF8AE0" w14:textId="77777777" w:rsidR="00F858A4" w:rsidRDefault="00F858A4" w:rsidP="00F858A4"/>
    <w:p w14:paraId="74DF82F2" w14:textId="77777777" w:rsidR="00F858A4" w:rsidRDefault="00F858A4" w:rsidP="00F858A4">
      <w:r>
        <w:rPr>
          <w:rFonts w:cstheme="minorHAnsi"/>
        </w:rPr>
        <w:br w:type="page"/>
      </w:r>
    </w:p>
    <w:p w14:paraId="3DAF7A5F" w14:textId="77777777" w:rsidR="00F858A4" w:rsidRDefault="00F858A4" w:rsidP="00F858A4">
      <w:pPr>
        <w:pStyle w:val="Heading1"/>
      </w:pPr>
      <w:bookmarkStart w:id="24" w:name="_Toc58851071"/>
      <w:bookmarkStart w:id="25" w:name="_Toc66882279"/>
      <w:r>
        <w:lastRenderedPageBreak/>
        <w:t>Theme 2: An Oversight System that Responds to Child Safety</w:t>
      </w:r>
      <w:bookmarkEnd w:id="24"/>
      <w:bookmarkEnd w:id="25"/>
    </w:p>
    <w:p w14:paraId="0FF65D1D" w14:textId="097A8CFF" w:rsidR="00F858A4" w:rsidRDefault="004E36CA" w:rsidP="00F858A4">
      <w:pPr>
        <w:pStyle w:val="Heading2"/>
      </w:pPr>
      <w:bookmarkStart w:id="26" w:name="_Toc58851072"/>
      <w:bookmarkStart w:id="27" w:name="_Toc66882280"/>
      <w:r>
        <w:t>Oversight of the</w:t>
      </w:r>
      <w:r w:rsidR="00F858A4">
        <w:t xml:space="preserve"> Child Safe Standards</w:t>
      </w:r>
      <w:bookmarkEnd w:id="26"/>
      <w:bookmarkEnd w:id="27"/>
    </w:p>
    <w:p w14:paraId="795EE9C3" w14:textId="61B6F6C0" w:rsidR="00F858A4" w:rsidRDefault="00F858A4" w:rsidP="00F858A4">
      <w:r>
        <w:t xml:space="preserve">The </w:t>
      </w:r>
      <w:r w:rsidRPr="003C61B9">
        <w:t>ACT</w:t>
      </w:r>
      <w:r>
        <w:t xml:space="preserve"> Government</w:t>
      </w:r>
      <w:r w:rsidRPr="003C61B9">
        <w:t xml:space="preserve"> has progressed work to introduce a</w:t>
      </w:r>
      <w:r w:rsidR="004E36CA">
        <w:t xml:space="preserve"> Child Safe Standards scheme, which will adopt the existing National Principles for Child Safe Organisations and be overseen by the </w:t>
      </w:r>
      <w:r w:rsidRPr="003C61B9">
        <w:t>ACT Human Rights Commission (HRC). The HRC already engages with most sectors providing services to children, actively collaborates with and shares information with the full range of regulators relevant to child safe standards and has existing legislative and compliance powers appropriate for the oversight of a child safe standards scheme</w:t>
      </w:r>
      <w:r>
        <w:t>.</w:t>
      </w:r>
    </w:p>
    <w:p w14:paraId="493AE1F0" w14:textId="77777777" w:rsidR="00F858A4" w:rsidRDefault="00F858A4" w:rsidP="00F858A4">
      <w:r>
        <w:t>From November 2019 to February 2020, the Chief Minister, Treasury and Economic Development Directorate consulted with varied stakeholders. Community sentiment was that:</w:t>
      </w:r>
    </w:p>
    <w:p w14:paraId="72FA9704" w14:textId="77777777" w:rsidR="00F858A4" w:rsidRPr="00C45922" w:rsidRDefault="00F858A4" w:rsidP="00F858A4">
      <w:pPr>
        <w:pStyle w:val="ListBullet"/>
      </w:pPr>
      <w:r w:rsidRPr="00C45922">
        <w:t>Protecting and empowering children and young people though Child Safe Standards is important</w:t>
      </w:r>
    </w:p>
    <w:p w14:paraId="128064B3" w14:textId="5D82BAE3" w:rsidR="00F858A4" w:rsidRPr="00C45922" w:rsidRDefault="00F858A4" w:rsidP="00F858A4">
      <w:pPr>
        <w:pStyle w:val="ListBullet"/>
      </w:pPr>
      <w:r w:rsidRPr="00C45922">
        <w:t>People either supported Child Safe Standards or recognised that we need the standards</w:t>
      </w:r>
    </w:p>
    <w:p w14:paraId="62A3DE66" w14:textId="7B48862E" w:rsidR="00F858A4" w:rsidRPr="00C45922" w:rsidRDefault="00F858A4" w:rsidP="00F858A4">
      <w:pPr>
        <w:pStyle w:val="ListBullet"/>
      </w:pPr>
      <w:r w:rsidRPr="00C45922">
        <w:t xml:space="preserve">Many people see Child Safe Standards as an opportunity to improve the way they do things </w:t>
      </w:r>
    </w:p>
    <w:p w14:paraId="4397D1CF" w14:textId="28508C3F" w:rsidR="00F858A4" w:rsidRPr="00C45922" w:rsidRDefault="00F858A4" w:rsidP="00F858A4">
      <w:pPr>
        <w:pStyle w:val="ListBullet"/>
      </w:pPr>
      <w:r w:rsidRPr="00C45922">
        <w:t>There are different levels of awareness of Child Safe Standards</w:t>
      </w:r>
    </w:p>
    <w:p w14:paraId="3258DB7A" w14:textId="77777777" w:rsidR="00F858A4" w:rsidRPr="00C45922" w:rsidRDefault="00F858A4" w:rsidP="00F858A4">
      <w:pPr>
        <w:pStyle w:val="ListBullet"/>
      </w:pPr>
      <w:r w:rsidRPr="00C45922">
        <w:t>Organisations need support to follow Child Safe Standards</w:t>
      </w:r>
    </w:p>
    <w:p w14:paraId="15E892AB" w14:textId="77777777" w:rsidR="00F858A4" w:rsidRPr="00C45922" w:rsidRDefault="00F858A4" w:rsidP="00F858A4">
      <w:pPr>
        <w:pStyle w:val="ListBullet"/>
      </w:pPr>
      <w:r>
        <w:t>The relevant r</w:t>
      </w:r>
      <w:r w:rsidRPr="00C45922">
        <w:t>egulatory bodies must work together</w:t>
      </w:r>
    </w:p>
    <w:p w14:paraId="7CF79190" w14:textId="00BEF1E3" w:rsidR="00F858A4" w:rsidRPr="0078517B" w:rsidRDefault="00F858A4" w:rsidP="00F858A4">
      <w:r>
        <w:t xml:space="preserve">The ACT delayed legislation to introduce to a Child Safe Standards scheme while organisations providing services to children are </w:t>
      </w:r>
      <w:r w:rsidR="004E36CA">
        <w:t xml:space="preserve">responding </w:t>
      </w:r>
      <w:r>
        <w:t xml:space="preserve">to the </w:t>
      </w:r>
      <w:r w:rsidR="004E36CA">
        <w:t xml:space="preserve">COVID-19 </w:t>
      </w:r>
      <w:r>
        <w:t xml:space="preserve">public health emergency. The Bill is tentatively scheduled for introduction in the second half of 2021. </w:t>
      </w:r>
    </w:p>
    <w:p w14:paraId="2A7E0911" w14:textId="77777777" w:rsidR="00F858A4" w:rsidRPr="000D5C04" w:rsidRDefault="00F858A4" w:rsidP="00F858A4">
      <w:pPr>
        <w:pStyle w:val="Heading2"/>
      </w:pPr>
      <w:bookmarkStart w:id="28" w:name="_Toc58851073"/>
      <w:bookmarkStart w:id="29" w:name="_Toc66882281"/>
      <w:r>
        <w:t>Records institutions delivering long-term accountability</w:t>
      </w:r>
      <w:bookmarkEnd w:id="28"/>
      <w:bookmarkEnd w:id="29"/>
    </w:p>
    <w:p w14:paraId="402E94E9" w14:textId="68D6A285" w:rsidR="00F858A4" w:rsidRDefault="00F858A4" w:rsidP="00F858A4">
      <w:r>
        <w:t xml:space="preserve">The ACT’s Territory Records office is working closely with other records institutions in the Council of Australian Archives and Records Authorities (CAARA). </w:t>
      </w:r>
      <w:r w:rsidRPr="00D30791">
        <w:t>Archival and records institutions represented by CAARA require government agencies to keep records relating to child sexual abuse</w:t>
      </w:r>
      <w:r>
        <w:t xml:space="preserve"> </w:t>
      </w:r>
      <w:r w:rsidRPr="00D30791">
        <w:t>that has occurred, or is alleged to have occurred, for at least 45 years. The ACT retains</w:t>
      </w:r>
      <w:r>
        <w:t xml:space="preserve"> </w:t>
      </w:r>
      <w:r w:rsidRPr="00D30791">
        <w:t xml:space="preserve">most </w:t>
      </w:r>
      <w:r>
        <w:t xml:space="preserve">of these </w:t>
      </w:r>
      <w:r w:rsidRPr="00D30791">
        <w:t>records for 99 years.</w:t>
      </w:r>
    </w:p>
    <w:p w14:paraId="4792C145" w14:textId="1FE107F1" w:rsidR="00F858A4" w:rsidRDefault="00F858A4" w:rsidP="00F858A4">
      <w:r>
        <w:t xml:space="preserve">Our Territory Records Office contributed to developing advice for government agencies. The advice was published late last year and </w:t>
      </w:r>
      <w:r w:rsidRPr="00D30791">
        <w:t>outlin</w:t>
      </w:r>
      <w:r>
        <w:t xml:space="preserve">es </w:t>
      </w:r>
      <w:r w:rsidRPr="00D30791">
        <w:t>responsibilities for recordkeeping; the characteristics of a complete and accurate record;</w:t>
      </w:r>
      <w:r>
        <w:t xml:space="preserve"> </w:t>
      </w:r>
      <w:r w:rsidRPr="00D30791">
        <w:t xml:space="preserve">and </w:t>
      </w:r>
      <w:r>
        <w:t>which</w:t>
      </w:r>
      <w:r w:rsidRPr="00D30791">
        <w:t xml:space="preserve"> records </w:t>
      </w:r>
      <w:r>
        <w:t xml:space="preserve">are </w:t>
      </w:r>
      <w:r w:rsidRPr="00D30791">
        <w:t xml:space="preserve">likely to be relevant </w:t>
      </w:r>
      <w:r>
        <w:t>to an</w:t>
      </w:r>
      <w:r w:rsidRPr="00D30791">
        <w:t xml:space="preserve"> actual or</w:t>
      </w:r>
      <w:r>
        <w:t xml:space="preserve"> </w:t>
      </w:r>
      <w:r w:rsidRPr="00D30791">
        <w:t xml:space="preserve">alleged incident of child sexual abuse. </w:t>
      </w:r>
      <w:r>
        <w:t>The advice</w:t>
      </w:r>
      <w:r w:rsidRPr="00D30791">
        <w:t xml:space="preserve"> directly addresses Australian government instit</w:t>
      </w:r>
      <w:r w:rsidRPr="002E1A59">
        <w:t xml:space="preserve">utions </w:t>
      </w:r>
      <w:r>
        <w:t>and</w:t>
      </w:r>
      <w:r w:rsidRPr="002E1A59">
        <w:t xml:space="preserve"> can be voluntarily adopted by private sector institutions. </w:t>
      </w:r>
    </w:p>
    <w:p w14:paraId="6C645B1B" w14:textId="1990BFD8" w:rsidR="00F858A4" w:rsidRDefault="00F858A4" w:rsidP="00F858A4">
      <w:r>
        <w:t xml:space="preserve">This year, </w:t>
      </w:r>
      <w:r w:rsidRPr="00D30791">
        <w:t xml:space="preserve">CAARA members have </w:t>
      </w:r>
      <w:r>
        <w:t xml:space="preserve">completed work on </w:t>
      </w:r>
      <w:r w:rsidR="002B103F">
        <w:t xml:space="preserve">the Royal Commission’s </w:t>
      </w:r>
      <w:r>
        <w:t>record-keeping recommendations. W</w:t>
      </w:r>
      <w:r w:rsidRPr="00D30791">
        <w:t>ith</w:t>
      </w:r>
      <w:r>
        <w:t xml:space="preserve"> </w:t>
      </w:r>
      <w:r w:rsidRPr="00D30791">
        <w:t xml:space="preserve">representatives </w:t>
      </w:r>
      <w:r>
        <w:t>from</w:t>
      </w:r>
      <w:r w:rsidRPr="00D30791">
        <w:t xml:space="preserve"> the Australian Society of Archivists</w:t>
      </w:r>
      <w:r>
        <w:t xml:space="preserve"> they have jointly developed </w:t>
      </w:r>
      <w:r w:rsidRPr="00D30791">
        <w:t xml:space="preserve">recordkeeping resources </w:t>
      </w:r>
      <w:r>
        <w:t xml:space="preserve">for </w:t>
      </w:r>
      <w:r w:rsidRPr="00D30791">
        <w:t>non-government records relating to out-of-home care</w:t>
      </w:r>
      <w:r>
        <w:t xml:space="preserve">. The </w:t>
      </w:r>
      <w:r w:rsidRPr="002E1A59">
        <w:lastRenderedPageBreak/>
        <w:t>Out of Home Care Records Toolkit</w:t>
      </w:r>
      <w:r>
        <w:t xml:space="preserve"> includes information about</w:t>
      </w:r>
      <w:r w:rsidRPr="002A7298">
        <w:t xml:space="preserve"> the recordkeeping-related findings and </w:t>
      </w:r>
      <w:r w:rsidR="002B103F">
        <w:t xml:space="preserve">Royal Commission </w:t>
      </w:r>
      <w:r w:rsidRPr="002A7298">
        <w:t xml:space="preserve">recommendations and </w:t>
      </w:r>
      <w:r>
        <w:t xml:space="preserve">encourages users to </w:t>
      </w:r>
      <w:r w:rsidRPr="002A7298">
        <w:t xml:space="preserve">recognise what these recommendations mean for </w:t>
      </w:r>
      <w:r>
        <w:t>their</w:t>
      </w:r>
      <w:r w:rsidRPr="002A7298">
        <w:t xml:space="preserve"> organisation</w:t>
      </w:r>
      <w:r>
        <w:t>s.</w:t>
      </w:r>
    </w:p>
    <w:p w14:paraId="0F7F8E26" w14:textId="77777777" w:rsidR="00F858A4" w:rsidRPr="000D5C04" w:rsidRDefault="00F858A4" w:rsidP="00F858A4">
      <w:pPr>
        <w:pStyle w:val="Heading2"/>
      </w:pPr>
      <w:bookmarkStart w:id="30" w:name="_Toc58851074"/>
      <w:bookmarkStart w:id="31" w:name="_Toc66882282"/>
      <w:r>
        <w:t>Records keeping in schools</w:t>
      </w:r>
      <w:bookmarkEnd w:id="30"/>
      <w:bookmarkEnd w:id="31"/>
    </w:p>
    <w:p w14:paraId="2B7D0C4A" w14:textId="3C30DCA3" w:rsidR="00F858A4" w:rsidRDefault="00F858A4" w:rsidP="00F858A4">
      <w:r w:rsidRPr="00853970">
        <w:t xml:space="preserve">The Education Directorate </w:t>
      </w:r>
      <w:r>
        <w:t>is</w:t>
      </w:r>
      <w:r w:rsidRPr="00853970">
        <w:t xml:space="preserve"> undertaking an internal review of records and records keeping processes relat</w:t>
      </w:r>
      <w:r>
        <w:t>ing</w:t>
      </w:r>
      <w:r w:rsidRPr="00853970">
        <w:t xml:space="preserve"> to child safety and wellbeing. The review </w:t>
      </w:r>
      <w:r>
        <w:t>will</w:t>
      </w:r>
      <w:r w:rsidRPr="00853970">
        <w:t xml:space="preserve"> determine </w:t>
      </w:r>
      <w:r>
        <w:t>if</w:t>
      </w:r>
      <w:r w:rsidRPr="00853970">
        <w:t xml:space="preserve"> existing record</w:t>
      </w:r>
      <w:r w:rsidR="0052196D">
        <w:t>-</w:t>
      </w:r>
      <w:r w:rsidRPr="00853970">
        <w:t>keeping processes align with the Royal Commission</w:t>
      </w:r>
      <w:r>
        <w:t>’</w:t>
      </w:r>
      <w:r w:rsidRPr="00853970">
        <w:t xml:space="preserve">s </w:t>
      </w:r>
      <w:r>
        <w:t>five</w:t>
      </w:r>
      <w:r w:rsidRPr="00853970">
        <w:t xml:space="preserve"> record</w:t>
      </w:r>
      <w:r w:rsidR="0052196D">
        <w:t>-</w:t>
      </w:r>
      <w:r w:rsidRPr="00853970">
        <w:t>keeping principles. The outcome of this review will inform</w:t>
      </w:r>
      <w:r>
        <w:t xml:space="preserve"> future</w:t>
      </w:r>
      <w:r w:rsidRPr="00853970">
        <w:t xml:space="preserve"> </w:t>
      </w:r>
      <w:r>
        <w:t>efforts</w:t>
      </w:r>
      <w:r w:rsidRPr="00853970">
        <w:t xml:space="preserve"> to meet recommendations. </w:t>
      </w:r>
    </w:p>
    <w:p w14:paraId="774D4D78" w14:textId="77777777" w:rsidR="00F858A4" w:rsidRPr="00EE7931" w:rsidRDefault="00F858A4" w:rsidP="00F858A4">
      <w:pPr>
        <w:rPr>
          <w:i/>
          <w:iCs/>
        </w:rPr>
      </w:pPr>
      <w:r w:rsidRPr="00EE7931">
        <w:rPr>
          <w:i/>
          <w:iCs/>
        </w:rPr>
        <w:br w:type="page"/>
      </w:r>
    </w:p>
    <w:p w14:paraId="6BA1E595" w14:textId="77777777" w:rsidR="00F858A4" w:rsidRDefault="00F858A4" w:rsidP="00F858A4">
      <w:pPr>
        <w:pStyle w:val="Heading1"/>
      </w:pPr>
      <w:bookmarkStart w:id="32" w:name="_Toc58851075"/>
      <w:bookmarkStart w:id="33" w:name="_Toc66882283"/>
      <w:r>
        <w:lastRenderedPageBreak/>
        <w:t>Theme 3: Services for Children and Young People</w:t>
      </w:r>
      <w:bookmarkEnd w:id="32"/>
      <w:bookmarkEnd w:id="33"/>
    </w:p>
    <w:p w14:paraId="3CF18209" w14:textId="1F4B9DA2" w:rsidR="00F858A4" w:rsidRPr="00933BDB" w:rsidRDefault="00F858A4" w:rsidP="00F858A4">
      <w:pPr>
        <w:pStyle w:val="Heading2"/>
      </w:pPr>
      <w:bookmarkStart w:id="34" w:name="_Toc58851076"/>
      <w:bookmarkStart w:id="35" w:name="_Toc66882284"/>
      <w:r w:rsidRPr="00933BDB">
        <w:t xml:space="preserve">Supporting children with </w:t>
      </w:r>
      <w:r w:rsidR="0052196D">
        <w:t>h</w:t>
      </w:r>
      <w:r w:rsidR="0052196D" w:rsidRPr="00933BDB">
        <w:t xml:space="preserve">armful </w:t>
      </w:r>
      <w:r w:rsidR="0052196D">
        <w:t>s</w:t>
      </w:r>
      <w:r w:rsidR="0052196D" w:rsidRPr="00933BDB">
        <w:t xml:space="preserve">exual </w:t>
      </w:r>
      <w:bookmarkEnd w:id="34"/>
      <w:bookmarkEnd w:id="35"/>
      <w:r w:rsidR="0052196D">
        <w:t>b</w:t>
      </w:r>
      <w:r w:rsidR="0052196D" w:rsidRPr="00933BDB">
        <w:t>ehaviours</w:t>
      </w:r>
    </w:p>
    <w:p w14:paraId="2E39AA4C" w14:textId="3084705E" w:rsidR="00F858A4" w:rsidRDefault="005F71F6" w:rsidP="00F858A4">
      <w:r>
        <w:t xml:space="preserve">The </w:t>
      </w:r>
      <w:r w:rsidR="00F858A4" w:rsidRPr="00CE067F">
        <w:t>H</w:t>
      </w:r>
      <w:r w:rsidR="00F858A4">
        <w:t xml:space="preserve">ealth </w:t>
      </w:r>
      <w:r w:rsidR="00F858A4" w:rsidRPr="00CE067F">
        <w:t>D</w:t>
      </w:r>
      <w:r w:rsidR="00F858A4">
        <w:t>irectorate</w:t>
      </w:r>
      <w:r w:rsidR="00F858A4" w:rsidRPr="00CE067F">
        <w:t xml:space="preserve"> and C</w:t>
      </w:r>
      <w:r w:rsidR="00F858A4">
        <w:t xml:space="preserve">anberra </w:t>
      </w:r>
      <w:r w:rsidR="00F858A4" w:rsidRPr="00CE067F">
        <w:t>H</w:t>
      </w:r>
      <w:r w:rsidR="00F858A4">
        <w:t xml:space="preserve">ealth </w:t>
      </w:r>
      <w:r w:rsidR="00F858A4" w:rsidRPr="00CE067F">
        <w:t>S</w:t>
      </w:r>
      <w:r w:rsidR="00F858A4">
        <w:t>ervices</w:t>
      </w:r>
      <w:r w:rsidR="00F858A4" w:rsidRPr="00CE067F">
        <w:t xml:space="preserve"> have contributed to inter-jurisdictional work on implementing </w:t>
      </w:r>
      <w:r w:rsidR="0052196D">
        <w:t>the</w:t>
      </w:r>
      <w:r w:rsidR="00F858A4" w:rsidRPr="00CE067F">
        <w:t xml:space="preserve"> recommendations </w:t>
      </w:r>
      <w:r w:rsidR="0052196D">
        <w:t xml:space="preserve">contained in Volume 10 of the Final Report, </w:t>
      </w:r>
      <w:r w:rsidR="00F858A4">
        <w:t>through the national Children with Harmful Sexual Behaviours Working Group</w:t>
      </w:r>
      <w:r w:rsidR="00F858A4" w:rsidRPr="00CE067F">
        <w:t>.</w:t>
      </w:r>
      <w:r w:rsidR="00F858A4">
        <w:t xml:space="preserve"> </w:t>
      </w:r>
      <w:r w:rsidR="00E90D93">
        <w:t xml:space="preserve">While the </w:t>
      </w:r>
      <w:r w:rsidR="00F858A4" w:rsidRPr="005F27F9">
        <w:t xml:space="preserve">frequency of </w:t>
      </w:r>
      <w:r w:rsidR="00E90D93">
        <w:t xml:space="preserve">Working Group </w:t>
      </w:r>
      <w:r w:rsidR="00F858A4" w:rsidRPr="005F27F9">
        <w:t xml:space="preserve">meetings </w:t>
      </w:r>
      <w:r w:rsidR="00F858A4">
        <w:t>was</w:t>
      </w:r>
      <w:r w:rsidR="00F858A4" w:rsidRPr="005F27F9">
        <w:t xml:space="preserve"> reduced to allow jurisdictions to focus on the COVID-19 pandemic</w:t>
      </w:r>
      <w:r w:rsidR="00E90D93">
        <w:t xml:space="preserve">, </w:t>
      </w:r>
      <w:r w:rsidR="00F858A4">
        <w:t>t</w:t>
      </w:r>
      <w:r w:rsidR="00F858A4" w:rsidRPr="00CE067F">
        <w:t xml:space="preserve">he ACT </w:t>
      </w:r>
      <w:r w:rsidR="00F858A4">
        <w:t xml:space="preserve">continues </w:t>
      </w:r>
      <w:r w:rsidR="0052196D">
        <w:t>to assist</w:t>
      </w:r>
      <w:r w:rsidR="0052196D" w:rsidRPr="00CE067F">
        <w:t xml:space="preserve"> </w:t>
      </w:r>
      <w:r w:rsidR="00F858A4" w:rsidRPr="00CE067F">
        <w:t xml:space="preserve">Western Australia to develop and deliver a work plan </w:t>
      </w:r>
      <w:r w:rsidR="00F858A4">
        <w:t>agreeing to</w:t>
      </w:r>
      <w:r w:rsidR="00F858A4" w:rsidRPr="00CE067F">
        <w:t xml:space="preserve"> a national</w:t>
      </w:r>
      <w:r w:rsidR="00F858A4">
        <w:t xml:space="preserve"> d</w:t>
      </w:r>
      <w:r w:rsidR="00F858A4" w:rsidRPr="00CE067F">
        <w:t xml:space="preserve">efinition of </w:t>
      </w:r>
      <w:r w:rsidR="00E90D93" w:rsidRPr="008C36C5">
        <w:t>’</w:t>
      </w:r>
      <w:r w:rsidR="00F858A4" w:rsidRPr="00C57FE9">
        <w:t xml:space="preserve">children with harmful sexual </w:t>
      </w:r>
      <w:proofErr w:type="gramStart"/>
      <w:r w:rsidR="00F858A4" w:rsidRPr="00C57FE9">
        <w:t>behaviours</w:t>
      </w:r>
      <w:r w:rsidR="00E90D93" w:rsidRPr="00C57FE9">
        <w:t>‘</w:t>
      </w:r>
      <w:proofErr w:type="gramEnd"/>
      <w:r w:rsidR="00E90D93" w:rsidRPr="00E90D93">
        <w:t>.</w:t>
      </w:r>
      <w:r w:rsidR="00E90D93">
        <w:t xml:space="preserve"> Developing common</w:t>
      </w:r>
      <w:r w:rsidR="00F858A4" w:rsidRPr="00CE067F">
        <w:t xml:space="preserve"> terminology within and across jurisdictions </w:t>
      </w:r>
      <w:r w:rsidR="00F858A4">
        <w:t xml:space="preserve">will </w:t>
      </w:r>
      <w:r w:rsidR="00F858A4" w:rsidRPr="005F27F9">
        <w:t xml:space="preserve">underpin efforts to build nationally consistent supports for these children. </w:t>
      </w:r>
    </w:p>
    <w:p w14:paraId="7546DF3A" w14:textId="77777777" w:rsidR="00F858A4" w:rsidRPr="005F27F9" w:rsidRDefault="00F858A4" w:rsidP="00F858A4">
      <w:r w:rsidRPr="005F27F9">
        <w:t xml:space="preserve">The Education Directorate began developing a new protocol for responding to children with harmful sexual behaviours in June 2020. The protocol will be guided by best practice </w:t>
      </w:r>
      <w:r>
        <w:t>identified in</w:t>
      </w:r>
      <w:r w:rsidRPr="005F27F9">
        <w:t xml:space="preserve"> Victoria and South Australia.</w:t>
      </w:r>
    </w:p>
    <w:p w14:paraId="3AEEA80F" w14:textId="77777777" w:rsidR="00F858A4" w:rsidRDefault="00F858A4" w:rsidP="00F858A4">
      <w:pPr>
        <w:pStyle w:val="Heading2"/>
      </w:pPr>
      <w:bookmarkStart w:id="36" w:name="_Toc58851077"/>
      <w:bookmarkStart w:id="37" w:name="_Toc66882285"/>
      <w:r>
        <w:t>Intermediaries</w:t>
      </w:r>
      <w:bookmarkEnd w:id="36"/>
      <w:bookmarkEnd w:id="37"/>
    </w:p>
    <w:p w14:paraId="70B2282E" w14:textId="63D78C21" w:rsidR="00F858A4" w:rsidRPr="00494B38" w:rsidRDefault="00F858A4" w:rsidP="00F858A4">
      <w:pPr>
        <w:rPr>
          <w:highlight w:val="yellow"/>
        </w:rPr>
      </w:pPr>
      <w:r w:rsidRPr="00A278F2">
        <w:t>Th</w:t>
      </w:r>
      <w:r>
        <w:t xml:space="preserve">e ACT Intermediary Program is fully established after work began in June 2019. </w:t>
      </w:r>
      <w:bookmarkStart w:id="38" w:name="_Hlk57301266"/>
      <w:r>
        <w:t xml:space="preserve">The program </w:t>
      </w:r>
      <w:r w:rsidRPr="007E5181">
        <w:t>provide</w:t>
      </w:r>
      <w:r>
        <w:t>s</w:t>
      </w:r>
      <w:r w:rsidRPr="007E5181">
        <w:t xml:space="preserve"> intermediaries to support children and vulnerable witnesses to communicate evidence to police</w:t>
      </w:r>
      <w:r>
        <w:t>.</w:t>
      </w:r>
      <w:r w:rsidRPr="007E5181">
        <w:t xml:space="preserve"> </w:t>
      </w:r>
      <w:r>
        <w:t>I</w:t>
      </w:r>
      <w:r w:rsidRPr="007E5181">
        <w:t>ntermediaries have been engaged in criminal matters before the court</w:t>
      </w:r>
      <w:bookmarkEnd w:id="38"/>
      <w:r>
        <w:t xml:space="preserve"> from March 2020</w:t>
      </w:r>
      <w:r w:rsidRPr="007E5181">
        <w:t>.</w:t>
      </w:r>
    </w:p>
    <w:p w14:paraId="7DBC59A7" w14:textId="77777777" w:rsidR="00F858A4" w:rsidRPr="007E5181" w:rsidRDefault="00F858A4" w:rsidP="00F858A4">
      <w:r w:rsidRPr="007E5181">
        <w:t xml:space="preserve">Successes of the </w:t>
      </w:r>
      <w:r>
        <w:t>Intermediary Program</w:t>
      </w:r>
      <w:r w:rsidRPr="007E5181">
        <w:t xml:space="preserve"> include:</w:t>
      </w:r>
    </w:p>
    <w:p w14:paraId="3DC86011" w14:textId="611C7ED5" w:rsidR="00F858A4" w:rsidRPr="007E5181" w:rsidRDefault="00F858A4" w:rsidP="00F858A4">
      <w:pPr>
        <w:pStyle w:val="ListBullet"/>
      </w:pPr>
      <w:r w:rsidRPr="007E5181">
        <w:t xml:space="preserve">establishment of an active program oversight body, the </w:t>
      </w:r>
      <w:bookmarkStart w:id="39" w:name="_Hlk57301331"/>
      <w:r w:rsidRPr="007E5181">
        <w:t xml:space="preserve">‘Implementation Monitoring Group’, comprised of senior representatives of ACT law and justice organisations, </w:t>
      </w:r>
      <w:r w:rsidR="00E90D93">
        <w:t>the Justice and Community Safety Directorate,</w:t>
      </w:r>
      <w:r w:rsidR="00E90D93" w:rsidRPr="007E5181">
        <w:t xml:space="preserve"> </w:t>
      </w:r>
      <w:r w:rsidRPr="007E5181">
        <w:t>and Child and Youth Protection Services</w:t>
      </w:r>
      <w:bookmarkEnd w:id="39"/>
    </w:p>
    <w:p w14:paraId="4B1A4484" w14:textId="4B8C806B" w:rsidR="00F858A4" w:rsidRPr="002B20D0" w:rsidRDefault="00F858A4" w:rsidP="00F858A4">
      <w:pPr>
        <w:pStyle w:val="ListBullet"/>
      </w:pPr>
      <w:r w:rsidRPr="002B20D0">
        <w:t>recruitment, training, and accreditation of an in-house team and an external panel of allied health professionals, producing a first cohort of 13 intermediaries</w:t>
      </w:r>
    </w:p>
    <w:p w14:paraId="49C35BB6" w14:textId="48567C10" w:rsidR="00F858A4" w:rsidRPr="002B20D0" w:rsidRDefault="00F858A4" w:rsidP="00F858A4">
      <w:pPr>
        <w:pStyle w:val="ListBullet"/>
      </w:pPr>
      <w:r w:rsidRPr="002B20D0">
        <w:t>training and information sessions for criminal justice system stakeholders and civil society organisations</w:t>
      </w:r>
    </w:p>
    <w:p w14:paraId="66A23433" w14:textId="5B18A760" w:rsidR="00F858A4" w:rsidRPr="00E84A08" w:rsidRDefault="00F858A4" w:rsidP="00F858A4">
      <w:pPr>
        <w:pStyle w:val="ListBullet"/>
      </w:pPr>
      <w:r w:rsidRPr="00E84A08">
        <w:t>finalisation of co-designed processes, procedures and referral pathways to ensure early confidence in the program by criminal justice stakeholders and beneficiaries</w:t>
      </w:r>
    </w:p>
    <w:p w14:paraId="77B9759F" w14:textId="536154B8" w:rsidR="00F858A4" w:rsidRPr="00E84A08" w:rsidRDefault="00F858A4" w:rsidP="00F858A4">
      <w:pPr>
        <w:pStyle w:val="ListBullet"/>
      </w:pPr>
      <w:r w:rsidRPr="00E84A08">
        <w:t>development of an internal ACT Human Rights Commission database to monitor, evaluate and provide quality assurance indicators</w:t>
      </w:r>
    </w:p>
    <w:p w14:paraId="20E24096" w14:textId="77643A35" w:rsidR="00F858A4" w:rsidRPr="00E84A08" w:rsidRDefault="00F858A4" w:rsidP="00F858A4">
      <w:pPr>
        <w:pStyle w:val="ListBullet"/>
      </w:pPr>
      <w:r w:rsidRPr="00E84A08">
        <w:t xml:space="preserve">release of public education materials explaining the Intermediary Program in the ACT - available at </w:t>
      </w:r>
      <w:hyperlink r:id="rId17" w:history="1">
        <w:r w:rsidRPr="00E84A08">
          <w:rPr>
            <w:rStyle w:val="Hyperlink"/>
            <w:rFonts w:eastAsia="Times New Roman"/>
          </w:rPr>
          <w:t>https://hrc.act.gov.au/act-intermediary-program/</w:t>
        </w:r>
      </w:hyperlink>
    </w:p>
    <w:p w14:paraId="22D47CA8" w14:textId="5F27C0DA" w:rsidR="00F858A4" w:rsidRPr="00E84A08" w:rsidRDefault="00F858A4" w:rsidP="00F858A4">
      <w:pPr>
        <w:pStyle w:val="ListBullet"/>
      </w:pPr>
      <w:r w:rsidRPr="00E84A08">
        <w:t xml:space="preserve">engagement of intermediaries in police interviews and Supreme Court proceedings in sexual abuse and violence-related matters, with beneficiaries ranging between </w:t>
      </w:r>
      <w:r w:rsidR="00626DA9">
        <w:t>four</w:t>
      </w:r>
      <w:r w:rsidR="00626DA9" w:rsidRPr="00E84A08">
        <w:t xml:space="preserve"> </w:t>
      </w:r>
      <w:r w:rsidRPr="00E84A08">
        <w:t xml:space="preserve">and 92 years of age </w:t>
      </w:r>
      <w:r>
        <w:t xml:space="preserve">and demonstrating a </w:t>
      </w:r>
      <w:r w:rsidRPr="00E84A08">
        <w:t>range of communication difficulties</w:t>
      </w:r>
    </w:p>
    <w:p w14:paraId="4CBEFB6B" w14:textId="51D90AC6" w:rsidR="00F858A4" w:rsidRPr="00E84A08" w:rsidRDefault="00F858A4" w:rsidP="00F858A4">
      <w:pPr>
        <w:pStyle w:val="ListBullet"/>
      </w:pPr>
      <w:r w:rsidRPr="00E84A08">
        <w:t xml:space="preserve">maintenance of an intermediary service 7 days a week, including out of standard business hours throughout the </w:t>
      </w:r>
      <w:r>
        <w:t>COVID</w:t>
      </w:r>
      <w:r w:rsidRPr="00E84A08">
        <w:t>-19 public health respons</w:t>
      </w:r>
      <w:r w:rsidR="005113E9">
        <w:t>e</w:t>
      </w:r>
    </w:p>
    <w:p w14:paraId="55C00F29" w14:textId="77777777" w:rsidR="00F858A4" w:rsidRPr="00E84A08" w:rsidRDefault="00F858A4" w:rsidP="00F858A4">
      <w:pPr>
        <w:pStyle w:val="ListBullet"/>
      </w:pPr>
      <w:r w:rsidRPr="00E84A08">
        <w:lastRenderedPageBreak/>
        <w:t>provision of intermediary services at locations other than police stations and courts as required by police and witnesses</w:t>
      </w:r>
    </w:p>
    <w:p w14:paraId="44128930" w14:textId="0E7F2B85" w:rsidR="00F858A4" w:rsidRPr="00E84A08" w:rsidRDefault="00F858A4" w:rsidP="00F858A4">
      <w:pPr>
        <w:pStyle w:val="ListBullet"/>
      </w:pPr>
      <w:r w:rsidRPr="00E84A08">
        <w:t>100% success rate of providing appropriately skilled intermediaries to the satisfaction of those who requested intermediary assistance</w:t>
      </w:r>
      <w:r w:rsidRPr="00E84A08">
        <w:br w:type="page"/>
      </w:r>
    </w:p>
    <w:p w14:paraId="1625C27E" w14:textId="77777777" w:rsidR="00F858A4" w:rsidRPr="002B75D8" w:rsidRDefault="00F858A4" w:rsidP="00F858A4">
      <w:pPr>
        <w:pStyle w:val="Heading1"/>
      </w:pPr>
      <w:bookmarkStart w:id="40" w:name="_Toc66882286"/>
      <w:r w:rsidRPr="002B75D8">
        <w:lastRenderedPageBreak/>
        <w:t>Theme 4: Tailored Support through Specialist Services</w:t>
      </w:r>
      <w:bookmarkEnd w:id="40"/>
    </w:p>
    <w:p w14:paraId="29A663BD" w14:textId="131E567F" w:rsidR="00F858A4" w:rsidRDefault="00F858A4" w:rsidP="00F858A4">
      <w:pPr>
        <w:pStyle w:val="Heading2"/>
      </w:pPr>
      <w:bookmarkStart w:id="41" w:name="_Toc58851078"/>
      <w:bookmarkStart w:id="42" w:name="_Toc66882287"/>
      <w:r>
        <w:t>Trauma</w:t>
      </w:r>
      <w:r w:rsidR="00E90D93">
        <w:t>-</w:t>
      </w:r>
      <w:r>
        <w:t>informed schools</w:t>
      </w:r>
      <w:bookmarkEnd w:id="41"/>
      <w:bookmarkEnd w:id="42"/>
    </w:p>
    <w:p w14:paraId="24297D9D" w14:textId="104A0055" w:rsidR="008C36C5" w:rsidRDefault="008C36C5" w:rsidP="008C36C5">
      <w:pPr>
        <w:spacing w:after="0" w:line="240" w:lineRule="auto"/>
        <w:contextualSpacing/>
      </w:pPr>
      <w:r>
        <w:t>Implementation of</w:t>
      </w:r>
      <w:r w:rsidR="00F858A4">
        <w:t xml:space="preserve"> </w:t>
      </w:r>
      <w:r w:rsidR="005F71F6">
        <w:t xml:space="preserve">recommendation </w:t>
      </w:r>
      <w:r w:rsidR="00F858A4">
        <w:t xml:space="preserve">9.8 </w:t>
      </w:r>
      <w:r>
        <w:t>is now complete</w:t>
      </w:r>
      <w:r w:rsidR="00F858A4">
        <w:t xml:space="preserve">. </w:t>
      </w:r>
      <w:r w:rsidR="00F858A4" w:rsidRPr="003C4AF4">
        <w:t xml:space="preserve">Building on </w:t>
      </w:r>
      <w:r w:rsidR="00F858A4">
        <w:t xml:space="preserve">previous </w:t>
      </w:r>
      <w:r w:rsidR="00F858A4" w:rsidRPr="00013E2F">
        <w:t>progress, all ACT public schools have implemented trauma</w:t>
      </w:r>
      <w:r w:rsidR="00E90D93">
        <w:t>-</w:t>
      </w:r>
      <w:r w:rsidR="00F858A4" w:rsidRPr="00013E2F">
        <w:t xml:space="preserve">informed approaches to student welfare.  </w:t>
      </w:r>
    </w:p>
    <w:p w14:paraId="22A1B4AB" w14:textId="77777777" w:rsidR="008C36C5" w:rsidRDefault="008C36C5" w:rsidP="008C36C5">
      <w:pPr>
        <w:spacing w:after="0" w:line="240" w:lineRule="auto"/>
        <w:contextualSpacing/>
      </w:pPr>
    </w:p>
    <w:p w14:paraId="07841706" w14:textId="01FB6E7C" w:rsidR="008C36C5" w:rsidRDefault="00F858A4" w:rsidP="00C57FE9">
      <w:pPr>
        <w:spacing w:after="0" w:line="240" w:lineRule="auto"/>
        <w:contextualSpacing/>
      </w:pPr>
      <w:r w:rsidRPr="00013E2F">
        <w:t xml:space="preserve">Trauma-informed strategies and educational resources help to prevent abuse, increase help seeking behaviours and make school environments safe and supportive for students. </w:t>
      </w:r>
    </w:p>
    <w:p w14:paraId="0A3B2EA9" w14:textId="77777777" w:rsidR="008C36C5" w:rsidRDefault="008C36C5" w:rsidP="00C57FE9">
      <w:pPr>
        <w:spacing w:after="0" w:line="240" w:lineRule="auto"/>
        <w:contextualSpacing/>
      </w:pPr>
    </w:p>
    <w:p w14:paraId="60B9D2B4" w14:textId="71740044" w:rsidR="00F858A4" w:rsidRPr="00013E2F" w:rsidRDefault="00F858A4" w:rsidP="008C36C5">
      <w:r w:rsidRPr="00013E2F">
        <w:t xml:space="preserve">Examples of trauma-informed practice are: </w:t>
      </w:r>
    </w:p>
    <w:p w14:paraId="53D52C24" w14:textId="6B51CE2A" w:rsidR="00F858A4" w:rsidRPr="00013E2F" w:rsidRDefault="00F858A4" w:rsidP="00F858A4">
      <w:pPr>
        <w:pStyle w:val="ListBullet"/>
      </w:pPr>
      <w:r>
        <w:t>P</w:t>
      </w:r>
      <w:r w:rsidRPr="00013E2F">
        <w:t>ositive Behaviour</w:t>
      </w:r>
      <w:r>
        <w:t>s</w:t>
      </w:r>
      <w:r w:rsidRPr="00013E2F">
        <w:t xml:space="preserve"> for Learning (PBL) - an evidence based, whole school approach for creating safe, supportive school environments</w:t>
      </w:r>
    </w:p>
    <w:p w14:paraId="340B385F" w14:textId="248E6BEA" w:rsidR="00F858A4" w:rsidRPr="00013E2F" w:rsidRDefault="00F858A4" w:rsidP="00F858A4">
      <w:pPr>
        <w:pStyle w:val="ListBullet"/>
      </w:pPr>
      <w:r w:rsidRPr="00013E2F">
        <w:t>Respectful Relationships Education - a curriculum area which prevents gender-based violence by specifically addressing gender inequality, respectful and non-violent relationships</w:t>
      </w:r>
    </w:p>
    <w:p w14:paraId="2D7E5F71" w14:textId="7A16DD25" w:rsidR="00F858A4" w:rsidRPr="00013E2F" w:rsidRDefault="00F858A4" w:rsidP="00F858A4">
      <w:pPr>
        <w:pStyle w:val="ListBullet"/>
      </w:pPr>
      <w:r w:rsidRPr="00013E2F">
        <w:t xml:space="preserve">Trauma Understanding and Sensitive Teaching (TRUST) – the </w:t>
      </w:r>
      <w:r w:rsidR="008C36C5">
        <w:t>Australian National University’s</w:t>
      </w:r>
      <w:r w:rsidR="008C36C5" w:rsidRPr="00013E2F">
        <w:t xml:space="preserve"> </w:t>
      </w:r>
      <w:r w:rsidRPr="00013E2F">
        <w:t>ACT Child and Adolescent Trauma, Grief and Loss Network’s trauma</w:t>
      </w:r>
      <w:r w:rsidR="008C36C5">
        <w:t>-</w:t>
      </w:r>
      <w:r w:rsidRPr="00013E2F">
        <w:t>sensitive schools’ pr</w:t>
      </w:r>
      <w:r w:rsidR="00043811">
        <w:t>o</w:t>
      </w:r>
      <w:r w:rsidRPr="00013E2F">
        <w:t xml:space="preserve">gram has been implemented in </w:t>
      </w:r>
      <w:r w:rsidR="00626DA9">
        <w:t>seven</w:t>
      </w:r>
      <w:r w:rsidR="00626DA9" w:rsidRPr="00013E2F">
        <w:t xml:space="preserve"> </w:t>
      </w:r>
      <w:r w:rsidRPr="00013E2F">
        <w:t>schools (</w:t>
      </w:r>
      <w:r w:rsidR="00626DA9">
        <w:t>six</w:t>
      </w:r>
      <w:r w:rsidR="00626DA9" w:rsidRPr="00013E2F">
        <w:t xml:space="preserve"> </w:t>
      </w:r>
      <w:r w:rsidRPr="00013E2F">
        <w:t xml:space="preserve">ACT Public Schools and </w:t>
      </w:r>
      <w:r w:rsidR="00626DA9">
        <w:t>one</w:t>
      </w:r>
      <w:r w:rsidR="00626DA9" w:rsidRPr="00013E2F">
        <w:t xml:space="preserve"> </w:t>
      </w:r>
      <w:r w:rsidRPr="00013E2F">
        <w:t>Catholic School</w:t>
      </w:r>
      <w:r w:rsidR="00043811">
        <w:t>)</w:t>
      </w:r>
    </w:p>
    <w:p w14:paraId="64203E1A" w14:textId="64CEC467" w:rsidR="00F858A4" w:rsidRPr="00013E2F" w:rsidRDefault="00F858A4" w:rsidP="00F858A4">
      <w:pPr>
        <w:pStyle w:val="ListBullet"/>
      </w:pPr>
      <w:r>
        <w:t>o</w:t>
      </w:r>
      <w:r w:rsidRPr="00013E2F">
        <w:t>ngoing professional learning</w:t>
      </w:r>
      <w:r>
        <w:t xml:space="preserve"> is</w:t>
      </w:r>
      <w:r w:rsidRPr="00013E2F">
        <w:t xml:space="preserve"> offered in the Professional Learning and Events Calendar</w:t>
      </w:r>
    </w:p>
    <w:p w14:paraId="43FB534C" w14:textId="1D3AA884" w:rsidR="00F858A4" w:rsidRPr="00013E2F" w:rsidRDefault="00F858A4" w:rsidP="00F858A4">
      <w:pPr>
        <w:pStyle w:val="ListBullet"/>
      </w:pPr>
      <w:r>
        <w:t>t</w:t>
      </w:r>
      <w:r w:rsidRPr="00013E2F">
        <w:t>rauma</w:t>
      </w:r>
      <w:r w:rsidR="00E90D93">
        <w:t>-</w:t>
      </w:r>
      <w:r w:rsidRPr="00013E2F">
        <w:t>informed approaches are core business for school psychologists</w:t>
      </w:r>
    </w:p>
    <w:p w14:paraId="1BB75B03" w14:textId="6E5FA272" w:rsidR="00F858A4" w:rsidRPr="00013E2F" w:rsidRDefault="00F858A4" w:rsidP="00F858A4">
      <w:pPr>
        <w:pStyle w:val="ListBullet"/>
      </w:pPr>
      <w:r>
        <w:t>s</w:t>
      </w:r>
      <w:r w:rsidRPr="00013E2F">
        <w:t>pecialist teachers are trained in trauma</w:t>
      </w:r>
      <w:r w:rsidR="00E90D93">
        <w:t>-</w:t>
      </w:r>
      <w:r w:rsidRPr="00013E2F">
        <w:t>informed practice</w:t>
      </w:r>
    </w:p>
    <w:p w14:paraId="682033F1" w14:textId="65E7EF17" w:rsidR="00F858A4" w:rsidRPr="00F858A4" w:rsidRDefault="00F858A4" w:rsidP="00F858A4">
      <w:pPr>
        <w:pStyle w:val="ListBullet"/>
      </w:pPr>
      <w:r w:rsidRPr="00013E2F">
        <w:t>Network Student Engagement Teams</w:t>
      </w:r>
      <w:r>
        <w:t xml:space="preserve">, </w:t>
      </w:r>
      <w:r w:rsidRPr="00013E2F">
        <w:t>allied health</w:t>
      </w:r>
      <w:r>
        <w:t>,</w:t>
      </w:r>
      <w:r w:rsidRPr="00013E2F">
        <w:t xml:space="preserve"> and teaching staff receive and are expected to implement training </w:t>
      </w:r>
      <w:r>
        <w:t>on</w:t>
      </w:r>
      <w:r w:rsidRPr="00013E2F">
        <w:t xml:space="preserve"> trauma</w:t>
      </w:r>
      <w:r w:rsidR="00E90D93">
        <w:t>-</w:t>
      </w:r>
      <w:r w:rsidRPr="00013E2F">
        <w:t>informed</w:t>
      </w:r>
      <w:r>
        <w:t xml:space="preserve"> support</w:t>
      </w:r>
    </w:p>
    <w:p w14:paraId="572D9517" w14:textId="77777777" w:rsidR="00F858A4" w:rsidRDefault="00F858A4" w:rsidP="00F858A4">
      <w:pPr>
        <w:pStyle w:val="Heading2"/>
      </w:pPr>
      <w:bookmarkStart w:id="43" w:name="_Toc58851079"/>
      <w:bookmarkStart w:id="44" w:name="_Toc66882288"/>
      <w:r w:rsidRPr="002B20D0">
        <w:t>Aboriginal and Torres Strait Islander children</w:t>
      </w:r>
      <w:bookmarkEnd w:id="43"/>
      <w:bookmarkEnd w:id="44"/>
    </w:p>
    <w:p w14:paraId="0ABD7943" w14:textId="04A6A68C" w:rsidR="00F858A4" w:rsidRDefault="00F858A4" w:rsidP="00F858A4">
      <w:r>
        <w:t xml:space="preserve">As part of the consultation on an oversight body for </w:t>
      </w:r>
      <w:r w:rsidR="008C36C5">
        <w:t xml:space="preserve">the proposed ACT </w:t>
      </w:r>
      <w:r>
        <w:t>Child Safe Standards</w:t>
      </w:r>
      <w:r w:rsidR="008C36C5">
        <w:t xml:space="preserve"> </w:t>
      </w:r>
      <w:r w:rsidR="005F0195">
        <w:t>s</w:t>
      </w:r>
      <w:r w:rsidR="008C36C5">
        <w:t>cheme</w:t>
      </w:r>
      <w:r>
        <w:t xml:space="preserve">, the Chief Minister, Treasury and Economic Development Directorate approached 35 Aboriginal and Torres Strait Islander organisations in community, recreation, and cultural sectors.  </w:t>
      </w:r>
    </w:p>
    <w:p w14:paraId="6AC3CB87" w14:textId="77777777" w:rsidR="00F858A4" w:rsidRDefault="00F858A4" w:rsidP="00F858A4">
      <w:r>
        <w:t xml:space="preserve">People reported that bullying and racism are significant safety issues for children and young people in organisational settings. Further, organisations failing to respond properly create additional harm. </w:t>
      </w:r>
    </w:p>
    <w:p w14:paraId="7463DE38" w14:textId="77777777" w:rsidR="00F858A4" w:rsidRDefault="00F858A4" w:rsidP="00F858A4">
      <w:pPr>
        <w:spacing w:after="0"/>
      </w:pPr>
      <w:r>
        <w:t>Other feedback was similar to that provided by the wider community.  Most organisations:</w:t>
      </w:r>
    </w:p>
    <w:p w14:paraId="365104ED" w14:textId="64242D26" w:rsidR="00F858A4" w:rsidRDefault="00F858A4" w:rsidP="00F858A4">
      <w:pPr>
        <w:pStyle w:val="ListBullet"/>
      </w:pPr>
      <w:r>
        <w:t>expressed commitment to child safety</w:t>
      </w:r>
    </w:p>
    <w:p w14:paraId="5D36D83B" w14:textId="5AE5035D" w:rsidR="00F858A4" w:rsidRDefault="00F858A4" w:rsidP="00F858A4">
      <w:pPr>
        <w:pStyle w:val="ListBullet"/>
      </w:pPr>
      <w:r>
        <w:t>are concerned about resource implications of the new scheme</w:t>
      </w:r>
    </w:p>
    <w:p w14:paraId="1C122B00" w14:textId="77777777" w:rsidR="00F858A4" w:rsidRDefault="00F858A4" w:rsidP="00F858A4">
      <w:pPr>
        <w:pStyle w:val="ListBullet"/>
      </w:pPr>
      <w:r>
        <w:t>are confused/fatigued by the range of child safety reforms arising from the Royal Commission</w:t>
      </w:r>
    </w:p>
    <w:p w14:paraId="400FDE40" w14:textId="77777777" w:rsidR="00F858A4" w:rsidRDefault="00F858A4">
      <w:r>
        <w:br w:type="page"/>
      </w:r>
    </w:p>
    <w:p w14:paraId="5A1D2652" w14:textId="0B4A64F6" w:rsidR="00F858A4" w:rsidRDefault="00F858A4" w:rsidP="00F858A4">
      <w:r>
        <w:lastRenderedPageBreak/>
        <w:t>Some organisations:</w:t>
      </w:r>
    </w:p>
    <w:p w14:paraId="2B53EEA2" w14:textId="77777777" w:rsidR="00F858A4" w:rsidRDefault="00F858A4" w:rsidP="00F858A4">
      <w:pPr>
        <w:pStyle w:val="ListBullet"/>
      </w:pPr>
      <w:r>
        <w:t>are already thinking carefully about child safety and risk issues, and consider that they are well placed to handle the new scheme</w:t>
      </w:r>
    </w:p>
    <w:p w14:paraId="4DF691F8" w14:textId="77777777" w:rsidR="00F858A4" w:rsidRDefault="00F858A4" w:rsidP="00F858A4">
      <w:pPr>
        <w:pStyle w:val="ListBullet"/>
      </w:pPr>
      <w:r>
        <w:t>work with families experiencing high vulnerability or crisis, and had questions about whether Child Safe Standards will require them to undertake actions that might alienate their clients and cause them to disengage from support services (placing children at risk)</w:t>
      </w:r>
    </w:p>
    <w:p w14:paraId="596C7BBC" w14:textId="77777777" w:rsidR="00F858A4" w:rsidRDefault="00F858A4" w:rsidP="00F858A4">
      <w:r>
        <w:t>The ACT will continue to work on building principles of self-determination into the process of designing the Child Safe Standards oversight scheme, to ensure it aligns with cultural concepts of safety. One option is to host a workshop with Aboriginal and Torres Strait Islander organisations to develop a common understanding of what child safe practice means in the community, to share ideas, and embed cultural safety into the design and operation of the Child Safe Standards scheme. </w:t>
      </w:r>
    </w:p>
    <w:p w14:paraId="31D3B849" w14:textId="77777777" w:rsidR="00F858A4" w:rsidRDefault="00F858A4" w:rsidP="00F858A4">
      <w:pPr>
        <w:pStyle w:val="Heading2"/>
      </w:pPr>
      <w:bookmarkStart w:id="45" w:name="_Toc58851080"/>
      <w:bookmarkStart w:id="46" w:name="_Toc66882289"/>
      <w:r>
        <w:t>Alignment with other reforms</w:t>
      </w:r>
      <w:bookmarkEnd w:id="45"/>
      <w:bookmarkEnd w:id="46"/>
    </w:p>
    <w:p w14:paraId="22518BF5" w14:textId="77777777" w:rsidR="00F858A4" w:rsidRDefault="00F858A4" w:rsidP="00F858A4">
      <w:r>
        <w:t xml:space="preserve">Work is underway to align Royal Commission projects with recommendations </w:t>
      </w:r>
      <w:r w:rsidRPr="002B20D0">
        <w:t xml:space="preserve">from the </w:t>
      </w:r>
      <w:r w:rsidRPr="002E3AFC">
        <w:rPr>
          <w:i/>
          <w:iCs/>
        </w:rPr>
        <w:t xml:space="preserve">Our </w:t>
      </w:r>
      <w:proofErr w:type="spellStart"/>
      <w:r w:rsidRPr="002E3AFC">
        <w:rPr>
          <w:i/>
          <w:iCs/>
        </w:rPr>
        <w:t>Booris</w:t>
      </w:r>
      <w:proofErr w:type="spellEnd"/>
      <w:r w:rsidRPr="002E3AFC">
        <w:rPr>
          <w:i/>
          <w:iCs/>
        </w:rPr>
        <w:t xml:space="preserve">, Our Way </w:t>
      </w:r>
      <w:r w:rsidRPr="002B20D0">
        <w:t>review</w:t>
      </w:r>
      <w:r w:rsidRPr="00B23775">
        <w:t>,</w:t>
      </w:r>
      <w:r>
        <w:t xml:space="preserve"> for example </w:t>
      </w:r>
      <w:r w:rsidRPr="002B20D0">
        <w:t xml:space="preserve">full implementation of the Aboriginal and Torres Strait Islander Child Placement Principle; establishment of </w:t>
      </w:r>
      <w:proofErr w:type="gramStart"/>
      <w:r w:rsidRPr="002B20D0">
        <w:t>a</w:t>
      </w:r>
      <w:proofErr w:type="gramEnd"/>
      <w:r w:rsidRPr="002B20D0">
        <w:t xml:space="preserve"> Aboriginal Community Controlled Organisation focusing on children and young people; and provision of early support to families before engagement with the child protection system.</w:t>
      </w:r>
    </w:p>
    <w:p w14:paraId="2D72FBC3" w14:textId="5A2EE0EE" w:rsidR="00F858A4" w:rsidRPr="002B20D0" w:rsidRDefault="00F858A4" w:rsidP="00F858A4">
      <w:r>
        <w:t xml:space="preserve">This alignment work is also happening with </w:t>
      </w:r>
      <w:r w:rsidRPr="002B20D0">
        <w:t xml:space="preserve">the development of next steps for the ACT out of home care strategy, </w:t>
      </w:r>
      <w:r w:rsidRPr="002E3AFC">
        <w:rPr>
          <w:i/>
          <w:iCs/>
        </w:rPr>
        <w:t>A Step Up for Our Kids</w:t>
      </w:r>
      <w:r w:rsidRPr="002B20D0">
        <w:t>.</w:t>
      </w:r>
      <w:r w:rsidRPr="001663E9">
        <w:rPr>
          <w:rFonts w:ascii="Arial" w:hAnsi="Arial" w:cs="Arial"/>
        </w:rPr>
        <w:t xml:space="preserve"> </w:t>
      </w:r>
    </w:p>
    <w:p w14:paraId="2F3145CD" w14:textId="77777777" w:rsidR="00F858A4" w:rsidRDefault="00F858A4" w:rsidP="00F858A4">
      <w:pPr>
        <w:rPr>
          <w:b/>
          <w:bCs/>
        </w:rPr>
      </w:pPr>
      <w:r>
        <w:rPr>
          <w:b/>
          <w:bCs/>
        </w:rPr>
        <w:br w:type="page"/>
      </w:r>
    </w:p>
    <w:p w14:paraId="104F9AC6" w14:textId="77777777" w:rsidR="00F858A4" w:rsidRPr="002B75D8" w:rsidRDefault="00F858A4" w:rsidP="00F858A4">
      <w:pPr>
        <w:pStyle w:val="Heading1"/>
      </w:pPr>
      <w:bookmarkStart w:id="47" w:name="_Toc58851081"/>
      <w:bookmarkStart w:id="48" w:name="_Toc66882290"/>
      <w:r w:rsidRPr="002B75D8">
        <w:lastRenderedPageBreak/>
        <w:t>Progress report on Working with Children Checks</w:t>
      </w:r>
      <w:bookmarkEnd w:id="47"/>
      <w:bookmarkEnd w:id="48"/>
    </w:p>
    <w:p w14:paraId="3D42AF27" w14:textId="5E0028EC" w:rsidR="00F858A4" w:rsidRDefault="00F858A4" w:rsidP="00F858A4">
      <w:r>
        <w:t>Legislative amendments passed in 2020 completed the ACT’s work on recommendations from the Working with Children Checks Report. Nationally</w:t>
      </w:r>
      <w:r w:rsidR="00A05C0B">
        <w:t>,</w:t>
      </w:r>
      <w:r>
        <w:t xml:space="preserve"> work continues to implement the National Standards and the National Reference System. </w:t>
      </w:r>
    </w:p>
    <w:p w14:paraId="1A6DEAF3" w14:textId="77777777" w:rsidR="00F858A4" w:rsidRDefault="00F858A4" w:rsidP="00F858A4">
      <w:r>
        <w:t xml:space="preserve">The </w:t>
      </w:r>
      <w:r w:rsidRPr="00A703C6">
        <w:rPr>
          <w:i/>
          <w:iCs/>
        </w:rPr>
        <w:t>Working with Vulnerable People (Background Checking) Act 2011</w:t>
      </w:r>
      <w:r>
        <w:t xml:space="preserve"> (the WWVP Act) requires people who work, volunteer, or have contact with children and vulnerable people in regulated activities to have a background check and risk assessment undertaken in order to be registered under the Working with Vulnerable People (WWVP) Scheme. </w:t>
      </w:r>
    </w:p>
    <w:p w14:paraId="419D6973" w14:textId="77777777" w:rsidR="00F858A4" w:rsidRDefault="00F858A4" w:rsidP="00F858A4">
      <w:pPr>
        <w:rPr>
          <w:rFonts w:cstheme="minorHAnsi"/>
          <w:iCs/>
        </w:rPr>
      </w:pPr>
      <w:r>
        <w:rPr>
          <w:rFonts w:cstheme="minorHAnsi"/>
          <w:iCs/>
        </w:rPr>
        <w:t xml:space="preserve">In late 2019, the ACT Government and all other jurisdictions agreed to the National Standards for Working with Children Checks (National Standards), which established nationally consistent parameters for the screening of individuals who propose to engage in child-related work. The </w:t>
      </w:r>
      <w:r w:rsidRPr="000D4781">
        <w:rPr>
          <w:rFonts w:cstheme="minorHAnsi"/>
          <w:i/>
        </w:rPr>
        <w:t>WWVP Act</w:t>
      </w:r>
      <w:r>
        <w:rPr>
          <w:rFonts w:cstheme="minorHAnsi"/>
          <w:iCs/>
        </w:rPr>
        <w:t xml:space="preserve"> aims to reduce the risk of harm or neglect to vulnerable people in the ACT and implements the National Standards.</w:t>
      </w:r>
    </w:p>
    <w:p w14:paraId="7F5DA4C8" w14:textId="77777777" w:rsidR="00F858A4" w:rsidRDefault="00F858A4" w:rsidP="00F858A4">
      <w:pPr>
        <w:rPr>
          <w:rFonts w:cstheme="minorHAnsi"/>
          <w:iCs/>
        </w:rPr>
      </w:pPr>
      <w:r>
        <w:rPr>
          <w:rFonts w:cstheme="minorHAnsi"/>
          <w:iCs/>
        </w:rPr>
        <w:t xml:space="preserve">In 2019, amendments were made to the </w:t>
      </w:r>
      <w:r w:rsidRPr="002E3AFC">
        <w:rPr>
          <w:rFonts w:cstheme="minorHAnsi"/>
          <w:iCs/>
        </w:rPr>
        <w:t>WWVP Act</w:t>
      </w:r>
      <w:r>
        <w:rPr>
          <w:rFonts w:cstheme="minorHAnsi"/>
          <w:iCs/>
        </w:rPr>
        <w:t xml:space="preserve"> that: </w:t>
      </w:r>
    </w:p>
    <w:p w14:paraId="4687848B" w14:textId="1D3A7A99" w:rsidR="00F858A4" w:rsidRPr="00F858A4" w:rsidRDefault="00F858A4" w:rsidP="00F858A4">
      <w:pPr>
        <w:pStyle w:val="ListBullet"/>
      </w:pPr>
      <w:r w:rsidRPr="00F858A4">
        <w:t>enabled the background screening of workers for National Disability Insurance Scheme (NDIS) purposes</w:t>
      </w:r>
    </w:p>
    <w:p w14:paraId="57F493F3" w14:textId="677E0DF4" w:rsidR="00F858A4" w:rsidRPr="00F858A4" w:rsidRDefault="00F858A4" w:rsidP="00F858A4">
      <w:pPr>
        <w:pStyle w:val="ListBullet"/>
      </w:pPr>
      <w:r w:rsidRPr="00F858A4">
        <w:t xml:space="preserve">introduced disqualifying offences for NDIS workers </w:t>
      </w:r>
    </w:p>
    <w:p w14:paraId="5CDCA7BE" w14:textId="5377FA7A" w:rsidR="00F858A4" w:rsidRDefault="00F858A4" w:rsidP="00F858A4">
      <w:pPr>
        <w:pStyle w:val="ListBullet"/>
      </w:pPr>
      <w:r w:rsidRPr="00F858A4">
        <w:t>enabled interjurisdictional</w:t>
      </w:r>
      <w:r>
        <w:t xml:space="preserve"> information sharing</w:t>
      </w:r>
    </w:p>
    <w:p w14:paraId="181C1565" w14:textId="77777777" w:rsidR="00F858A4" w:rsidRDefault="00F858A4" w:rsidP="00F858A4">
      <w:pPr>
        <w:spacing w:after="0" w:line="240" w:lineRule="auto"/>
        <w:contextualSpacing/>
        <w:rPr>
          <w:rFonts w:cstheme="minorHAnsi"/>
          <w:iCs/>
        </w:rPr>
      </w:pPr>
    </w:p>
    <w:p w14:paraId="086D705A" w14:textId="77777777" w:rsidR="00F858A4" w:rsidRDefault="00F858A4" w:rsidP="00C57FE9">
      <w:pPr>
        <w:rPr>
          <w:rFonts w:cstheme="minorHAnsi"/>
          <w:iCs/>
        </w:rPr>
      </w:pPr>
      <w:r>
        <w:rPr>
          <w:rFonts w:cstheme="minorHAnsi"/>
          <w:iCs/>
        </w:rPr>
        <w:t xml:space="preserve">In 2020, further amendments were made to the </w:t>
      </w:r>
      <w:r w:rsidRPr="00CE7752">
        <w:rPr>
          <w:rFonts w:cstheme="minorHAnsi"/>
          <w:iCs/>
        </w:rPr>
        <w:t>WWVP Act</w:t>
      </w:r>
      <w:r>
        <w:rPr>
          <w:rFonts w:cstheme="minorHAnsi"/>
          <w:iCs/>
        </w:rPr>
        <w:t xml:space="preserve"> that: </w:t>
      </w:r>
    </w:p>
    <w:p w14:paraId="697BEA0F" w14:textId="6AE82BAF" w:rsidR="00F858A4" w:rsidRPr="00F858A4" w:rsidRDefault="00F858A4" w:rsidP="00F858A4">
      <w:pPr>
        <w:pStyle w:val="ListBullet"/>
      </w:pPr>
      <w:r>
        <w:t xml:space="preserve">built on </w:t>
      </w:r>
      <w:r w:rsidRPr="00F858A4">
        <w:t xml:space="preserve">legislative amendments made in 2019 by extending the application of disqualifying offences for NDIS workers to individuals intending to engage in regulated activities involving children </w:t>
      </w:r>
    </w:p>
    <w:p w14:paraId="51CF3896" w14:textId="67E0CC69" w:rsidR="00F858A4" w:rsidRPr="00F858A4" w:rsidRDefault="00F858A4" w:rsidP="00F858A4">
      <w:pPr>
        <w:pStyle w:val="ListBullet"/>
      </w:pPr>
      <w:r w:rsidRPr="00F858A4">
        <w:t>refined the classification of offences to align with the NDIS worker screening framework and achieve national consistency</w:t>
      </w:r>
    </w:p>
    <w:p w14:paraId="15BAA4FE" w14:textId="71862BE6" w:rsidR="00F858A4" w:rsidRPr="00F858A4" w:rsidRDefault="00F858A4" w:rsidP="00F858A4">
      <w:pPr>
        <w:pStyle w:val="ListBullet"/>
      </w:pPr>
      <w:r w:rsidRPr="00F858A4">
        <w:t>established a process for assessing kinship carers so that they are not automatically excluded from working with children or an NDIS activity</w:t>
      </w:r>
    </w:p>
    <w:p w14:paraId="3458573A" w14:textId="4B6B2AC2" w:rsidR="00F858A4" w:rsidRPr="00F858A4" w:rsidRDefault="00F858A4" w:rsidP="00F858A4">
      <w:pPr>
        <w:pStyle w:val="ListBullet"/>
      </w:pPr>
      <w:r w:rsidRPr="00F858A4">
        <w:t xml:space="preserve">resolved unintended consequences of related provisions </w:t>
      </w:r>
    </w:p>
    <w:p w14:paraId="3C171354" w14:textId="3CD1095D" w:rsidR="00F858A4" w:rsidRPr="00B85E82" w:rsidRDefault="00F858A4" w:rsidP="00F858A4">
      <w:pPr>
        <w:pStyle w:val="ListBullet"/>
      </w:pPr>
      <w:r w:rsidRPr="00F858A4">
        <w:t>gave effect to the National</w:t>
      </w:r>
      <w:r w:rsidRPr="00B85E82">
        <w:t xml:space="preserve"> Standards in the ACT </w:t>
      </w:r>
    </w:p>
    <w:p w14:paraId="5C4D4D63" w14:textId="77777777" w:rsidR="00F858A4" w:rsidRDefault="00F858A4" w:rsidP="00F858A4">
      <w:pPr>
        <w:spacing w:after="0" w:line="240" w:lineRule="auto"/>
        <w:contextualSpacing/>
      </w:pPr>
    </w:p>
    <w:p w14:paraId="1C9EC0EF" w14:textId="77777777" w:rsidR="00F858A4" w:rsidRDefault="00F858A4" w:rsidP="00F858A4">
      <w:pPr>
        <w:spacing w:after="0" w:line="240" w:lineRule="auto"/>
        <w:contextualSpacing/>
      </w:pPr>
      <w:r>
        <w:br w:type="page"/>
      </w:r>
    </w:p>
    <w:p w14:paraId="115C4EDE" w14:textId="77777777" w:rsidR="00F858A4" w:rsidRPr="002B75D8" w:rsidRDefault="00F858A4" w:rsidP="00F858A4">
      <w:pPr>
        <w:pStyle w:val="Heading1"/>
      </w:pPr>
      <w:bookmarkStart w:id="49" w:name="_Toc58851082"/>
      <w:bookmarkStart w:id="50" w:name="_Toc66882291"/>
      <w:r w:rsidRPr="003F540E">
        <w:lastRenderedPageBreak/>
        <w:t>Progress Report on Redress and Civil Litigation</w:t>
      </w:r>
      <w:bookmarkEnd w:id="49"/>
      <w:bookmarkEnd w:id="50"/>
    </w:p>
    <w:p w14:paraId="48EE58EA" w14:textId="77777777" w:rsidR="00F858A4" w:rsidRDefault="00F858A4" w:rsidP="00F858A4">
      <w:r w:rsidRPr="00D42524">
        <w:t>The ACT joined the ten-year National Redress Scheme on 1 July 2018. The Scheme is an important step to acknowledging the long lasting and severe injuries that can affect survivors for the rest of their lives.</w:t>
      </w:r>
    </w:p>
    <w:p w14:paraId="7AD9AB96" w14:textId="77777777" w:rsidR="00F858A4" w:rsidRDefault="00F858A4" w:rsidP="00F858A4">
      <w:r w:rsidRPr="00D42524">
        <w:t>A Hub has been established in the Justice and Community Safety Directorate to coordinate and monitor the provision of ACT responses to requests for information from the Commonwealth Department of Social Services to help it to assess applications for redress. The Scheme offers survivors access to psychological counselling, a direct personal response from the responsible institution and a monetary payment of up to $150,000.</w:t>
      </w:r>
    </w:p>
    <w:p w14:paraId="77C3199E" w14:textId="39949520" w:rsidR="00F858A4" w:rsidRDefault="00F858A4" w:rsidP="00F858A4">
      <w:r w:rsidRPr="00391FDD">
        <w:t>In 2019</w:t>
      </w:r>
      <w:r w:rsidR="00A05C0B">
        <w:t>-</w:t>
      </w:r>
      <w:r w:rsidRPr="00391FDD">
        <w:t xml:space="preserve">20, the ACT Government </w:t>
      </w:r>
      <w:r w:rsidRPr="0022633C">
        <w:t xml:space="preserve">received 20 </w:t>
      </w:r>
      <w:r w:rsidRPr="0022633C">
        <w:rPr>
          <w:bdr w:val="none" w:sz="0" w:space="0" w:color="auto" w:frame="1"/>
        </w:rPr>
        <w:t>requests for information (RFI)</w:t>
      </w:r>
      <w:r w:rsidRPr="0022633C">
        <w:t xml:space="preserve"> from the Scheme Operator, the </w:t>
      </w:r>
      <w:r w:rsidRPr="0022633C">
        <w:rPr>
          <w:bdr w:val="none" w:sz="0" w:space="0" w:color="auto" w:frame="1"/>
        </w:rPr>
        <w:t>Department of Social Services,</w:t>
      </w:r>
      <w:r w:rsidRPr="0022633C">
        <w:t xml:space="preserve"> in response to applications to the Scheme. The ACT Government provided responses to all 20 RFIs. Seven of these related to applications naming the ACT Government as the responsible institution, with the other</w:t>
      </w:r>
      <w:r w:rsidRPr="00391FDD">
        <w:t xml:space="preserve"> thirteen related to applications naming pre-self-government institutions.  These RFIs require the ACT Government to provide the Scheme Operator with information to assist in the assessment of an application to the scheme.</w:t>
      </w:r>
    </w:p>
    <w:p w14:paraId="1DE8AC63" w14:textId="77D99BF5" w:rsidR="00F858A4" w:rsidRPr="00391FDD" w:rsidRDefault="00F858A4" w:rsidP="00F858A4">
      <w:r w:rsidRPr="00391FDD">
        <w:t>In 2019</w:t>
      </w:r>
      <w:r w:rsidR="00A05C0B">
        <w:t>-</w:t>
      </w:r>
      <w:r w:rsidRPr="00391FDD">
        <w:t>20, five offers of redress were made by the Scheme Operator in</w:t>
      </w:r>
      <w:r w:rsidR="00A05C0B" w:rsidRPr="00C57FE9">
        <w:t xml:space="preserve"> </w:t>
      </w:r>
      <w:r w:rsidRPr="00391FDD">
        <w:t>response to applications relating to ACT Government institutions</w:t>
      </w:r>
      <w:r w:rsidR="00A05C0B">
        <w:t>,</w:t>
      </w:r>
      <w:r w:rsidRPr="00391FDD">
        <w:t xml:space="preserve"> and nine were made arising from abuse for which </w:t>
      </w:r>
      <w:proofErr w:type="gramStart"/>
      <w:r w:rsidRPr="00391FDD">
        <w:t>pre self-government</w:t>
      </w:r>
      <w:proofErr w:type="gramEnd"/>
      <w:r w:rsidRPr="00391FDD">
        <w:t xml:space="preserve"> institutions were responsible. </w:t>
      </w:r>
    </w:p>
    <w:p w14:paraId="237E1670" w14:textId="77777777" w:rsidR="00F858A4" w:rsidRPr="0022633C" w:rsidRDefault="00F858A4" w:rsidP="00F858A4">
      <w:r w:rsidRPr="0022633C">
        <w:t>The ACT remains committed to supporting the delivery of Direct Personal Responses (DPRs) to meet the needs of survivors. The ACT Government has received four requests for DPRs</w:t>
      </w:r>
      <w:r>
        <w:t xml:space="preserve">. </w:t>
      </w:r>
    </w:p>
    <w:p w14:paraId="3548D098" w14:textId="77777777" w:rsidR="00F858A4" w:rsidRDefault="00F858A4" w:rsidP="00F858A4">
      <w:r w:rsidRPr="0022633C">
        <w:t xml:space="preserve">Victims ACT </w:t>
      </w:r>
      <w:r>
        <w:t xml:space="preserve">(VSACT) </w:t>
      </w:r>
      <w:r w:rsidRPr="0022633C">
        <w:t xml:space="preserve">has established arrangements to support survivors choosing to access psychological counselling. </w:t>
      </w:r>
      <w:r>
        <w:t xml:space="preserve">As of 19 November 2020, the ACT Government has received 45 referrals. 17 clients have accessed or are accessing counselling through VSACT. </w:t>
      </w:r>
    </w:p>
    <w:p w14:paraId="08CA1C50" w14:textId="2BE8845D" w:rsidR="00F858A4" w:rsidRPr="0022633C" w:rsidRDefault="00F858A4" w:rsidP="00F858A4">
      <w:r w:rsidRPr="0022633C">
        <w:t xml:space="preserve">The ACT will continue to </w:t>
      </w:r>
      <w:r>
        <w:t xml:space="preserve">work with the Commonwealth and states and territories to improve the </w:t>
      </w:r>
      <w:r w:rsidR="00A05C0B">
        <w:t xml:space="preserve">National Redress </w:t>
      </w:r>
      <w:r>
        <w:t>Scheme, and to ensure the needs of survivors are met.</w:t>
      </w:r>
    </w:p>
    <w:p w14:paraId="4CACEF1F" w14:textId="77777777" w:rsidR="00F858A4" w:rsidRDefault="00F858A4" w:rsidP="00F858A4">
      <w:pPr>
        <w:spacing w:after="0" w:line="240" w:lineRule="auto"/>
        <w:contextualSpacing/>
      </w:pPr>
      <w:r>
        <w:br w:type="page"/>
      </w:r>
    </w:p>
    <w:p w14:paraId="215E4BBC" w14:textId="77777777" w:rsidR="00F858A4" w:rsidRPr="002B75D8" w:rsidRDefault="00F858A4" w:rsidP="00F858A4">
      <w:pPr>
        <w:pStyle w:val="Heading1"/>
      </w:pPr>
      <w:bookmarkStart w:id="51" w:name="_Toc58851083"/>
      <w:bookmarkStart w:id="52" w:name="_Toc66882292"/>
      <w:r w:rsidRPr="002B75D8">
        <w:lastRenderedPageBreak/>
        <w:t>Progress report on Criminal Justice</w:t>
      </w:r>
      <w:bookmarkEnd w:id="51"/>
      <w:bookmarkEnd w:id="52"/>
    </w:p>
    <w:p w14:paraId="51850C95" w14:textId="77777777" w:rsidR="00F858A4" w:rsidRPr="00591E09" w:rsidRDefault="00F858A4" w:rsidP="00F858A4">
      <w:pPr>
        <w:pStyle w:val="Heading2"/>
      </w:pPr>
      <w:bookmarkStart w:id="53" w:name="_Toc66882293"/>
      <w:r w:rsidRPr="00591E09">
        <w:t>Reporting Child Sexual Abuse</w:t>
      </w:r>
      <w:bookmarkEnd w:id="53"/>
    </w:p>
    <w:p w14:paraId="784084DF" w14:textId="4369F312" w:rsidR="00F858A4" w:rsidRPr="006627E1" w:rsidRDefault="00F858A4" w:rsidP="00F858A4">
      <w:r>
        <w:t>An</w:t>
      </w:r>
      <w:r w:rsidRPr="006627E1">
        <w:t xml:space="preserve"> online reporting option for historical victims of sexual assault was launched on</w:t>
      </w:r>
      <w:r w:rsidR="000D63E6">
        <w:t xml:space="preserve"> </w:t>
      </w:r>
      <w:r w:rsidRPr="006627E1">
        <w:t xml:space="preserve">26 August 2020. </w:t>
      </w:r>
      <w:r w:rsidR="000D63E6">
        <w:t>The reporting option</w:t>
      </w:r>
      <w:r w:rsidR="000D63E6" w:rsidRPr="006627E1">
        <w:t xml:space="preserve"> </w:t>
      </w:r>
      <w:r w:rsidRPr="006627E1">
        <w:t>will be promoted on ACT Policing’s website and social media channels. Support agencies will be provided with information and communication material to share on their platforms to reach more people who may wish to report</w:t>
      </w:r>
      <w:r>
        <w:t xml:space="preserve"> historical offences</w:t>
      </w:r>
      <w:r w:rsidRPr="006627E1">
        <w:t xml:space="preserve">. ACT Policing is liaising with ACT Corrective Services to enable the form to be accessed at </w:t>
      </w:r>
      <w:r>
        <w:t>the Alexander Maconochie Centre</w:t>
      </w:r>
      <w:r w:rsidRPr="006627E1">
        <w:t>.</w:t>
      </w:r>
    </w:p>
    <w:p w14:paraId="63B0D82D" w14:textId="529ECF2E" w:rsidR="00F858A4" w:rsidRDefault="00F858A4" w:rsidP="00F858A4">
      <w:pPr>
        <w:rPr>
          <w:rStyle w:val="Hyperlink"/>
          <w:rFonts w:cs="Arial"/>
        </w:rPr>
      </w:pPr>
      <w:r w:rsidRPr="006627E1">
        <w:t xml:space="preserve">The </w:t>
      </w:r>
      <w:r>
        <w:t xml:space="preserve">online reporting </w:t>
      </w:r>
      <w:r w:rsidRPr="006627E1">
        <w:t>form is available</w:t>
      </w:r>
      <w:r w:rsidR="000D63E6">
        <w:t xml:space="preserve"> on the Australian Federal Police website, at</w:t>
      </w:r>
      <w:r w:rsidRPr="006627E1">
        <w:t xml:space="preserve">: </w:t>
      </w:r>
      <w:hyperlink r:id="rId18" w:history="1">
        <w:r w:rsidRPr="006627E1">
          <w:rPr>
            <w:rStyle w:val="Hyperlink"/>
            <w:rFonts w:cs="Arial"/>
          </w:rPr>
          <w:t>https://forms.afp.gov.au/online_forms/actpolicing_reporting_sexual_assault</w:t>
        </w:r>
      </w:hyperlink>
    </w:p>
    <w:p w14:paraId="206CAA5E" w14:textId="6B364C16" w:rsidR="00F858A4" w:rsidRPr="00591E09" w:rsidRDefault="00F858A4" w:rsidP="00F858A4">
      <w:r w:rsidRPr="00591E09">
        <w:t>The ACT Policing website provides information on the options for reporting child sexual abuse in the ACT, including information on the new online report option:</w:t>
      </w:r>
      <w:r>
        <w:br/>
      </w:r>
      <w:hyperlink r:id="rId19" w:history="1">
        <w:r w:rsidRPr="00591E09">
          <w:rPr>
            <w:rStyle w:val="Hyperlink"/>
          </w:rPr>
          <w:t>https://police.act.gov.au/safety-and-security/sexual-assault</w:t>
        </w:r>
      </w:hyperlink>
    </w:p>
    <w:p w14:paraId="76719DCA" w14:textId="77777777" w:rsidR="00F858A4" w:rsidRDefault="00F858A4" w:rsidP="00F858A4">
      <w:r w:rsidRPr="006627E1">
        <w:t xml:space="preserve">ACT Policing </w:t>
      </w:r>
      <w:r>
        <w:t>Sexual Assault and Child Abuse Team</w:t>
      </w:r>
      <w:r w:rsidRPr="006627E1">
        <w:t xml:space="preserve"> encourages the taking of statements from victims in instances where the perpetrator is deceased. The victim is informed that no further investigation will be undertaken after the statement is obtained and is referred to appropriate support services.</w:t>
      </w:r>
    </w:p>
    <w:p w14:paraId="66F1FC5C" w14:textId="77777777" w:rsidR="00F858A4" w:rsidRPr="00591E09" w:rsidRDefault="00F858A4" w:rsidP="00F858A4">
      <w:pPr>
        <w:pStyle w:val="Heading2"/>
      </w:pPr>
      <w:bookmarkStart w:id="54" w:name="_Toc58851084"/>
      <w:bookmarkStart w:id="55" w:name="_Toc66882294"/>
      <w:r w:rsidRPr="00591E09">
        <w:t>Crime data</w:t>
      </w:r>
      <w:bookmarkEnd w:id="54"/>
      <w:bookmarkEnd w:id="55"/>
    </w:p>
    <w:p w14:paraId="6C6B50AD" w14:textId="317F0927" w:rsidR="00F858A4" w:rsidRPr="00591E09" w:rsidRDefault="00F858A4" w:rsidP="00F858A4">
      <w:r w:rsidRPr="00591E09">
        <w:t xml:space="preserve">The Report on Government Services police services chapter currently includes sexual assault data sourced from the </w:t>
      </w:r>
      <w:r w:rsidR="000D63E6">
        <w:t>Australian Bureau of Statistics (ABS)</w:t>
      </w:r>
      <w:r w:rsidR="000D63E6" w:rsidRPr="00591E09">
        <w:t xml:space="preserve"> </w:t>
      </w:r>
      <w:r w:rsidRPr="00591E09">
        <w:t>Crime Victimisation Survey, which does not collect data on children. The survey asks people aged 18 years and over about their lifetime experience of sexual assault.</w:t>
      </w:r>
    </w:p>
    <w:p w14:paraId="488A9AB7" w14:textId="77777777" w:rsidR="00F858A4" w:rsidRPr="0095461F" w:rsidRDefault="00F858A4" w:rsidP="00F858A4">
      <w:r w:rsidRPr="0095461F">
        <w:t>The National Crime Statistics Unit of the ABS is analysing the reporting of historical sexual assaults. It has found that of the offences collected, sexual assault has the highest proportion of incidents that occurred more than 12 months ago. This analysis project will delve into the data to examine whether reporting of historical sexual assaults has been increasing over the past few years. The investigation is ongoing with results expected to be released prior to June 2021.</w:t>
      </w:r>
    </w:p>
    <w:p w14:paraId="21F3EFD8" w14:textId="77777777" w:rsidR="00F858A4" w:rsidRPr="00591E09" w:rsidRDefault="00F858A4" w:rsidP="00F858A4">
      <w:pPr>
        <w:pStyle w:val="Heading2"/>
      </w:pPr>
      <w:bookmarkStart w:id="56" w:name="_Toc58851085"/>
      <w:bookmarkStart w:id="57" w:name="_Toc66882295"/>
      <w:r>
        <w:t>Interviews and Evidence</w:t>
      </w:r>
      <w:bookmarkEnd w:id="56"/>
      <w:bookmarkEnd w:id="57"/>
    </w:p>
    <w:p w14:paraId="2644E432" w14:textId="718EF727" w:rsidR="00F858A4" w:rsidRDefault="00F858A4" w:rsidP="00F858A4">
      <w:r w:rsidRPr="0095461F">
        <w:t xml:space="preserve">All ACT Policing interview rooms have been updated with the new Digital Record of Interview System, which is used daily as standard practice by ACT Policing members. This implements </w:t>
      </w:r>
      <w:r w:rsidR="005F71F6">
        <w:t>r</w:t>
      </w:r>
      <w:r w:rsidR="005F71F6" w:rsidRPr="0095461F">
        <w:t xml:space="preserve">ecommendation </w:t>
      </w:r>
      <w:r w:rsidRPr="0095461F">
        <w:t>9h.</w:t>
      </w:r>
    </w:p>
    <w:p w14:paraId="7AC0D5F9" w14:textId="77777777" w:rsidR="00F858A4" w:rsidRDefault="00F858A4" w:rsidP="00F858A4">
      <w:r w:rsidRPr="00BF3B91">
        <w:t xml:space="preserve">The Royal Commission Criminal Justice Legislation Amendment Bill 2020 was passed on 23 July 2020.  The Bill includes the recommended reforms to the ACT laws governing the admissibility of tendency </w:t>
      </w:r>
      <w:r w:rsidRPr="00BF3B91">
        <w:lastRenderedPageBreak/>
        <w:t>and coincidence evidence, the reforms are based on model laws agreed on the Council of Attorneys General.</w:t>
      </w:r>
    </w:p>
    <w:p w14:paraId="1BA82CBB" w14:textId="3C7BCB3A" w:rsidR="00F858A4" w:rsidRDefault="00F858A4" w:rsidP="00F858A4">
      <w:r>
        <w:t xml:space="preserve">Recommendation 84 has been fully implemented. This </w:t>
      </w:r>
      <w:r w:rsidR="005F71F6">
        <w:t xml:space="preserve">recommendation </w:t>
      </w:r>
      <w:r>
        <w:t xml:space="preserve">required to prevent complainants in child sexual abuse prosecutions from being compelled to give evidence </w:t>
      </w:r>
      <w:r w:rsidRPr="006627E1">
        <w:t xml:space="preserve">on any additional occasion </w:t>
      </w:r>
      <w:r>
        <w:t>if</w:t>
      </w:r>
      <w:r w:rsidRPr="006627E1">
        <w:t xml:space="preserve"> the accused, or one of two or more co-accused, is a juvenile at the time of prosecution or was a juvenile at the time of the offence.</w:t>
      </w:r>
      <w:r>
        <w:t xml:space="preserve"> </w:t>
      </w:r>
      <w:r>
        <w:rPr>
          <w:rFonts w:eastAsia="Times New Roman"/>
          <w:bCs/>
        </w:rPr>
        <w:t xml:space="preserve">In the ACT, </w:t>
      </w:r>
      <w:r w:rsidRPr="00BF3B91">
        <w:rPr>
          <w:rFonts w:eastAsia="Times New Roman"/>
          <w:bCs/>
          <w:i/>
          <w:iCs/>
        </w:rPr>
        <w:t>The</w:t>
      </w:r>
      <w:r w:rsidRPr="006627E1">
        <w:rPr>
          <w:rFonts w:eastAsia="Times New Roman"/>
          <w:bCs/>
        </w:rPr>
        <w:t xml:space="preserve"> </w:t>
      </w:r>
      <w:r w:rsidRPr="006627E1">
        <w:rPr>
          <w:rFonts w:eastAsia="Times New Roman"/>
          <w:bCs/>
          <w:i/>
        </w:rPr>
        <w:t xml:space="preserve">Evidence (Miscellaneous Provisions) Act 1991 </w:t>
      </w:r>
      <w:r w:rsidRPr="00BF3B91">
        <w:rPr>
          <w:rFonts w:eastAsia="Times New Roman"/>
          <w:bCs/>
          <w:iCs/>
        </w:rPr>
        <w:t>already</w:t>
      </w:r>
      <w:r>
        <w:rPr>
          <w:rFonts w:eastAsia="Times New Roman"/>
          <w:bCs/>
        </w:rPr>
        <w:t xml:space="preserve"> </w:t>
      </w:r>
      <w:r w:rsidRPr="006627E1">
        <w:rPr>
          <w:rFonts w:eastAsia="Times New Roman"/>
          <w:bCs/>
        </w:rPr>
        <w:t>reflect</w:t>
      </w:r>
      <w:r>
        <w:rPr>
          <w:rFonts w:eastAsia="Times New Roman"/>
          <w:bCs/>
        </w:rPr>
        <w:t>ed</w:t>
      </w:r>
      <w:r w:rsidRPr="006627E1">
        <w:rPr>
          <w:rFonts w:eastAsia="Times New Roman"/>
          <w:bCs/>
        </w:rPr>
        <w:t xml:space="preserve"> this</w:t>
      </w:r>
      <w:r>
        <w:rPr>
          <w:rFonts w:eastAsia="Times New Roman"/>
          <w:bCs/>
        </w:rPr>
        <w:t xml:space="preserve"> through</w:t>
      </w:r>
      <w:r w:rsidRPr="006627E1">
        <w:t xml:space="preserve"> </w:t>
      </w:r>
      <w:r>
        <w:t>t</w:t>
      </w:r>
      <w:r w:rsidRPr="006627E1">
        <w:t xml:space="preserve">he use in the ACT of pre-recorded evidence and pre-trial hearings. Complainants in child sexual abuse cases can pre-record evidence on one occasion which </w:t>
      </w:r>
      <w:r w:rsidR="007C7438" w:rsidRPr="006627E1">
        <w:t>can</w:t>
      </w:r>
      <w:r w:rsidRPr="006627E1">
        <w:t xml:space="preserve"> be used for the purposes of any proceeding in the higher courts </w:t>
      </w:r>
      <w:r>
        <w:t>or</w:t>
      </w:r>
      <w:r w:rsidRPr="006627E1">
        <w:t xml:space="preserve"> the Children’s Court</w:t>
      </w:r>
      <w:r>
        <w:t>.</w:t>
      </w:r>
    </w:p>
    <w:p w14:paraId="3A09561E" w14:textId="77777777" w:rsidR="00F858A4" w:rsidRPr="00A62B52" w:rsidRDefault="00F858A4" w:rsidP="00F858A4">
      <w:pPr>
        <w:pStyle w:val="Heading2"/>
      </w:pPr>
      <w:bookmarkStart w:id="58" w:name="_Toc58851086"/>
      <w:bookmarkStart w:id="59" w:name="_Toc66882296"/>
      <w:r>
        <w:t>Intermediaries and Interpreters</w:t>
      </w:r>
      <w:bookmarkEnd w:id="58"/>
      <w:bookmarkEnd w:id="59"/>
    </w:p>
    <w:p w14:paraId="3E76C1BE" w14:textId="74303F0B" w:rsidR="00801EEE" w:rsidRDefault="008A6E91" w:rsidP="00F858A4">
      <w:r w:rsidRPr="008A6E91">
        <w:t xml:space="preserve">Intermediaries have been available to police to assist in interviews of children and other vulnerable witnesses since 31 January 2020. This meets </w:t>
      </w:r>
      <w:r w:rsidR="005F71F6">
        <w:t>r</w:t>
      </w:r>
      <w:r w:rsidR="005F71F6" w:rsidRPr="008A6E91">
        <w:t xml:space="preserve">ecommendations </w:t>
      </w:r>
      <w:r w:rsidRPr="008A6E91">
        <w:t xml:space="preserve">13c and 13d of the Criminal Justice Report recommendations. </w:t>
      </w:r>
    </w:p>
    <w:p w14:paraId="2D2D948D" w14:textId="246B2BA9" w:rsidR="008A6E91" w:rsidRDefault="008A6E91" w:rsidP="00F858A4">
      <w:r w:rsidRPr="008A6E91">
        <w:t>In the first six months, ACT Policing engaged an intermediary on 58 occasions in relation to sexual assault and violent offence investigations. ACT Policing has noted a decrease in referrals in recent months, likely to the impact of COVID-19 and limitations on face-to-face meetings.</w:t>
      </w:r>
    </w:p>
    <w:p w14:paraId="67DA6D00" w14:textId="4DB127B2" w:rsidR="00F858A4" w:rsidRDefault="00F858A4" w:rsidP="00F858A4">
      <w:pPr>
        <w:rPr>
          <w:rFonts w:eastAsia="Times New Roman"/>
        </w:rPr>
      </w:pPr>
      <w:r w:rsidRPr="006627E1">
        <w:rPr>
          <w:rFonts w:cs="Arial"/>
        </w:rPr>
        <w:t xml:space="preserve">The sections of the </w:t>
      </w:r>
      <w:bookmarkStart w:id="60" w:name="_Hlk57301496"/>
      <w:r w:rsidRPr="006627E1">
        <w:rPr>
          <w:rFonts w:cs="Arial"/>
          <w:i/>
          <w:iCs/>
        </w:rPr>
        <w:t>Evidence (Miscellaneous Provisions) Amendment Act 2019</w:t>
      </w:r>
      <w:r w:rsidRPr="006627E1">
        <w:rPr>
          <w:rFonts w:cs="Arial"/>
        </w:rPr>
        <w:t xml:space="preserve"> </w:t>
      </w:r>
      <w:bookmarkEnd w:id="60"/>
      <w:r w:rsidRPr="006627E1">
        <w:rPr>
          <w:rFonts w:cs="Arial"/>
        </w:rPr>
        <w:t>relating to ground rules commenced on 9 March 2020, providing legislative support for ground rules hearings in ACT Courts.</w:t>
      </w:r>
      <w:r>
        <w:rPr>
          <w:rFonts w:cs="Arial"/>
        </w:rPr>
        <w:t xml:space="preserve"> These hearings are a feature of </w:t>
      </w:r>
      <w:r w:rsidR="005F71F6">
        <w:rPr>
          <w:rFonts w:cs="Arial"/>
        </w:rPr>
        <w:t>r</w:t>
      </w:r>
      <w:r>
        <w:rPr>
          <w:rFonts w:cs="Arial"/>
        </w:rPr>
        <w:t>ecommendation 60.</w:t>
      </w:r>
      <w:r w:rsidR="00801EEE">
        <w:rPr>
          <w:rFonts w:cs="Arial"/>
        </w:rPr>
        <w:t xml:space="preserve"> </w:t>
      </w:r>
      <w:bookmarkStart w:id="61" w:name="_Hlk57301549"/>
      <w:r>
        <w:rPr>
          <w:rFonts w:eastAsia="Times New Roman"/>
        </w:rPr>
        <w:t>Since the provisions came into force, t</w:t>
      </w:r>
      <w:r w:rsidRPr="006627E1">
        <w:rPr>
          <w:rFonts w:eastAsia="Times New Roman"/>
        </w:rPr>
        <w:t xml:space="preserve">he Supreme Court </w:t>
      </w:r>
      <w:r>
        <w:rPr>
          <w:rFonts w:eastAsia="Times New Roman"/>
        </w:rPr>
        <w:t>has</w:t>
      </w:r>
      <w:r w:rsidRPr="006627E1">
        <w:rPr>
          <w:rFonts w:eastAsia="Times New Roman"/>
        </w:rPr>
        <w:t xml:space="preserve"> ordered and undertaken </w:t>
      </w:r>
      <w:r>
        <w:rPr>
          <w:rFonts w:eastAsia="Times New Roman"/>
        </w:rPr>
        <w:t>two</w:t>
      </w:r>
      <w:r w:rsidRPr="006627E1">
        <w:rPr>
          <w:rFonts w:eastAsia="Times New Roman"/>
        </w:rPr>
        <w:t xml:space="preserve"> ground rules hearings.</w:t>
      </w:r>
    </w:p>
    <w:bookmarkEnd w:id="61"/>
    <w:p w14:paraId="7825E6D7" w14:textId="1A2329AA" w:rsidR="00F858A4" w:rsidRDefault="00F858A4" w:rsidP="00F858A4">
      <w:pPr>
        <w:rPr>
          <w:rFonts w:cs="Arial"/>
        </w:rPr>
      </w:pPr>
      <w:r w:rsidRPr="006627E1">
        <w:rPr>
          <w:rFonts w:cs="Arial"/>
        </w:rPr>
        <w:t xml:space="preserve">ACT Police and/or the Office of the Director of Public Prosecutions </w:t>
      </w:r>
      <w:r w:rsidR="008A6E91">
        <w:rPr>
          <w:rFonts w:cs="Arial"/>
        </w:rPr>
        <w:t xml:space="preserve">(DPP) </w:t>
      </w:r>
      <w:r w:rsidRPr="006627E1">
        <w:rPr>
          <w:rFonts w:cs="Arial"/>
        </w:rPr>
        <w:t>are responsible for organising interpreters for witnesses in criminal matters. ACT Policing work</w:t>
      </w:r>
      <w:r>
        <w:rPr>
          <w:rFonts w:cs="Arial"/>
        </w:rPr>
        <w:t>s</w:t>
      </w:r>
      <w:r w:rsidRPr="006627E1">
        <w:rPr>
          <w:rFonts w:cs="Arial"/>
        </w:rPr>
        <w:t xml:space="preserve"> with interpretation agencies to facilitate the use of interpreters when required</w:t>
      </w:r>
      <w:r w:rsidRPr="00336108">
        <w:rPr>
          <w:rFonts w:cs="Arial"/>
        </w:rPr>
        <w:t xml:space="preserve"> </w:t>
      </w:r>
      <w:r>
        <w:rPr>
          <w:rFonts w:cs="Arial"/>
        </w:rPr>
        <w:t>d</w:t>
      </w:r>
      <w:r w:rsidRPr="006627E1">
        <w:rPr>
          <w:rFonts w:cs="Arial"/>
        </w:rPr>
        <w:t xml:space="preserve">uring investigations and prosecutions. The </w:t>
      </w:r>
      <w:r w:rsidR="008A6E91">
        <w:rPr>
          <w:rFonts w:cs="Arial"/>
        </w:rPr>
        <w:t>DPP has used</w:t>
      </w:r>
      <w:r w:rsidRPr="006627E1">
        <w:rPr>
          <w:rFonts w:cs="Arial"/>
        </w:rPr>
        <w:t xml:space="preserve"> nationally accredited translators for many years</w:t>
      </w:r>
      <w:r>
        <w:rPr>
          <w:rFonts w:cs="Arial"/>
        </w:rPr>
        <w:t>.</w:t>
      </w:r>
    </w:p>
    <w:p w14:paraId="1CCFC627" w14:textId="77777777" w:rsidR="00F858A4" w:rsidRPr="00A62B52" w:rsidRDefault="00F858A4" w:rsidP="00F858A4">
      <w:pPr>
        <w:pStyle w:val="Heading2"/>
      </w:pPr>
      <w:bookmarkStart w:id="62" w:name="_Toc58851087"/>
      <w:bookmarkStart w:id="63" w:name="_Toc66882297"/>
      <w:r>
        <w:t>Principled interactions</w:t>
      </w:r>
      <w:bookmarkEnd w:id="62"/>
      <w:bookmarkEnd w:id="63"/>
    </w:p>
    <w:p w14:paraId="69F191FE" w14:textId="14174B12" w:rsidR="00F858A4" w:rsidRDefault="00F858A4" w:rsidP="00F858A4">
      <w:r w:rsidRPr="006627E1">
        <w:t xml:space="preserve">The </w:t>
      </w:r>
      <w:r w:rsidR="00801EEE">
        <w:t>Office of the Director of Public Prosecutions (DPP)</w:t>
      </w:r>
      <w:r w:rsidR="00801EEE" w:rsidRPr="006627E1">
        <w:t xml:space="preserve"> </w:t>
      </w:r>
      <w:r w:rsidRPr="006627E1">
        <w:t>ha</w:t>
      </w:r>
      <w:r>
        <w:t>s</w:t>
      </w:r>
      <w:r w:rsidRPr="006627E1">
        <w:t xml:space="preserve"> engaged external service providers to provide trauma training </w:t>
      </w:r>
      <w:r>
        <w:t>and</w:t>
      </w:r>
      <w:r w:rsidRPr="006627E1">
        <w:t xml:space="preserve"> Cultural Awareness Training</w:t>
      </w:r>
      <w:r>
        <w:t xml:space="preserve"> to staff.</w:t>
      </w:r>
      <w:r w:rsidRPr="006627E1">
        <w:t xml:space="preserve"> </w:t>
      </w:r>
      <w:r>
        <w:t>A</w:t>
      </w:r>
      <w:r w:rsidRPr="006627E1">
        <w:t>ll staff will be exposed</w:t>
      </w:r>
      <w:r>
        <w:t xml:space="preserve"> to the Cultural Awareness Training. </w:t>
      </w:r>
    </w:p>
    <w:p w14:paraId="77C88F9D" w14:textId="765DAF63" w:rsidR="008A6E91" w:rsidRPr="004E0333" w:rsidRDefault="00801EEE" w:rsidP="008A6E91">
      <w:pPr>
        <w:spacing w:after="0"/>
        <w:rPr>
          <w:rFonts w:cs="Arial"/>
        </w:rPr>
      </w:pPr>
      <w:bookmarkStart w:id="64" w:name="_Toc58851088"/>
      <w:bookmarkStart w:id="65" w:name="_Toc66882298"/>
      <w:r>
        <w:rPr>
          <w:rFonts w:cs="Arial"/>
        </w:rPr>
        <w:t>The DPP</w:t>
      </w:r>
      <w:r w:rsidRPr="004E0333">
        <w:rPr>
          <w:rFonts w:cs="Arial"/>
        </w:rPr>
        <w:t xml:space="preserve"> </w:t>
      </w:r>
      <w:r w:rsidR="008A6E91" w:rsidRPr="004E0333">
        <w:rPr>
          <w:rFonts w:cs="Arial"/>
        </w:rPr>
        <w:t xml:space="preserve">has also developed detailed victim engagement policies, which have been published on its public website. The policies include the rights of appeal of key decisions, a detailed documentation and audit process; they also implement </w:t>
      </w:r>
      <w:r w:rsidR="005F71F6">
        <w:rPr>
          <w:rFonts w:cs="Arial"/>
        </w:rPr>
        <w:t>r</w:t>
      </w:r>
      <w:r w:rsidR="005F71F6" w:rsidRPr="004E0333">
        <w:rPr>
          <w:rFonts w:cs="Arial"/>
        </w:rPr>
        <w:t xml:space="preserve">ecommendations </w:t>
      </w:r>
      <w:r w:rsidR="008A6E91" w:rsidRPr="004E0333">
        <w:rPr>
          <w:rFonts w:cs="Arial"/>
        </w:rPr>
        <w:t>40 to 43 of the Criminal Justice Report. These policies comply with all aspects of the Criminal Justice Report recommendations. Staff training is underway.</w:t>
      </w:r>
    </w:p>
    <w:p w14:paraId="2FC12C12" w14:textId="77777777" w:rsidR="00F858A4" w:rsidRPr="00A62B52" w:rsidRDefault="00F858A4" w:rsidP="00F858A4">
      <w:pPr>
        <w:pStyle w:val="Heading2"/>
      </w:pPr>
      <w:r>
        <w:lastRenderedPageBreak/>
        <w:t>Community education</w:t>
      </w:r>
      <w:bookmarkEnd w:id="64"/>
      <w:bookmarkEnd w:id="65"/>
    </w:p>
    <w:p w14:paraId="06BB7FA1" w14:textId="031E4D39" w:rsidR="008A6E91" w:rsidRDefault="008A6E91" w:rsidP="008A6E91">
      <w:pPr>
        <w:spacing w:after="0"/>
      </w:pPr>
      <w:r>
        <w:t xml:space="preserve">The DPP has produced two videos, to provide </w:t>
      </w:r>
      <w:r w:rsidR="00801EEE">
        <w:t xml:space="preserve">witnesses with </w:t>
      </w:r>
      <w:r>
        <w:t xml:space="preserve">easy to digest information and reduce </w:t>
      </w:r>
      <w:r w:rsidR="00801EEE">
        <w:t xml:space="preserve">their </w:t>
      </w:r>
      <w:r>
        <w:t>stress with court engagement. The first video shows what to do when you receive a subpoena and the second shows the trial process. The videos have been posted on the DPP’s external website.</w:t>
      </w:r>
    </w:p>
    <w:p w14:paraId="621BEE92" w14:textId="77777777" w:rsidR="008A6E91" w:rsidRDefault="008A6E91" w:rsidP="008A6E91">
      <w:pPr>
        <w:spacing w:after="0"/>
      </w:pPr>
    </w:p>
    <w:p w14:paraId="11A4BF4E" w14:textId="3C8538AF" w:rsidR="00F858A4" w:rsidRPr="006627E1" w:rsidRDefault="008A6E91" w:rsidP="008A6E91">
      <w:pPr>
        <w:spacing w:after="0"/>
        <w:rPr>
          <w:rFonts w:cs="Arial"/>
        </w:rPr>
      </w:pPr>
      <w:r>
        <w:t xml:space="preserve">In line with Criminal Justice Report </w:t>
      </w:r>
      <w:r w:rsidR="00AB7E68">
        <w:t xml:space="preserve">recommendation </w:t>
      </w:r>
      <w:r>
        <w:t>14, ACT Policing continues to engage with schools and the broader community to provide information about child safety. The content of this information is reviewed and updated as necessary.</w:t>
      </w:r>
    </w:p>
    <w:p w14:paraId="784BC90E" w14:textId="77777777" w:rsidR="00F858A4" w:rsidRDefault="00F858A4" w:rsidP="00F858A4">
      <w:pPr>
        <w:spacing w:after="0"/>
        <w:rPr>
          <w:rFonts w:cs="Arial"/>
        </w:rPr>
      </w:pPr>
    </w:p>
    <w:p w14:paraId="0E6D275C" w14:textId="77777777" w:rsidR="00F858A4" w:rsidRDefault="00F858A4" w:rsidP="00F858A4">
      <w:pPr>
        <w:spacing w:after="0" w:line="240" w:lineRule="auto"/>
        <w:contextualSpacing/>
      </w:pPr>
      <w:r>
        <w:br w:type="page"/>
      </w:r>
    </w:p>
    <w:p w14:paraId="0C8B9EE9" w14:textId="77777777" w:rsidR="00F858A4" w:rsidRPr="00450C8C" w:rsidRDefault="00F858A4" w:rsidP="00F858A4">
      <w:pPr>
        <w:pStyle w:val="Heading1"/>
      </w:pPr>
      <w:bookmarkStart w:id="66" w:name="_Toc58851089"/>
      <w:bookmarkStart w:id="67" w:name="_Toc66882299"/>
      <w:r w:rsidRPr="00450C8C">
        <w:lastRenderedPageBreak/>
        <w:t>Next Steps for the ACT</w:t>
      </w:r>
      <w:bookmarkEnd w:id="66"/>
      <w:bookmarkEnd w:id="67"/>
    </w:p>
    <w:p w14:paraId="5C088B94" w14:textId="77777777" w:rsidR="00F858A4" w:rsidRPr="002E3AFC" w:rsidRDefault="00F858A4" w:rsidP="00F858A4">
      <w:r w:rsidRPr="002E3AFC">
        <w:t xml:space="preserve">An effective response to implement the Royal Commission’s Final Report recommendations depends on careful consideration, extensive consultation and cooperation between jurisdictions. </w:t>
      </w:r>
    </w:p>
    <w:p w14:paraId="4EDF9AC3" w14:textId="77777777" w:rsidR="00F858A4" w:rsidRPr="002E3AFC" w:rsidRDefault="00F858A4" w:rsidP="00F858A4">
      <w:r w:rsidRPr="002E3AFC">
        <w:t xml:space="preserve">Over the next 12 months, the ACT will continue to implement the recommendations from the Royal Commission. In 2021 the ACT will: </w:t>
      </w:r>
    </w:p>
    <w:p w14:paraId="4F703863" w14:textId="68BBF097" w:rsidR="008A6E91" w:rsidRPr="004E0333" w:rsidRDefault="008A6E91" w:rsidP="008A6E91">
      <w:pPr>
        <w:pStyle w:val="ListParagraph"/>
        <w:numPr>
          <w:ilvl w:val="0"/>
          <w:numId w:val="10"/>
        </w:numPr>
        <w:spacing w:after="0" w:line="240" w:lineRule="auto"/>
      </w:pPr>
      <w:r w:rsidRPr="004E0333">
        <w:t xml:space="preserve">focus on training, facilities, and evaluation for the </w:t>
      </w:r>
      <w:r w:rsidR="00801EEE">
        <w:t>I</w:t>
      </w:r>
      <w:r w:rsidR="00801EEE" w:rsidRPr="004E0333">
        <w:t xml:space="preserve">ntermediary </w:t>
      </w:r>
      <w:r w:rsidR="00801EEE">
        <w:t>P</w:t>
      </w:r>
      <w:r w:rsidR="00801EEE" w:rsidRPr="004E0333">
        <w:t>rogram</w:t>
      </w:r>
    </w:p>
    <w:p w14:paraId="1F301033" w14:textId="46A9F7E5" w:rsidR="008A6E91" w:rsidRPr="002A0831" w:rsidRDefault="008A6E91" w:rsidP="008A6E91">
      <w:pPr>
        <w:pStyle w:val="ListParagraph"/>
        <w:numPr>
          <w:ilvl w:val="0"/>
          <w:numId w:val="10"/>
        </w:numPr>
        <w:spacing w:after="0" w:line="240" w:lineRule="auto"/>
      </w:pPr>
      <w:r w:rsidRPr="004E0333">
        <w:rPr>
          <w:rFonts w:cstheme="minorHAnsi"/>
        </w:rPr>
        <w:t xml:space="preserve">continue to </w:t>
      </w:r>
      <w:r w:rsidR="002A0831">
        <w:rPr>
          <w:rFonts w:cstheme="minorHAnsi"/>
        </w:rPr>
        <w:t>engage</w:t>
      </w:r>
      <w:r w:rsidR="002A0831" w:rsidRPr="004E0333">
        <w:rPr>
          <w:rFonts w:cstheme="minorHAnsi"/>
        </w:rPr>
        <w:t xml:space="preserve"> </w:t>
      </w:r>
      <w:r w:rsidRPr="004E0333">
        <w:rPr>
          <w:rFonts w:cstheme="minorHAnsi"/>
        </w:rPr>
        <w:t xml:space="preserve">with </w:t>
      </w:r>
      <w:r w:rsidR="002A0831">
        <w:t>Interjurisdictional working group for a nationally consistent approach to Working with Children checks</w:t>
      </w:r>
      <w:r w:rsidR="002A0831" w:rsidRPr="004E0333" w:rsidDel="002A0831">
        <w:rPr>
          <w:rFonts w:cstheme="minorHAnsi"/>
        </w:rPr>
        <w:t xml:space="preserve"> </w:t>
      </w:r>
      <w:r w:rsidRPr="004E0333">
        <w:rPr>
          <w:rFonts w:cstheme="minorHAnsi"/>
        </w:rPr>
        <w:t>to progress ongoing work, including the development and implementation of the National Reference System to support continuous monitoring and information sharing</w:t>
      </w:r>
      <w:r w:rsidR="002A0831">
        <w:rPr>
          <w:rFonts w:cstheme="minorHAnsi"/>
        </w:rPr>
        <w:t xml:space="preserve"> </w:t>
      </w:r>
    </w:p>
    <w:p w14:paraId="11EA2D07" w14:textId="1918B29B" w:rsidR="008A6E91" w:rsidRPr="004E0333" w:rsidRDefault="008A6E91" w:rsidP="008A6E91">
      <w:pPr>
        <w:pStyle w:val="ListParagraph"/>
        <w:numPr>
          <w:ilvl w:val="0"/>
          <w:numId w:val="10"/>
        </w:numPr>
        <w:spacing w:after="0" w:line="240" w:lineRule="auto"/>
      </w:pPr>
      <w:r w:rsidRPr="004E0333">
        <w:rPr>
          <w:rFonts w:cstheme="minorHAnsi"/>
        </w:rPr>
        <w:t>focus on information sharing recommendations relevant to the Education Directorate and consider how to ensure non-government schools adhere to the Royal Commissions proposed standards for records management</w:t>
      </w:r>
    </w:p>
    <w:p w14:paraId="114157CB" w14:textId="77777777" w:rsidR="009E26E4" w:rsidRDefault="009E26E4" w:rsidP="0058173B">
      <w:pPr>
        <w:pStyle w:val="ListParagraph"/>
      </w:pPr>
    </w:p>
    <w:p w14:paraId="66EF9C05" w14:textId="69FE3B69" w:rsidR="009E26E4" w:rsidRDefault="009E26E4" w:rsidP="0058173B"/>
    <w:p w14:paraId="593A0C07" w14:textId="22EC3D10" w:rsidR="009E26E4" w:rsidRDefault="009E26E4" w:rsidP="0058173B"/>
    <w:p w14:paraId="5BEF6474" w14:textId="09EDA796" w:rsidR="009E26E4" w:rsidRDefault="009E26E4" w:rsidP="0058173B"/>
    <w:p w14:paraId="7D42D91D" w14:textId="2D74F335" w:rsidR="009E26E4" w:rsidRDefault="009E26E4" w:rsidP="0058173B"/>
    <w:p w14:paraId="7AA30E32" w14:textId="5C647B1D" w:rsidR="008A6E91" w:rsidRDefault="008A6E91" w:rsidP="0058173B"/>
    <w:p w14:paraId="15D3F78E" w14:textId="7FCCCB43" w:rsidR="008A6E91" w:rsidRDefault="008A6E91" w:rsidP="0058173B"/>
    <w:p w14:paraId="37F8D33E" w14:textId="77777777" w:rsidR="008A6E91" w:rsidRDefault="008A6E91" w:rsidP="0058173B"/>
    <w:p w14:paraId="1F14D360" w14:textId="7CFDD8D9" w:rsidR="009E26E4" w:rsidRDefault="009E26E4" w:rsidP="0058173B"/>
    <w:p w14:paraId="3174E7E8" w14:textId="6CF1787C" w:rsidR="009E26E4" w:rsidRPr="0058173B" w:rsidRDefault="009E26E4" w:rsidP="007412D6">
      <w:pPr>
        <w:pStyle w:val="Introreverse"/>
      </w:pPr>
    </w:p>
    <w:p w14:paraId="06A818A6" w14:textId="79C6457C" w:rsidR="009E26E4" w:rsidRDefault="009E26E4" w:rsidP="0058173B"/>
    <w:p w14:paraId="46649431" w14:textId="4F46ABE7" w:rsidR="009E26E4" w:rsidRPr="0058173B" w:rsidRDefault="009E26E4" w:rsidP="0058173B"/>
    <w:p w14:paraId="63146537" w14:textId="207BCDC4" w:rsidR="009E26E4" w:rsidRDefault="009E26E4" w:rsidP="0058173B"/>
    <w:p w14:paraId="4891A96D" w14:textId="171D908B" w:rsidR="009E26E4" w:rsidRDefault="009E26E4" w:rsidP="0058173B"/>
    <w:p w14:paraId="643EE515" w14:textId="5BE7467F" w:rsidR="009E26E4" w:rsidRDefault="009E26E4" w:rsidP="0058173B"/>
    <w:p w14:paraId="5288573E" w14:textId="3C555F4C" w:rsidR="009E26E4" w:rsidRDefault="009E26E4" w:rsidP="0058173B"/>
    <w:p w14:paraId="1C1B098F" w14:textId="0D1B17C2" w:rsidR="009E26E4" w:rsidRDefault="009E26E4" w:rsidP="0058173B"/>
    <w:p w14:paraId="78F32C2C" w14:textId="3235B549" w:rsidR="00475D3C" w:rsidRDefault="00F858A4" w:rsidP="0058173B">
      <w:pPr>
        <w:pStyle w:val="ListParagraph"/>
      </w:pPr>
      <w:r>
        <w:rPr>
          <w:noProof/>
        </w:rPr>
        <w:lastRenderedPageBreak/>
        <w:drawing>
          <wp:anchor distT="0" distB="0" distL="114300" distR="114300" simplePos="0" relativeHeight="251687936" behindDoc="1" locked="0" layoutInCell="1" allowOverlap="1" wp14:anchorId="5310310F" wp14:editId="7FB8711E">
            <wp:simplePos x="0" y="0"/>
            <wp:positionH relativeFrom="page">
              <wp:posOffset>7457</wp:posOffset>
            </wp:positionH>
            <wp:positionV relativeFrom="paragraph">
              <wp:posOffset>-1070610</wp:posOffset>
            </wp:positionV>
            <wp:extent cx="7559040" cy="10689336"/>
            <wp:effectExtent l="0" t="0" r="0" b="4445"/>
            <wp:wrapNone/>
            <wp:docPr id="192" name="Picture 19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 name="Picture 192">
                      <a:extLst>
                        <a:ext uri="{C183D7F6-B498-43B3-948B-1728B52AA6E4}">
                          <adec:decorative xmlns:adec="http://schemas.microsoft.com/office/drawing/2017/decorative" val="1"/>
                        </a:ext>
                      </a:extLst>
                    </pic:cNvPr>
                    <pic:cNvPicPr>
                      <a:picLocks noChangeAspect="1" noChangeArrowheads="1"/>
                    </pic:cNvPicPr>
                  </pic:nvPicPr>
                  <pic:blipFill>
                    <a:blip r:embed="rId20" cstate="print">
                      <a:extLst>
                        <a:ext uri="{28A0092B-C50C-407E-A947-70E740481C1C}">
                          <a14:useLocalDpi xmlns:a14="http://schemas.microsoft.com/office/drawing/2010/main" val="0"/>
                        </a:ext>
                      </a:extLst>
                    </a:blip>
                    <a:stretch>
                      <a:fillRect/>
                    </a:stretch>
                  </pic:blipFill>
                  <pic:spPr bwMode="auto">
                    <a:xfrm>
                      <a:off x="0" y="0"/>
                      <a:ext cx="7559040" cy="10689336"/>
                    </a:xfrm>
                    <a:prstGeom prst="rect">
                      <a:avLst/>
                    </a:prstGeom>
                  </pic:spPr>
                </pic:pic>
              </a:graphicData>
            </a:graphic>
            <wp14:sizeRelH relativeFrom="margin">
              <wp14:pctWidth>0</wp14:pctWidth>
            </wp14:sizeRelH>
            <wp14:sizeRelV relativeFrom="margin">
              <wp14:pctHeight>0</wp14:pctHeight>
            </wp14:sizeRelV>
          </wp:anchor>
        </w:drawing>
      </w:r>
    </w:p>
    <w:p w14:paraId="23F28C3F" w14:textId="43BB6399" w:rsidR="00475D3C" w:rsidRDefault="00475D3C" w:rsidP="0058173B">
      <w:pPr>
        <w:pStyle w:val="ListParagraph"/>
      </w:pPr>
    </w:p>
    <w:p w14:paraId="7D5D5E05" w14:textId="6A4D8081" w:rsidR="00475D3C" w:rsidRPr="00115077" w:rsidRDefault="00475D3C" w:rsidP="0058173B">
      <w:pPr>
        <w:pStyle w:val="ListParagraph"/>
      </w:pPr>
    </w:p>
    <w:p w14:paraId="1E577A03" w14:textId="7C46264A" w:rsidR="00632F54" w:rsidRPr="00632F54" w:rsidRDefault="00632F54" w:rsidP="0058173B"/>
    <w:sectPr w:rsidR="00632F54" w:rsidRPr="00632F54" w:rsidSect="005973A9">
      <w:headerReference w:type="even" r:id="rId21"/>
      <w:headerReference w:type="default" r:id="rId22"/>
      <w:footerReference w:type="default" r:id="rId23"/>
      <w:headerReference w:type="first" r:id="rId24"/>
      <w:pgSz w:w="11906" w:h="16838" w:code="9"/>
      <w:pgMar w:top="1701" w:right="1418" w:bottom="1559" w:left="1418" w:header="567" w:footer="567"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0F4AC7E" w14:textId="77777777" w:rsidR="00B50F1F" w:rsidRDefault="00B50F1F" w:rsidP="0058173B">
      <w:r>
        <w:separator/>
      </w:r>
    </w:p>
  </w:endnote>
  <w:endnote w:type="continuationSeparator" w:id="0">
    <w:p w14:paraId="6C153DCF" w14:textId="77777777" w:rsidR="00B50F1F" w:rsidRDefault="00B50F1F" w:rsidP="0058173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decorative"/>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Arial">
    <w:panose1 w:val="020B0604020202020204"/>
    <w:charset w:val="00"/>
    <w:family w:val="swiss"/>
    <w:pitch w:val="variable"/>
    <w:sig w:usb0="E0002AFF" w:usb1="C0007843" w:usb2="00000009" w:usb3="00000000" w:csb0="000001FF" w:csb1="00000000"/>
  </w:font>
  <w:font w:name="Cambria">
    <w:panose1 w:val="02040503050406030204"/>
    <w:charset w:val="00"/>
    <w:family w:val="roman"/>
    <w:pitch w:val="variable"/>
    <w:sig w:usb0="E00006FF" w:usb1="420024FF" w:usb2="02000000" w:usb3="00000000" w:csb0="0000019F" w:csb1="00000000"/>
  </w:font>
  <w:font w:name="Source Sans Pro">
    <w:altName w:val="﷽﷽﷽﷽﷽﷽﷽﷽ans Pro"/>
    <w:panose1 w:val="020B0503030403020204"/>
    <w:charset w:val="00"/>
    <w:family w:val="swiss"/>
    <w:pitch w:val="variable"/>
    <w:sig w:usb0="600002F7" w:usb1="02000001" w:usb2="00000000" w:usb3="00000000" w:csb0="0000019F" w:csb1="00000000"/>
  </w:font>
  <w:font w:name="Montserrat Light">
    <w:altName w:val="Montserrat Light"/>
    <w:panose1 w:val="00000400000000000000"/>
    <w:charset w:val="00"/>
    <w:family w:val="auto"/>
    <w:pitch w:val="variable"/>
    <w:sig w:usb0="2000020F" w:usb1="00000003" w:usb2="00000000" w:usb3="00000000" w:csb0="00000197"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E5B755" w14:textId="2E2481A8" w:rsidR="005F71F6" w:rsidRPr="00960A76" w:rsidRDefault="005F71F6" w:rsidP="007C16C2">
    <w:pPr>
      <w:pStyle w:val="Footer"/>
      <w:jc w:val="center"/>
    </w:pPr>
    <w:r w:rsidRPr="00960A76">
      <w:fldChar w:fldCharType="begin"/>
    </w:r>
    <w:r w:rsidRPr="00960A76">
      <w:instrText xml:space="preserve"> PAGE   \* MERGEFORMAT </w:instrText>
    </w:r>
    <w:r w:rsidRPr="00960A76">
      <w:fldChar w:fldCharType="separate"/>
    </w:r>
    <w:r w:rsidRPr="00960A76">
      <w:rPr>
        <w:noProof/>
      </w:rPr>
      <w:t>11</w:t>
    </w:r>
    <w:r w:rsidRPr="00960A76">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2CAC4B" w14:textId="77777777" w:rsidR="005F71F6" w:rsidRPr="00960A76" w:rsidRDefault="005F71F6" w:rsidP="007C16C2">
    <w:pPr>
      <w:pStyle w:val="Footer"/>
      <w:jc w:val="center"/>
    </w:pPr>
    <w:r w:rsidRPr="00960A76">
      <w:fldChar w:fldCharType="begin"/>
    </w:r>
    <w:r w:rsidRPr="00960A76">
      <w:instrText xml:space="preserve"> PAGE   \* MERGEFORMAT </w:instrText>
    </w:r>
    <w:r w:rsidRPr="00960A76">
      <w:fldChar w:fldCharType="separate"/>
    </w:r>
    <w:r w:rsidRPr="00960A76">
      <w:rPr>
        <w:noProof/>
      </w:rPr>
      <w:t>11</w:t>
    </w:r>
    <w:r w:rsidRPr="00960A76">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421F698F" w14:textId="77777777" w:rsidR="00B50F1F" w:rsidRDefault="00B50F1F" w:rsidP="0058173B">
      <w:r>
        <w:separator/>
      </w:r>
    </w:p>
  </w:footnote>
  <w:footnote w:type="continuationSeparator" w:id="0">
    <w:p w14:paraId="7E7FBCC0" w14:textId="77777777" w:rsidR="00B50F1F" w:rsidRDefault="00B50F1F" w:rsidP="0058173B">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0F8F28" w14:textId="6E875D0D" w:rsidR="00A5231C" w:rsidRDefault="00A5231C">
    <w:pPr>
      <w:pStyle w:val="Header"/>
    </w:pPr>
    <w:r>
      <w:rPr>
        <w:noProof/>
      </w:rPr>
      <mc:AlternateContent>
        <mc:Choice Requires="wps">
          <w:drawing>
            <wp:anchor distT="0" distB="0" distL="0" distR="0" simplePos="0" relativeHeight="251659776" behindDoc="0" locked="0" layoutInCell="1" allowOverlap="1" wp14:anchorId="5A09A512" wp14:editId="1B45E420">
              <wp:simplePos x="635" y="635"/>
              <wp:positionH relativeFrom="column">
                <wp:align>center</wp:align>
              </wp:positionH>
              <wp:positionV relativeFrom="paragraph">
                <wp:posOffset>635</wp:posOffset>
              </wp:positionV>
              <wp:extent cx="443865" cy="443865"/>
              <wp:effectExtent l="0" t="0" r="1270" b="1905"/>
              <wp:wrapSquare wrapText="bothSides"/>
              <wp:docPr id="5" name="Text Box 5" descr="UNOFFICIAL"/>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227552B" w14:textId="59FB1F0C" w:rsidR="00A5231C" w:rsidRPr="00A5231C" w:rsidRDefault="00A5231C">
                          <w:pPr>
                            <w:rPr>
                              <w:rFonts w:ascii="Calibri" w:eastAsia="Calibri" w:hAnsi="Calibri" w:cs="Calibri"/>
                              <w:color w:val="A80000"/>
                              <w:sz w:val="24"/>
                              <w:szCs w:val="24"/>
                            </w:rPr>
                          </w:pPr>
                          <w:r w:rsidRPr="00A5231C">
                            <w:rPr>
                              <w:rFonts w:ascii="Calibri" w:eastAsia="Calibri" w:hAnsi="Calibri" w:cs="Calibri"/>
                              <w:color w:val="A80000"/>
                              <w:sz w:val="24"/>
                              <w:szCs w:val="24"/>
                            </w:rPr>
                            <w:t>UNOFFICIAL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5A09A512" id="_x0000_t202" coordsize="21600,21600" o:spt="202" path="m,l,21600r21600,l21600,xe">
              <v:stroke joinstyle="miter"/>
              <v:path gradientshapeok="t" o:connecttype="rect"/>
            </v:shapetype>
            <v:shape id="Text Box 5" o:spid="_x0000_s1026" type="#_x0000_t202" alt="UNOFFICIAL" style="position:absolute;margin-left:0;margin-top:.05pt;width:34.95pt;height:34.95pt;z-index:251659776;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2qDE9IgIAAEgEAAAOAAAAZHJzL2Uyb0RvYy54bWysVE1vGjEQvVfqf7B8LwtpGkWIJaJEVEiI&#13;&#10;RIIoZ+P1siutPZZt2KW/vs/7QdK0p6oXMzvf8+YNs4dGV+ysnC/JpHwyGnOmjKSsNMeUv+xXX+45&#13;&#10;80GYTFRkVMovyvOH+edPs9pO1Q0VVGXKMSQxflrblBch2GmSeFkoLfyIrDIw5uS0CPh0xyRzokZ2&#13;&#10;XSU34/FdUpPLrCOpvIf2sTPyeZs/z5UMT3nuVWBVytFbaF/Xvof4JvOZmB6dsEUp+zbEP3ShRWlQ&#13;&#10;9JrqUQTBTq78I5UupSNPeRhJ0gnleSlVOwOmmYw/TLMrhFXtLADH2ytM/v+lldvzs2NllvJvnBmh&#13;&#10;saK9agL7Tg2DJlNeAq2X7dNqtV6uF5sIWG39FHE7i8jQwBOLH/QeyohDkzsdfzEhgx3QX65wx/wS&#13;&#10;ytvbr/d3KCJh6mVkT96CrfPhhyLNopByh222IIvzxofOdXCJtQytyqpqN1qZ3xTIGTVJ7LzrMEqh&#13;&#10;OTT9OAfKLpjGUUcQb+WqRM2N8OFZODACA4Dl4QlPXlGdcuolzgpyP/+mj/5YFKyc1WBYyg1OgLNq&#13;&#10;bbDASMZBcINwGARz0ksCZSe4HitbEQEuVIOYO9KvoP4i1oBJGIlKKQ+DuAwdy3E6Ui0WrRMoZ0XY&#13;&#10;mJ2VMXWEKOK3b16Fsz3IAdvZ0sA8Mf2AdecbI71dnAIQbxcR4eww7FEGXdtV9qcV7+H9d+v19gcw&#13;&#10;/wUAAP//AwBQSwMEFAAGAAgAAAAhAFQlCVXbAAAACAEAAA8AAABkcnMvZG93bnJldi54bWxMjzFP&#13;&#10;wzAQhXck/oN1SGzUhqG0aZwKFbGwUVAlNje+xhH2ObLdNPn3XCdYTrp7eu/eV2+n4MWIKfeRNDwu&#13;&#10;FAikNtqeOg1fn28PKxC5GLLGR0INM2bYNrc3talsvNAHjvvSCQ6hXBkNrpShkjK3DoPJizggsXaK&#13;&#10;KZjCa+qkTebC4cHLJ6WWMpie+IMzA+4ctj/7c9DwPB0iDhl3+H0a2+T6eeXfZ63v76bXDY+XDYiC&#13;&#10;U/lzwJWB+0PDxY7xTDYLr4FpyvUqWFuu1yCOHK4UyKaW/wGaXwAAAP//AwBQSwECLQAUAAYACAAA&#13;&#10;ACEAtoM4kv4AAADhAQAAEwAAAAAAAAAAAAAAAAAAAAAAW0NvbnRlbnRfVHlwZXNdLnhtbFBLAQIt&#13;&#10;ABQABgAIAAAAIQA4/SH/1gAAAJQBAAALAAAAAAAAAAAAAAAAAC8BAABfcmVscy8ucmVsc1BLAQIt&#13;&#10;ABQABgAIAAAAIQA2qDE9IgIAAEgEAAAOAAAAAAAAAAAAAAAAAC4CAABkcnMvZTJvRG9jLnhtbFBL&#13;&#10;AQItABQABgAIAAAAIQBUJQlV2wAAAAgBAAAPAAAAAAAAAAAAAAAAAHwEAABkcnMvZG93bnJldi54&#13;&#10;bWxQSwUGAAAAAAQABADzAAAAhAUAAAAA&#13;&#10;" filled="f" stroked="f">
              <v:fill o:detectmouseclick="t"/>
              <v:textbox style="mso-fit-shape-to-text:t" inset="0,0,0,0">
                <w:txbxContent>
                  <w:p w14:paraId="2227552B" w14:textId="59FB1F0C" w:rsidR="00A5231C" w:rsidRPr="00A5231C" w:rsidRDefault="00A5231C">
                    <w:pPr>
                      <w:rPr>
                        <w:rFonts w:ascii="Calibri" w:eastAsia="Calibri" w:hAnsi="Calibri" w:cs="Calibri"/>
                        <w:color w:val="A80000"/>
                        <w:sz w:val="24"/>
                        <w:szCs w:val="24"/>
                      </w:rPr>
                    </w:pPr>
                    <w:r w:rsidRPr="00A5231C">
                      <w:rPr>
                        <w:rFonts w:ascii="Calibri" w:eastAsia="Calibri" w:hAnsi="Calibri" w:cs="Calibri"/>
                        <w:color w:val="A80000"/>
                        <w:sz w:val="24"/>
                        <w:szCs w:val="24"/>
                      </w:rPr>
                      <w:t>UNOFFICIAL</w:t>
                    </w:r>
                  </w:p>
                </w:txbxContent>
              </v:textbox>
              <w10:wrap type="squar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CE3315" w14:textId="111B3892" w:rsidR="005F71F6" w:rsidRPr="006046FF" w:rsidRDefault="005F71F6" w:rsidP="007412D6">
    <w:pPr>
      <w:pStyle w:val="Intro"/>
    </w:pPr>
    <w:r w:rsidRPr="006046FF">
      <w:rPr>
        <w:noProof/>
      </w:rPr>
      <w:drawing>
        <wp:anchor distT="0" distB="0" distL="114300" distR="114300" simplePos="0" relativeHeight="251657728" behindDoc="1" locked="0" layoutInCell="1" allowOverlap="1" wp14:anchorId="232FCF99" wp14:editId="5232F219">
          <wp:simplePos x="0" y="0"/>
          <wp:positionH relativeFrom="page">
            <wp:posOffset>534035</wp:posOffset>
          </wp:positionH>
          <wp:positionV relativeFrom="page">
            <wp:posOffset>-584200</wp:posOffset>
          </wp:positionV>
          <wp:extent cx="7632000" cy="903600"/>
          <wp:effectExtent l="38100" t="0" r="7620" b="640080"/>
          <wp:wrapNone/>
          <wp:docPr id="3" name="Picture 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rts ACT-header.jpg"/>
                  <pic:cNvPicPr/>
                </pic:nvPicPr>
                <pic:blipFill>
                  <a:blip r:embed="rId1"/>
                  <a:stretch>
                    <a:fillRect/>
                  </a:stretch>
                </pic:blipFill>
                <pic:spPr>
                  <a:xfrm rot="600000">
                    <a:off x="0" y="0"/>
                    <a:ext cx="7632000" cy="903600"/>
                  </a:xfrm>
                  <a:prstGeom prst="rect">
                    <a:avLst/>
                  </a:prstGeom>
                </pic:spPr>
              </pic:pic>
            </a:graphicData>
          </a:graphic>
          <wp14:sizeRelH relativeFrom="margin">
            <wp14:pctWidth>0</wp14:pctWidth>
          </wp14:sizeRelH>
          <wp14:sizeRelV relativeFrom="margin">
            <wp14:pctHeight>0</wp14:pctHeight>
          </wp14:sizeRelV>
        </wp:anchor>
      </w:drawing>
    </w:r>
    <w:r>
      <w:t xml:space="preserve"> </w:t>
    </w:r>
    <w: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7AEBAA" w14:textId="16D7DD40" w:rsidR="00A5231C" w:rsidRDefault="00A5231C">
    <w:pPr>
      <w:pStyle w:val="Header"/>
    </w:pPr>
    <w:r>
      <w:rPr>
        <w:noProof/>
      </w:rPr>
      <mc:AlternateContent>
        <mc:Choice Requires="wps">
          <w:drawing>
            <wp:anchor distT="0" distB="0" distL="0" distR="0" simplePos="0" relativeHeight="251658752" behindDoc="0" locked="0" layoutInCell="1" allowOverlap="1" wp14:anchorId="724F9E83" wp14:editId="7D9BF986">
              <wp:simplePos x="635" y="635"/>
              <wp:positionH relativeFrom="column">
                <wp:align>center</wp:align>
              </wp:positionH>
              <wp:positionV relativeFrom="paragraph">
                <wp:posOffset>635</wp:posOffset>
              </wp:positionV>
              <wp:extent cx="443865" cy="443865"/>
              <wp:effectExtent l="0" t="0" r="1270" b="1905"/>
              <wp:wrapSquare wrapText="bothSides"/>
              <wp:docPr id="4" name="Text Box 4" descr="UNOFFICIAL"/>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2654B40" w14:textId="53049856" w:rsidR="00A5231C" w:rsidRPr="00A5231C" w:rsidRDefault="00A5231C">
                          <w:pPr>
                            <w:rPr>
                              <w:rFonts w:ascii="Calibri" w:eastAsia="Calibri" w:hAnsi="Calibri" w:cs="Calibri"/>
                              <w:color w:val="A80000"/>
                              <w:sz w:val="24"/>
                              <w:szCs w:val="24"/>
                            </w:rPr>
                          </w:pPr>
                          <w:r w:rsidRPr="00A5231C">
                            <w:rPr>
                              <w:rFonts w:ascii="Calibri" w:eastAsia="Calibri" w:hAnsi="Calibri" w:cs="Calibri"/>
                              <w:color w:val="A80000"/>
                              <w:sz w:val="24"/>
                              <w:szCs w:val="24"/>
                            </w:rPr>
                            <w:t>UNOFFICIAL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724F9E83" id="_x0000_t202" coordsize="21600,21600" o:spt="202" path="m,l,21600r21600,l21600,xe">
              <v:stroke joinstyle="miter"/>
              <v:path gradientshapeok="t" o:connecttype="rect"/>
            </v:shapetype>
            <v:shape id="Text Box 4" o:spid="_x0000_s1028" type="#_x0000_t202" alt="UNOFFICIAL" style="position:absolute;margin-left:0;margin-top:.05pt;width:34.95pt;height:34.95pt;z-index:251658752;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SkrDPJwIAAE8EAAAOAAAAZHJzL2Uyb0RvYy54bWysVE2P2jAQvVfqf7B8LwFKV6uIsKKsqJAQ&#13;&#10;uxKs9mwch0SKP2QbEvrr++wk7HbbU9WLmczHm5k3M8wfWlmTi7Cu0iqjk9GYEqG4zit1yujLYf3l&#13;&#10;nhLnmcpZrZXI6FU4+rD4/GnemFRMdanrXFgCEOXSxmS09N6kSeJ4KSRzI22EgrHQVjKPT3tKcssa&#13;&#10;oMs6mY7Hd0mjbW6s5sI5aB87I11E/KIQ3D8VhROe1BlFbT6+Nr7H8CaLOUtPlpmy4n0Z7B+qkKxS&#13;&#10;SHqDemSekbOt/oCSFbfa6cKPuJaJLoqKi9gDupmMP3SzL5kRsReQ48yNJvf/YPnu8mxJlWd0Roli&#13;&#10;EiM6iNaT77ol0OTCcbD1sntarzerzXIbCGuMSxG3N4j0LTwx+EHvoAw8tIWV4RcdEthB/fVGd8Dn&#13;&#10;UM5mX+/vvlHCYeploCdvwcY6/0NoSYKQUYtpRpLZZet85zq4hFxKr6u6jhOt1W8KYAZNEirvKgyS&#13;&#10;b49tbH06VH/U+RVNWd3tiTN8XSH1ljn/zCwWA31g2f0TnqLWTUZ1L1FSavvzb/rgj3nBSkmDRcuo&#13;&#10;wiVQUm8U5hh2chDsIBwHQZ3lSmNzJzgiw6OIAOvrQSyslq+4gGXIARNTHJky6gdx5btlxwVxsVxG&#13;&#10;J2yeYX6r9oYH6MBUoPHQvjJreq49hrTTwwKy9APlnW+IdGZ59iA+ziOw2nHYk42tjRPtLyycxfvv&#13;&#10;6PX2P7D4BQAA//8DAFBLAwQUAAYACAAAACEAVCUJVdsAAAAIAQAADwAAAGRycy9kb3ducmV2Lnht&#13;&#10;bEyPMU/DMBCFdyT+g3VIbNSGobRpnAoVsbBRUCU2N77GEfY5st00+fdcJ1hOunt6795Xb6fgxYgp&#13;&#10;95E0PC4UCKQ22p46DV+fbw8rELkYssZHQg0zZtg2tze1qWy80AeO+9IJDqFcGQ2ulKGSMrcOg8mL&#13;&#10;OCCxdoopmMJr6qRN5sLhwcsnpZYymJ74gzMD7hy2P/tz0PA8HSIOGXf4fRrb5Pp55d9nre/vptcN&#13;&#10;j5cNiIJT+XPAlYH7Q8PFjvFMNguvgWnK9SpYW67XII4crhTIppb/AZpfAAAA//8DAFBLAQItABQA&#13;&#10;BgAIAAAAIQC2gziS/gAAAOEBAAATAAAAAAAAAAAAAAAAAAAAAABbQ29udGVudF9UeXBlc10ueG1s&#13;&#10;UEsBAi0AFAAGAAgAAAAhADj9If/WAAAAlAEAAAsAAAAAAAAAAAAAAAAALwEAAF9yZWxzLy5yZWxz&#13;&#10;UEsBAi0AFAAGAAgAAAAhANKSsM8nAgAATwQAAA4AAAAAAAAAAAAAAAAALgIAAGRycy9lMm9Eb2Mu&#13;&#10;eG1sUEsBAi0AFAAGAAgAAAAhAFQlCVXbAAAACAEAAA8AAAAAAAAAAAAAAAAAgQQAAGRycy9kb3du&#13;&#10;cmV2LnhtbFBLBQYAAAAABAAEAPMAAACJBQAAAAA=&#13;&#10;" filled="f" stroked="f">
              <v:fill o:detectmouseclick="t"/>
              <v:textbox style="mso-fit-shape-to-text:t" inset="0,0,0,0">
                <w:txbxContent>
                  <w:p w14:paraId="12654B40" w14:textId="53049856" w:rsidR="00A5231C" w:rsidRPr="00A5231C" w:rsidRDefault="00A5231C">
                    <w:pPr>
                      <w:rPr>
                        <w:rFonts w:ascii="Calibri" w:eastAsia="Calibri" w:hAnsi="Calibri" w:cs="Calibri"/>
                        <w:color w:val="A80000"/>
                        <w:sz w:val="24"/>
                        <w:szCs w:val="24"/>
                      </w:rPr>
                    </w:pPr>
                    <w:r w:rsidRPr="00A5231C">
                      <w:rPr>
                        <w:rFonts w:ascii="Calibri" w:eastAsia="Calibri" w:hAnsi="Calibri" w:cs="Calibri"/>
                        <w:color w:val="A80000"/>
                        <w:sz w:val="24"/>
                        <w:szCs w:val="24"/>
                      </w:rPr>
                      <w:t>UNOFFICIAL</w:t>
                    </w:r>
                  </w:p>
                </w:txbxContent>
              </v:textbox>
              <w10:wrap type="squar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2EA557" w14:textId="2B88CF0A" w:rsidR="00A5231C" w:rsidRDefault="00A5231C">
    <w:pPr>
      <w:pStyle w:val="Header"/>
    </w:pPr>
    <w:r>
      <w:rPr>
        <w:noProof/>
      </w:rPr>
      <mc:AlternateContent>
        <mc:Choice Requires="wps">
          <w:drawing>
            <wp:anchor distT="0" distB="0" distL="0" distR="0" simplePos="0" relativeHeight="251662848" behindDoc="0" locked="0" layoutInCell="1" allowOverlap="1" wp14:anchorId="3A7B86C7" wp14:editId="323F3A50">
              <wp:simplePos x="635" y="635"/>
              <wp:positionH relativeFrom="column">
                <wp:align>center</wp:align>
              </wp:positionH>
              <wp:positionV relativeFrom="paragraph">
                <wp:posOffset>635</wp:posOffset>
              </wp:positionV>
              <wp:extent cx="443865" cy="443865"/>
              <wp:effectExtent l="0" t="0" r="1270" b="1905"/>
              <wp:wrapSquare wrapText="bothSides"/>
              <wp:docPr id="8" name="Text Box 8" descr="UNOFFICIAL"/>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968B28D" w14:textId="4096BC71" w:rsidR="00A5231C" w:rsidRPr="00A5231C" w:rsidRDefault="00A5231C">
                          <w:pPr>
                            <w:rPr>
                              <w:rFonts w:ascii="Calibri" w:eastAsia="Calibri" w:hAnsi="Calibri" w:cs="Calibri"/>
                              <w:color w:val="A80000"/>
                              <w:sz w:val="24"/>
                              <w:szCs w:val="24"/>
                            </w:rPr>
                          </w:pPr>
                          <w:r w:rsidRPr="00A5231C">
                            <w:rPr>
                              <w:rFonts w:ascii="Calibri" w:eastAsia="Calibri" w:hAnsi="Calibri" w:cs="Calibri"/>
                              <w:color w:val="A80000"/>
                              <w:sz w:val="24"/>
                              <w:szCs w:val="24"/>
                            </w:rPr>
                            <w:t>UNOFFICIAL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3A7B86C7" id="_x0000_t202" coordsize="21600,21600" o:spt="202" path="m,l,21600r21600,l21600,xe">
              <v:stroke joinstyle="miter"/>
              <v:path gradientshapeok="t" o:connecttype="rect"/>
            </v:shapetype>
            <v:shape id="Text Box 8" o:spid="_x0000_s1029" type="#_x0000_t202" alt="UNOFFICIAL" style="position:absolute;margin-left:0;margin-top:.05pt;width:34.95pt;height:34.95pt;z-index:251662848;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dmSTqJwIAAE8EAAAOAAAAZHJzL2Uyb0RvYy54bWysVN9v2jAQfp+0/8Hy+wi0XVUhQsWomJAQ&#13;&#10;rQRVn43jkEiJz7INCfvr99lJ6NbtadqLudyP7+6+u2P22NYVOyvrStIpn4zGnCktKSv1MeWv+9WX&#13;&#10;B86cFzoTFWmV8oty/HH++dOsMVN1QwVVmbIMINpNG5PywnszTRInC1ULNyKjNIw52Vp4fNpjklnR&#13;&#10;AL2ukpvx+D5pyGbGklTOQfvUGfk84ue5kv45z53yrEo5avPxtfE9hDeZz8T0aIUpStmXIf6hilqU&#13;&#10;GkmvUE/CC3ay5R9QdSktOcr9SFKdUJ6XUsUe0M1k/KGbXSGMir2AHGeuNLn/Byu35xfLyizlGJQW&#13;&#10;NUa0V61n36hl0GTKSbD1un1erdbL9WITCGuMmyJuZxDpW3hi8IPeQRl4aHNbh190yGAH9Zcr3QFf&#13;&#10;Qnl3d/tw/5UzCVMvAz15DzbW+e+KahaElFtMM5IszhvnO9fBJeTStCqrKk600r8pgBk0Sai8qzBI&#13;&#10;vj20sfXbofoDZRc0ZanbE2fkqkTqjXD+RVgsBvrAsvtnPHlFTcqplzgryP74mz74Y16wctZg0VKu&#13;&#10;cQmcVWuNOYadHAQ7CIdB0Kd6SdjcCY7IyCgiwPpqEHNL9RsuYBFywCS0RKaU+0Fc+m7ZcUFSLRbR&#13;&#10;CZtnhN/onZEBOjAVaNy3b8KanmuPIW1pWEAx/UB55xsinVmcPIiP8wisdhz2ZGNr40T7Cwtn8et3&#13;&#10;9Hr/H5j/BAAA//8DAFBLAwQUAAYACAAAACEAVCUJVdsAAAAIAQAADwAAAGRycy9kb3ducmV2Lnht&#13;&#10;bEyPMU/DMBCFdyT+g3VIbNSGobRpnAoVsbBRUCU2N77GEfY5st00+fdcJ1hOunt6795Xb6fgxYgp&#13;&#10;95E0PC4UCKQ22p46DV+fbw8rELkYssZHQg0zZtg2tze1qWy80AeO+9IJDqFcGQ2ulKGSMrcOg8mL&#13;&#10;OCCxdoopmMJr6qRN5sLhwcsnpZYymJ74gzMD7hy2P/tz0PA8HSIOGXf4fRrb5Pp55d9nre/vptcN&#13;&#10;j5cNiIJT+XPAlYH7Q8PFjvFMNguvgWnK9SpYW67XII4crhTIppb/AZpfAAAA//8DAFBLAQItABQA&#13;&#10;BgAIAAAAIQC2gziS/gAAAOEBAAATAAAAAAAAAAAAAAAAAAAAAABbQ29udGVudF9UeXBlc10ueG1s&#13;&#10;UEsBAi0AFAAGAAgAAAAhADj9If/WAAAAlAEAAAsAAAAAAAAAAAAAAAAALwEAAF9yZWxzLy5yZWxz&#13;&#10;UEsBAi0AFAAGAAgAAAAhAF2ZJOonAgAATwQAAA4AAAAAAAAAAAAAAAAALgIAAGRycy9lMm9Eb2Mu&#13;&#10;eG1sUEsBAi0AFAAGAAgAAAAhAFQlCVXbAAAACAEAAA8AAAAAAAAAAAAAAAAAgQQAAGRycy9kb3du&#13;&#10;cmV2LnhtbFBLBQYAAAAABAAEAPMAAACJBQAAAAA=&#13;&#10;" filled="f" stroked="f">
              <v:fill o:detectmouseclick="t"/>
              <v:textbox style="mso-fit-shape-to-text:t" inset="0,0,0,0">
                <w:txbxContent>
                  <w:p w14:paraId="7968B28D" w14:textId="4096BC71" w:rsidR="00A5231C" w:rsidRPr="00A5231C" w:rsidRDefault="00A5231C">
                    <w:pPr>
                      <w:rPr>
                        <w:rFonts w:ascii="Calibri" w:eastAsia="Calibri" w:hAnsi="Calibri" w:cs="Calibri"/>
                        <w:color w:val="A80000"/>
                        <w:sz w:val="24"/>
                        <w:szCs w:val="24"/>
                      </w:rPr>
                    </w:pPr>
                    <w:r w:rsidRPr="00A5231C">
                      <w:rPr>
                        <w:rFonts w:ascii="Calibri" w:eastAsia="Calibri" w:hAnsi="Calibri" w:cs="Calibri"/>
                        <w:color w:val="A80000"/>
                        <w:sz w:val="24"/>
                        <w:szCs w:val="24"/>
                      </w:rPr>
                      <w:t>UNOFFICIAL</w:t>
                    </w:r>
                  </w:p>
                </w:txbxContent>
              </v:textbox>
              <w10:wrap type="squar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B25726" w14:textId="2CC7A021" w:rsidR="00A5231C" w:rsidRDefault="006425EC">
    <w:pPr>
      <w:pStyle w:val="Header"/>
    </w:pPr>
    <w:r w:rsidRPr="006046FF">
      <w:rPr>
        <w:noProof/>
      </w:rPr>
      <w:drawing>
        <wp:anchor distT="0" distB="0" distL="114300" distR="114300" simplePos="0" relativeHeight="251664896" behindDoc="1" locked="0" layoutInCell="1" allowOverlap="1" wp14:anchorId="0156D787" wp14:editId="3D266D34">
          <wp:simplePos x="0" y="0"/>
          <wp:positionH relativeFrom="page">
            <wp:posOffset>534398</wp:posOffset>
          </wp:positionH>
          <wp:positionV relativeFrom="page">
            <wp:posOffset>-567054</wp:posOffset>
          </wp:positionV>
          <wp:extent cx="7632000" cy="903600"/>
          <wp:effectExtent l="38100" t="0" r="7620" b="640080"/>
          <wp:wrapNone/>
          <wp:docPr id="6" name="Picture 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rts ACT-header.jpg"/>
                  <pic:cNvPicPr/>
                </pic:nvPicPr>
                <pic:blipFill>
                  <a:blip r:embed="rId1"/>
                  <a:stretch>
                    <a:fillRect/>
                  </a:stretch>
                </pic:blipFill>
                <pic:spPr>
                  <a:xfrm rot="600000">
                    <a:off x="0" y="0"/>
                    <a:ext cx="7632000" cy="903600"/>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FAF414" w14:textId="7CDC256D" w:rsidR="00A5231C" w:rsidRDefault="00A5231C">
    <w:pPr>
      <w:pStyle w:val="Header"/>
    </w:pPr>
    <w:r>
      <w:rPr>
        <w:noProof/>
      </w:rPr>
      <mc:AlternateContent>
        <mc:Choice Requires="wps">
          <w:drawing>
            <wp:anchor distT="0" distB="0" distL="0" distR="0" simplePos="0" relativeHeight="251661824" behindDoc="0" locked="0" layoutInCell="1" allowOverlap="1" wp14:anchorId="2494C514" wp14:editId="4C644C70">
              <wp:simplePos x="635" y="635"/>
              <wp:positionH relativeFrom="column">
                <wp:align>center</wp:align>
              </wp:positionH>
              <wp:positionV relativeFrom="paragraph">
                <wp:posOffset>635</wp:posOffset>
              </wp:positionV>
              <wp:extent cx="443865" cy="443865"/>
              <wp:effectExtent l="0" t="0" r="1270" b="1905"/>
              <wp:wrapSquare wrapText="bothSides"/>
              <wp:docPr id="7" name="Text Box 7" descr="UNOFFICIAL"/>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3811116" w14:textId="39797D51" w:rsidR="00A5231C" w:rsidRPr="00A5231C" w:rsidRDefault="00A5231C">
                          <w:pPr>
                            <w:rPr>
                              <w:rFonts w:ascii="Calibri" w:eastAsia="Calibri" w:hAnsi="Calibri" w:cs="Calibri"/>
                              <w:color w:val="A80000"/>
                              <w:sz w:val="24"/>
                              <w:szCs w:val="24"/>
                            </w:rPr>
                          </w:pPr>
                          <w:r w:rsidRPr="00A5231C">
                            <w:rPr>
                              <w:rFonts w:ascii="Calibri" w:eastAsia="Calibri" w:hAnsi="Calibri" w:cs="Calibri"/>
                              <w:color w:val="A80000"/>
                              <w:sz w:val="24"/>
                              <w:szCs w:val="24"/>
                            </w:rPr>
                            <w:t>UNOFFICIAL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2494C514" id="_x0000_t202" coordsize="21600,21600" o:spt="202" path="m,l,21600r21600,l21600,xe">
              <v:stroke joinstyle="miter"/>
              <v:path gradientshapeok="t" o:connecttype="rect"/>
            </v:shapetype>
            <v:shape id="Text Box 7" o:spid="_x0000_s1031" type="#_x0000_t202" alt="UNOFFICIAL" style="position:absolute;margin-left:0;margin-top:.05pt;width:34.95pt;height:34.95pt;z-index:251661824;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io6i5KAIAAE8EAAAOAAAAZHJzL2Uyb0RvYy54bWysVE1v2kAQvVfqf1jtvRjSJI0sTESJqJAQ&#13;&#10;RIIo52W9xpa8H9pdsOmv79u1TdK0p6qXZTwfb2bezDB9bGVNzsK6SquMTkZjSoTiOq/UMaMv++WX&#13;&#10;B0qcZypntVYioxfh6OPs86dpY1Jxo0td58ISgCiXNiajpfcmTRLHSyGZG2kjFIyFtpJ5fNpjklvW&#13;&#10;AF3Wyc14fJ802ubGai6cg/apM9JZxC8Kwf22KJzwpM4oavPxtfE9hDeZTVl6tMyUFe/LYP9QhWSV&#13;&#10;QtIr1BPzjJxs9QeUrLjVThd+xLVMdFFUXMQe0M1k/KGbXcmMiL2AHGeuNLn/B8s352dLqjyj3yhR&#13;&#10;TGJEe9F68l23BJpcOA62Xjbb5XK1WM3XgbDGuBRxO4NI38ITgx/0DsrAQ1tYGX7RIYEd1F+udAd8&#13;&#10;DuXt7deH+ztKOEy9DPTkLdhY538ILUkQMmoxzUgyO6+d71wHl5BL6WVV13GitfpNAcygSULlXYVB&#13;&#10;8u2hja3fDdUfdH5BU1Z3e+IMX1ZIvWbOPzOLxUAfWHa/xVPUusmo7iVKSm1//k0f/DEvWClpsGgZ&#13;&#10;VbgESuqVwhzDTg6CHYTDIKiTXGhs7gRHZHgUEWB9PYiF1fIVFzAPOWBiiiNTRv0gLny37LggLubz&#13;&#10;6ITNM8yv1c7wAB2YCjTu21dmTc+1x5A2elhAln6gvPMNkc7MTx7Ex3kEVjsOe7KxtXGi/YWFs3j/&#13;&#10;Hb3e/gdmvwAAAP//AwBQSwMEFAAGAAgAAAAhAFQlCVXbAAAACAEAAA8AAABkcnMvZG93bnJldi54&#13;&#10;bWxMjzFPwzAQhXck/oN1SGzUhqG0aZwKFbGwUVAlNje+xhH2ObLdNPn3XCdYTrp7eu/eV2+n4MWI&#13;&#10;KfeRNDwuFAikNtqeOg1fn28PKxC5GLLGR0INM2bYNrc3talsvNAHjvvSCQ6hXBkNrpShkjK3DoPJ&#13;&#10;izggsXaKKZjCa+qkTebC4cHLJ6WWMpie+IMzA+4ctj/7c9DwPB0iDhl3+H0a2+T6eeXfZ63v76bX&#13;&#10;DY+XDYiCU/lzwJWB+0PDxY7xTDYLr4FpyvUqWFuu1yCOHK4UyKaW/wGaXwAAAP//AwBQSwECLQAU&#13;&#10;AAYACAAAACEAtoM4kv4AAADhAQAAEwAAAAAAAAAAAAAAAAAAAAAAW0NvbnRlbnRfVHlwZXNdLnht&#13;&#10;bFBLAQItABQABgAIAAAAIQA4/SH/1gAAAJQBAAALAAAAAAAAAAAAAAAAAC8BAABfcmVscy8ucmVs&#13;&#10;c1BLAQItABQABgAIAAAAIQDio6i5KAIAAE8EAAAOAAAAAAAAAAAAAAAAAC4CAABkcnMvZTJvRG9j&#13;&#10;LnhtbFBLAQItABQABgAIAAAAIQBUJQlV2wAAAAgBAAAPAAAAAAAAAAAAAAAAAIIEAABkcnMvZG93&#13;&#10;bnJldi54bWxQSwUGAAAAAAQABADzAAAAigUAAAAA&#13;&#10;" filled="f" stroked="f">
              <v:fill o:detectmouseclick="t"/>
              <v:textbox style="mso-fit-shape-to-text:t" inset="0,0,0,0">
                <w:txbxContent>
                  <w:p w14:paraId="73811116" w14:textId="39797D51" w:rsidR="00A5231C" w:rsidRPr="00A5231C" w:rsidRDefault="00A5231C">
                    <w:pPr>
                      <w:rPr>
                        <w:rFonts w:ascii="Calibri" w:eastAsia="Calibri" w:hAnsi="Calibri" w:cs="Calibri"/>
                        <w:color w:val="A80000"/>
                        <w:sz w:val="24"/>
                        <w:szCs w:val="24"/>
                      </w:rPr>
                    </w:pPr>
                    <w:r w:rsidRPr="00A5231C">
                      <w:rPr>
                        <w:rFonts w:ascii="Calibri" w:eastAsia="Calibri" w:hAnsi="Calibri" w:cs="Calibri"/>
                        <w:color w:val="A80000"/>
                        <w:sz w:val="24"/>
                        <w:szCs w:val="24"/>
                      </w:rPr>
                      <w:t>UNOFFICIAL</w:t>
                    </w:r>
                  </w:p>
                </w:txbxContent>
              </v:textbox>
              <w10:wrap type="squar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C6727C3A"/>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6C97D03"/>
    <w:multiLevelType w:val="hybridMultilevel"/>
    <w:tmpl w:val="A322B762"/>
    <w:lvl w:ilvl="0" w:tplc="D8468880">
      <w:start w:val="1"/>
      <w:numFmt w:val="bullet"/>
      <w:pStyle w:val="CStalkingpointsbulle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276A38C9"/>
    <w:multiLevelType w:val="hybridMultilevel"/>
    <w:tmpl w:val="6D2455A2"/>
    <w:lvl w:ilvl="0" w:tplc="A90EFF1A">
      <w:start w:val="1"/>
      <w:numFmt w:val="decimal"/>
      <w:pStyle w:val="Noteslist"/>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 w15:restartNumberingAfterBreak="0">
    <w:nsid w:val="2E81373D"/>
    <w:multiLevelType w:val="hybridMultilevel"/>
    <w:tmpl w:val="679C6982"/>
    <w:lvl w:ilvl="0" w:tplc="3C54CC96">
      <w:start w:val="1"/>
      <w:numFmt w:val="decimal"/>
      <w:pStyle w:val="ListNumbers"/>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 w15:restartNumberingAfterBreak="0">
    <w:nsid w:val="465A212B"/>
    <w:multiLevelType w:val="hybridMultilevel"/>
    <w:tmpl w:val="09D6AB0C"/>
    <w:lvl w:ilvl="0" w:tplc="6F3CF378">
      <w:start w:val="1"/>
      <w:numFmt w:val="bullet"/>
      <w:pStyle w:val="Bullet3"/>
      <w:lvlText w:val="o"/>
      <w:lvlJc w:val="left"/>
      <w:pPr>
        <w:ind w:left="1077" w:hanging="360"/>
      </w:pPr>
      <w:rPr>
        <w:rFonts w:ascii="Courier New" w:hAnsi="Courier New" w:cs="Courier New" w:hint="default"/>
      </w:rPr>
    </w:lvl>
    <w:lvl w:ilvl="1" w:tplc="0C090003" w:tentative="1">
      <w:start w:val="1"/>
      <w:numFmt w:val="bullet"/>
      <w:lvlText w:val="o"/>
      <w:lvlJc w:val="left"/>
      <w:pPr>
        <w:ind w:left="1797" w:hanging="360"/>
      </w:pPr>
      <w:rPr>
        <w:rFonts w:ascii="Courier New" w:hAnsi="Courier New" w:cs="Courier New" w:hint="default"/>
      </w:rPr>
    </w:lvl>
    <w:lvl w:ilvl="2" w:tplc="0C090005" w:tentative="1">
      <w:start w:val="1"/>
      <w:numFmt w:val="bullet"/>
      <w:lvlText w:val=""/>
      <w:lvlJc w:val="left"/>
      <w:pPr>
        <w:ind w:left="2517" w:hanging="360"/>
      </w:pPr>
      <w:rPr>
        <w:rFonts w:ascii="Wingdings" w:hAnsi="Wingdings" w:hint="default"/>
      </w:rPr>
    </w:lvl>
    <w:lvl w:ilvl="3" w:tplc="0C090001" w:tentative="1">
      <w:start w:val="1"/>
      <w:numFmt w:val="bullet"/>
      <w:lvlText w:val=""/>
      <w:lvlJc w:val="left"/>
      <w:pPr>
        <w:ind w:left="3237" w:hanging="360"/>
      </w:pPr>
      <w:rPr>
        <w:rFonts w:ascii="Symbol" w:hAnsi="Symbol" w:hint="default"/>
      </w:rPr>
    </w:lvl>
    <w:lvl w:ilvl="4" w:tplc="0C090003" w:tentative="1">
      <w:start w:val="1"/>
      <w:numFmt w:val="bullet"/>
      <w:lvlText w:val="o"/>
      <w:lvlJc w:val="left"/>
      <w:pPr>
        <w:ind w:left="3957" w:hanging="360"/>
      </w:pPr>
      <w:rPr>
        <w:rFonts w:ascii="Courier New" w:hAnsi="Courier New" w:cs="Courier New" w:hint="default"/>
      </w:rPr>
    </w:lvl>
    <w:lvl w:ilvl="5" w:tplc="0C090005" w:tentative="1">
      <w:start w:val="1"/>
      <w:numFmt w:val="bullet"/>
      <w:lvlText w:val=""/>
      <w:lvlJc w:val="left"/>
      <w:pPr>
        <w:ind w:left="4677" w:hanging="360"/>
      </w:pPr>
      <w:rPr>
        <w:rFonts w:ascii="Wingdings" w:hAnsi="Wingdings" w:hint="default"/>
      </w:rPr>
    </w:lvl>
    <w:lvl w:ilvl="6" w:tplc="0C090001" w:tentative="1">
      <w:start w:val="1"/>
      <w:numFmt w:val="bullet"/>
      <w:lvlText w:val=""/>
      <w:lvlJc w:val="left"/>
      <w:pPr>
        <w:ind w:left="5397" w:hanging="360"/>
      </w:pPr>
      <w:rPr>
        <w:rFonts w:ascii="Symbol" w:hAnsi="Symbol" w:hint="default"/>
      </w:rPr>
    </w:lvl>
    <w:lvl w:ilvl="7" w:tplc="0C090003" w:tentative="1">
      <w:start w:val="1"/>
      <w:numFmt w:val="bullet"/>
      <w:lvlText w:val="o"/>
      <w:lvlJc w:val="left"/>
      <w:pPr>
        <w:ind w:left="6117" w:hanging="360"/>
      </w:pPr>
      <w:rPr>
        <w:rFonts w:ascii="Courier New" w:hAnsi="Courier New" w:cs="Courier New" w:hint="default"/>
      </w:rPr>
    </w:lvl>
    <w:lvl w:ilvl="8" w:tplc="0C090005" w:tentative="1">
      <w:start w:val="1"/>
      <w:numFmt w:val="bullet"/>
      <w:lvlText w:val=""/>
      <w:lvlJc w:val="left"/>
      <w:pPr>
        <w:ind w:left="6837" w:hanging="360"/>
      </w:pPr>
      <w:rPr>
        <w:rFonts w:ascii="Wingdings" w:hAnsi="Wingdings" w:hint="default"/>
      </w:rPr>
    </w:lvl>
  </w:abstractNum>
  <w:abstractNum w:abstractNumId="5" w15:restartNumberingAfterBreak="0">
    <w:nsid w:val="531A54FB"/>
    <w:multiLevelType w:val="hybridMultilevel"/>
    <w:tmpl w:val="EFEE4814"/>
    <w:lvl w:ilvl="0" w:tplc="29061554">
      <w:start w:val="1"/>
      <w:numFmt w:val="decimal"/>
      <w:pStyle w:val="bulletnumbers"/>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 w15:restartNumberingAfterBreak="0">
    <w:nsid w:val="568F771F"/>
    <w:multiLevelType w:val="multilevel"/>
    <w:tmpl w:val="341A4B9E"/>
    <w:lvl w:ilvl="0">
      <w:start w:val="1"/>
      <w:numFmt w:val="bullet"/>
      <w:pStyle w:val="Bullet2"/>
      <w:lvlText w:val=""/>
      <w:lvlJc w:val="left"/>
      <w:pPr>
        <w:ind w:left="714" w:hanging="357"/>
      </w:pPr>
      <w:rPr>
        <w:rFonts w:ascii="Symbol" w:hAnsi="Symbol" w:hint="default"/>
      </w:rPr>
    </w:lvl>
    <w:lvl w:ilvl="1">
      <w:start w:val="1"/>
      <w:numFmt w:val="bullet"/>
      <w:lvlText w:val="o"/>
      <w:lvlJc w:val="left"/>
      <w:pPr>
        <w:ind w:left="1224" w:hanging="357"/>
      </w:pPr>
      <w:rPr>
        <w:rFonts w:ascii="Courier New" w:hAnsi="Courier New" w:hint="default"/>
      </w:rPr>
    </w:lvl>
    <w:lvl w:ilvl="2">
      <w:start w:val="1"/>
      <w:numFmt w:val="bullet"/>
      <w:lvlText w:val=""/>
      <w:lvlJc w:val="left"/>
      <w:pPr>
        <w:ind w:left="1734" w:hanging="357"/>
      </w:pPr>
      <w:rPr>
        <w:rFonts w:ascii="Wingdings" w:hAnsi="Wingdings" w:hint="default"/>
      </w:rPr>
    </w:lvl>
    <w:lvl w:ilvl="3">
      <w:start w:val="1"/>
      <w:numFmt w:val="bullet"/>
      <w:lvlText w:val=""/>
      <w:lvlJc w:val="left"/>
      <w:pPr>
        <w:ind w:left="2244" w:hanging="357"/>
      </w:pPr>
      <w:rPr>
        <w:rFonts w:ascii="Symbol" w:hAnsi="Symbol" w:hint="default"/>
      </w:rPr>
    </w:lvl>
    <w:lvl w:ilvl="4">
      <w:start w:val="1"/>
      <w:numFmt w:val="bullet"/>
      <w:lvlText w:val="o"/>
      <w:lvlJc w:val="left"/>
      <w:pPr>
        <w:ind w:left="2754" w:hanging="357"/>
      </w:pPr>
      <w:rPr>
        <w:rFonts w:ascii="Courier New" w:hAnsi="Courier New" w:cs="Courier New" w:hint="default"/>
      </w:rPr>
    </w:lvl>
    <w:lvl w:ilvl="5">
      <w:start w:val="1"/>
      <w:numFmt w:val="bullet"/>
      <w:lvlText w:val=""/>
      <w:lvlJc w:val="left"/>
      <w:pPr>
        <w:ind w:left="3264" w:hanging="357"/>
      </w:pPr>
      <w:rPr>
        <w:rFonts w:ascii="Wingdings" w:hAnsi="Wingdings" w:hint="default"/>
      </w:rPr>
    </w:lvl>
    <w:lvl w:ilvl="6">
      <w:start w:val="1"/>
      <w:numFmt w:val="bullet"/>
      <w:lvlText w:val=""/>
      <w:lvlJc w:val="left"/>
      <w:pPr>
        <w:ind w:left="3774" w:hanging="357"/>
      </w:pPr>
      <w:rPr>
        <w:rFonts w:ascii="Symbol" w:hAnsi="Symbol" w:hint="default"/>
      </w:rPr>
    </w:lvl>
    <w:lvl w:ilvl="7">
      <w:start w:val="1"/>
      <w:numFmt w:val="bullet"/>
      <w:lvlText w:val="o"/>
      <w:lvlJc w:val="left"/>
      <w:pPr>
        <w:ind w:left="4284" w:hanging="357"/>
      </w:pPr>
      <w:rPr>
        <w:rFonts w:ascii="Courier New" w:hAnsi="Courier New" w:cs="Courier New" w:hint="default"/>
      </w:rPr>
    </w:lvl>
    <w:lvl w:ilvl="8">
      <w:start w:val="1"/>
      <w:numFmt w:val="bullet"/>
      <w:lvlText w:val=""/>
      <w:lvlJc w:val="left"/>
      <w:pPr>
        <w:ind w:left="4794" w:hanging="357"/>
      </w:pPr>
      <w:rPr>
        <w:rFonts w:ascii="Wingdings" w:hAnsi="Wingdings" w:hint="default"/>
      </w:rPr>
    </w:lvl>
  </w:abstractNum>
  <w:abstractNum w:abstractNumId="7" w15:restartNumberingAfterBreak="0">
    <w:nsid w:val="5B564361"/>
    <w:multiLevelType w:val="hybridMultilevel"/>
    <w:tmpl w:val="4F8878F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679D420E"/>
    <w:multiLevelType w:val="hybridMultilevel"/>
    <w:tmpl w:val="695EDD6C"/>
    <w:lvl w:ilvl="0" w:tplc="1F80BF74">
      <w:start w:val="1"/>
      <w:numFmt w:val="bullet"/>
      <w:pStyle w:val="Bullet1"/>
      <w:lvlText w:val=""/>
      <w:lvlJc w:val="left"/>
      <w:pPr>
        <w:ind w:left="360" w:hanging="360"/>
      </w:pPr>
      <w:rPr>
        <w:rFonts w:ascii="Symbol" w:hAnsi="Symbol" w:hint="default"/>
        <w:sz w:val="24"/>
      </w:rPr>
    </w:lvl>
    <w:lvl w:ilvl="1" w:tplc="0C090019">
      <w:start w:val="1"/>
      <w:numFmt w:val="bullet"/>
      <w:lvlText w:val="o"/>
      <w:lvlJc w:val="left"/>
      <w:pPr>
        <w:tabs>
          <w:tab w:val="num" w:pos="1800"/>
        </w:tabs>
        <w:ind w:left="1800" w:hanging="360"/>
      </w:pPr>
      <w:rPr>
        <w:rFonts w:ascii="Courier New" w:hAnsi="Courier New" w:hint="default"/>
      </w:rPr>
    </w:lvl>
    <w:lvl w:ilvl="2" w:tplc="0C09001B">
      <w:start w:val="1"/>
      <w:numFmt w:val="bullet"/>
      <w:lvlText w:val=""/>
      <w:lvlJc w:val="left"/>
      <w:pPr>
        <w:tabs>
          <w:tab w:val="num" w:pos="2520"/>
        </w:tabs>
        <w:ind w:left="2520" w:hanging="360"/>
      </w:pPr>
      <w:rPr>
        <w:rFonts w:ascii="Wingdings" w:hAnsi="Wingdings" w:hint="default"/>
      </w:rPr>
    </w:lvl>
    <w:lvl w:ilvl="3" w:tplc="0C09000F">
      <w:start w:val="1"/>
      <w:numFmt w:val="bullet"/>
      <w:lvlText w:val=""/>
      <w:lvlJc w:val="left"/>
      <w:pPr>
        <w:tabs>
          <w:tab w:val="num" w:pos="3240"/>
        </w:tabs>
        <w:ind w:left="3240" w:hanging="360"/>
      </w:pPr>
      <w:rPr>
        <w:rFonts w:ascii="Symbol" w:hAnsi="Symbol" w:hint="default"/>
      </w:rPr>
    </w:lvl>
    <w:lvl w:ilvl="4" w:tplc="0C090019">
      <w:start w:val="1"/>
      <w:numFmt w:val="bullet"/>
      <w:lvlText w:val="o"/>
      <w:lvlJc w:val="left"/>
      <w:pPr>
        <w:tabs>
          <w:tab w:val="num" w:pos="3960"/>
        </w:tabs>
        <w:ind w:left="3960" w:hanging="360"/>
      </w:pPr>
      <w:rPr>
        <w:rFonts w:ascii="Courier New" w:hAnsi="Courier New" w:hint="default"/>
      </w:rPr>
    </w:lvl>
    <w:lvl w:ilvl="5" w:tplc="0C09001B">
      <w:start w:val="1"/>
      <w:numFmt w:val="bullet"/>
      <w:lvlText w:val=""/>
      <w:lvlJc w:val="left"/>
      <w:pPr>
        <w:tabs>
          <w:tab w:val="num" w:pos="4680"/>
        </w:tabs>
        <w:ind w:left="4680" w:hanging="360"/>
      </w:pPr>
      <w:rPr>
        <w:rFonts w:ascii="Wingdings" w:hAnsi="Wingdings" w:hint="default"/>
      </w:rPr>
    </w:lvl>
    <w:lvl w:ilvl="6" w:tplc="0C09000F">
      <w:start w:val="1"/>
      <w:numFmt w:val="bullet"/>
      <w:lvlText w:val=""/>
      <w:lvlJc w:val="left"/>
      <w:pPr>
        <w:tabs>
          <w:tab w:val="num" w:pos="5400"/>
        </w:tabs>
        <w:ind w:left="5400" w:hanging="360"/>
      </w:pPr>
      <w:rPr>
        <w:rFonts w:ascii="Symbol" w:hAnsi="Symbol" w:hint="default"/>
      </w:rPr>
    </w:lvl>
    <w:lvl w:ilvl="7" w:tplc="0C090019">
      <w:start w:val="1"/>
      <w:numFmt w:val="bullet"/>
      <w:lvlText w:val="o"/>
      <w:lvlJc w:val="left"/>
      <w:pPr>
        <w:tabs>
          <w:tab w:val="num" w:pos="6120"/>
        </w:tabs>
        <w:ind w:left="6120" w:hanging="360"/>
      </w:pPr>
      <w:rPr>
        <w:rFonts w:ascii="Courier New" w:hAnsi="Courier New" w:hint="default"/>
      </w:rPr>
    </w:lvl>
    <w:lvl w:ilvl="8" w:tplc="0C09001B">
      <w:start w:val="1"/>
      <w:numFmt w:val="bullet"/>
      <w:lvlText w:val=""/>
      <w:lvlJc w:val="left"/>
      <w:pPr>
        <w:tabs>
          <w:tab w:val="num" w:pos="6840"/>
        </w:tabs>
        <w:ind w:left="6840" w:hanging="360"/>
      </w:pPr>
      <w:rPr>
        <w:rFonts w:ascii="Wingdings" w:hAnsi="Wingdings" w:hint="default"/>
      </w:rPr>
    </w:lvl>
  </w:abstractNum>
  <w:abstractNum w:abstractNumId="9" w15:restartNumberingAfterBreak="0">
    <w:nsid w:val="76154D3B"/>
    <w:multiLevelType w:val="hybridMultilevel"/>
    <w:tmpl w:val="022EF860"/>
    <w:lvl w:ilvl="0" w:tplc="15105086">
      <w:start w:val="1"/>
      <w:numFmt w:val="lowerLetter"/>
      <w:pStyle w:val="Introbullet-letters"/>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abstractNumId w:val="8"/>
  </w:num>
  <w:num w:numId="2">
    <w:abstractNumId w:val="6"/>
  </w:num>
  <w:num w:numId="3">
    <w:abstractNumId w:val="4"/>
  </w:num>
  <w:num w:numId="4">
    <w:abstractNumId w:val="2"/>
  </w:num>
  <w:num w:numId="5">
    <w:abstractNumId w:val="5"/>
  </w:num>
  <w:num w:numId="6">
    <w:abstractNumId w:val="0"/>
  </w:num>
  <w:num w:numId="7">
    <w:abstractNumId w:val="3"/>
  </w:num>
  <w:num w:numId="8">
    <w:abstractNumId w:val="9"/>
  </w:num>
  <w:num w:numId="9">
    <w:abstractNumId w:val="1"/>
  </w:num>
  <w:num w:numId="10">
    <w:abstractNumId w:val="7"/>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97"/>
  <w:proofState w:spelling="clean" w:grammar="clean"/>
  <w:attachedTemplate r:id="rId1"/>
  <w:stylePaneSortMethod w:val="0000"/>
  <w:defaultTabStop w:val="567"/>
  <w:drawingGridHorizontalSpacing w:val="105"/>
  <w:displayHorizontalDrawingGridEvery w:val="2"/>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C6437"/>
    <w:rsid w:val="000016B9"/>
    <w:rsid w:val="000068D5"/>
    <w:rsid w:val="000101D6"/>
    <w:rsid w:val="000161BC"/>
    <w:rsid w:val="0002664F"/>
    <w:rsid w:val="00026A39"/>
    <w:rsid w:val="00030790"/>
    <w:rsid w:val="00030CC1"/>
    <w:rsid w:val="00034546"/>
    <w:rsid w:val="00036B92"/>
    <w:rsid w:val="000419C1"/>
    <w:rsid w:val="00043811"/>
    <w:rsid w:val="00043B50"/>
    <w:rsid w:val="000446A5"/>
    <w:rsid w:val="0005196D"/>
    <w:rsid w:val="000650AF"/>
    <w:rsid w:val="00065CEA"/>
    <w:rsid w:val="00066F1D"/>
    <w:rsid w:val="00070067"/>
    <w:rsid w:val="0007453E"/>
    <w:rsid w:val="00076803"/>
    <w:rsid w:val="00082B66"/>
    <w:rsid w:val="00090A83"/>
    <w:rsid w:val="00095376"/>
    <w:rsid w:val="000A1DC2"/>
    <w:rsid w:val="000A2FFC"/>
    <w:rsid w:val="000A6B63"/>
    <w:rsid w:val="000B13CB"/>
    <w:rsid w:val="000C3F1E"/>
    <w:rsid w:val="000C6C34"/>
    <w:rsid w:val="000D63E6"/>
    <w:rsid w:val="000E69C9"/>
    <w:rsid w:val="000F5CCD"/>
    <w:rsid w:val="000F5D86"/>
    <w:rsid w:val="00102764"/>
    <w:rsid w:val="001152A0"/>
    <w:rsid w:val="0011798B"/>
    <w:rsid w:val="00120159"/>
    <w:rsid w:val="001300A0"/>
    <w:rsid w:val="001317EE"/>
    <w:rsid w:val="00137CA6"/>
    <w:rsid w:val="0015010B"/>
    <w:rsid w:val="00152EB7"/>
    <w:rsid w:val="0016080C"/>
    <w:rsid w:val="001623DE"/>
    <w:rsid w:val="00164527"/>
    <w:rsid w:val="001854AD"/>
    <w:rsid w:val="001912A2"/>
    <w:rsid w:val="0019418A"/>
    <w:rsid w:val="00194E7A"/>
    <w:rsid w:val="001966FA"/>
    <w:rsid w:val="00197666"/>
    <w:rsid w:val="001A0139"/>
    <w:rsid w:val="001A0956"/>
    <w:rsid w:val="001A512D"/>
    <w:rsid w:val="001A72EA"/>
    <w:rsid w:val="001C1FF2"/>
    <w:rsid w:val="001E761E"/>
    <w:rsid w:val="001E7689"/>
    <w:rsid w:val="001E7690"/>
    <w:rsid w:val="001E76BA"/>
    <w:rsid w:val="001F72CD"/>
    <w:rsid w:val="002009BA"/>
    <w:rsid w:val="00203525"/>
    <w:rsid w:val="00213AD5"/>
    <w:rsid w:val="00214A8E"/>
    <w:rsid w:val="002151EF"/>
    <w:rsid w:val="00215465"/>
    <w:rsid w:val="002156C6"/>
    <w:rsid w:val="00224771"/>
    <w:rsid w:val="00246AAC"/>
    <w:rsid w:val="002479CE"/>
    <w:rsid w:val="00274AAB"/>
    <w:rsid w:val="00275FF1"/>
    <w:rsid w:val="002846D8"/>
    <w:rsid w:val="00292BE6"/>
    <w:rsid w:val="0029668D"/>
    <w:rsid w:val="002A0831"/>
    <w:rsid w:val="002A0832"/>
    <w:rsid w:val="002A093C"/>
    <w:rsid w:val="002A3077"/>
    <w:rsid w:val="002A5458"/>
    <w:rsid w:val="002B0ED2"/>
    <w:rsid w:val="002B103F"/>
    <w:rsid w:val="002C4C5B"/>
    <w:rsid w:val="002C6B74"/>
    <w:rsid w:val="002D33BC"/>
    <w:rsid w:val="002D6026"/>
    <w:rsid w:val="002D6623"/>
    <w:rsid w:val="002E7655"/>
    <w:rsid w:val="002F3300"/>
    <w:rsid w:val="002F5A04"/>
    <w:rsid w:val="003010B0"/>
    <w:rsid w:val="003032B9"/>
    <w:rsid w:val="00304709"/>
    <w:rsid w:val="00305101"/>
    <w:rsid w:val="003165BD"/>
    <w:rsid w:val="0032014E"/>
    <w:rsid w:val="003238CE"/>
    <w:rsid w:val="00334A1B"/>
    <w:rsid w:val="00335B76"/>
    <w:rsid w:val="003439ED"/>
    <w:rsid w:val="00344160"/>
    <w:rsid w:val="00352C34"/>
    <w:rsid w:val="00354F6D"/>
    <w:rsid w:val="003566E3"/>
    <w:rsid w:val="00362812"/>
    <w:rsid w:val="003633F5"/>
    <w:rsid w:val="00376A58"/>
    <w:rsid w:val="00393956"/>
    <w:rsid w:val="003A641C"/>
    <w:rsid w:val="003B13F4"/>
    <w:rsid w:val="003D4DBC"/>
    <w:rsid w:val="003F7A5D"/>
    <w:rsid w:val="00401ED9"/>
    <w:rsid w:val="004078ED"/>
    <w:rsid w:val="00411A3D"/>
    <w:rsid w:val="00421E29"/>
    <w:rsid w:val="00432CD7"/>
    <w:rsid w:val="00436E06"/>
    <w:rsid w:val="004439BD"/>
    <w:rsid w:val="004502A1"/>
    <w:rsid w:val="00452B15"/>
    <w:rsid w:val="004563B4"/>
    <w:rsid w:val="004579FA"/>
    <w:rsid w:val="00462EA4"/>
    <w:rsid w:val="00463FF7"/>
    <w:rsid w:val="00467895"/>
    <w:rsid w:val="00475D3C"/>
    <w:rsid w:val="00481CE3"/>
    <w:rsid w:val="00482E0B"/>
    <w:rsid w:val="00495D25"/>
    <w:rsid w:val="00496C0F"/>
    <w:rsid w:val="00496CD4"/>
    <w:rsid w:val="004A0908"/>
    <w:rsid w:val="004A5DA2"/>
    <w:rsid w:val="004B4981"/>
    <w:rsid w:val="004C10AE"/>
    <w:rsid w:val="004C1925"/>
    <w:rsid w:val="004D6CEA"/>
    <w:rsid w:val="004E36CA"/>
    <w:rsid w:val="004E69B5"/>
    <w:rsid w:val="004F131E"/>
    <w:rsid w:val="004F3CBE"/>
    <w:rsid w:val="004F3D98"/>
    <w:rsid w:val="004F5B70"/>
    <w:rsid w:val="004F74DA"/>
    <w:rsid w:val="00501304"/>
    <w:rsid w:val="005014D9"/>
    <w:rsid w:val="00503E7E"/>
    <w:rsid w:val="00504D37"/>
    <w:rsid w:val="00504DF0"/>
    <w:rsid w:val="005113E9"/>
    <w:rsid w:val="005115E8"/>
    <w:rsid w:val="00512E77"/>
    <w:rsid w:val="0052196D"/>
    <w:rsid w:val="00521E65"/>
    <w:rsid w:val="0052289E"/>
    <w:rsid w:val="00526DAC"/>
    <w:rsid w:val="0053763A"/>
    <w:rsid w:val="005406CD"/>
    <w:rsid w:val="0055388E"/>
    <w:rsid w:val="00562E82"/>
    <w:rsid w:val="005638F1"/>
    <w:rsid w:val="005654E8"/>
    <w:rsid w:val="00576D35"/>
    <w:rsid w:val="00577AA3"/>
    <w:rsid w:val="0058173B"/>
    <w:rsid w:val="0058377A"/>
    <w:rsid w:val="00586AC8"/>
    <w:rsid w:val="00590F25"/>
    <w:rsid w:val="0059354D"/>
    <w:rsid w:val="00595904"/>
    <w:rsid w:val="005973A9"/>
    <w:rsid w:val="005A60DB"/>
    <w:rsid w:val="005B369E"/>
    <w:rsid w:val="005C00C7"/>
    <w:rsid w:val="005C3596"/>
    <w:rsid w:val="005C35E6"/>
    <w:rsid w:val="005C54B5"/>
    <w:rsid w:val="005C72CC"/>
    <w:rsid w:val="005E5305"/>
    <w:rsid w:val="005F0195"/>
    <w:rsid w:val="005F0ED9"/>
    <w:rsid w:val="005F71F6"/>
    <w:rsid w:val="006046FF"/>
    <w:rsid w:val="0061275A"/>
    <w:rsid w:val="00622565"/>
    <w:rsid w:val="00626DA9"/>
    <w:rsid w:val="00627940"/>
    <w:rsid w:val="0063036E"/>
    <w:rsid w:val="00632F54"/>
    <w:rsid w:val="00633AF4"/>
    <w:rsid w:val="00635C80"/>
    <w:rsid w:val="00641EBA"/>
    <w:rsid w:val="006423BC"/>
    <w:rsid w:val="006425EC"/>
    <w:rsid w:val="006515F5"/>
    <w:rsid w:val="006564CE"/>
    <w:rsid w:val="00656B1F"/>
    <w:rsid w:val="006610FF"/>
    <w:rsid w:val="00663D6F"/>
    <w:rsid w:val="00665B9F"/>
    <w:rsid w:val="00674021"/>
    <w:rsid w:val="00680C6F"/>
    <w:rsid w:val="00685229"/>
    <w:rsid w:val="006875BB"/>
    <w:rsid w:val="0069217B"/>
    <w:rsid w:val="0069304E"/>
    <w:rsid w:val="0069624A"/>
    <w:rsid w:val="006A2843"/>
    <w:rsid w:val="006A6360"/>
    <w:rsid w:val="006B4548"/>
    <w:rsid w:val="006C1037"/>
    <w:rsid w:val="006C2BAC"/>
    <w:rsid w:val="006D2273"/>
    <w:rsid w:val="006D5CDC"/>
    <w:rsid w:val="006E32B1"/>
    <w:rsid w:val="006E452F"/>
    <w:rsid w:val="006F340F"/>
    <w:rsid w:val="006F7929"/>
    <w:rsid w:val="00704872"/>
    <w:rsid w:val="00704D5A"/>
    <w:rsid w:val="00706525"/>
    <w:rsid w:val="00720C63"/>
    <w:rsid w:val="0073089A"/>
    <w:rsid w:val="00731AE2"/>
    <w:rsid w:val="00731BE5"/>
    <w:rsid w:val="007357AA"/>
    <w:rsid w:val="007361D2"/>
    <w:rsid w:val="007412D6"/>
    <w:rsid w:val="00752EAD"/>
    <w:rsid w:val="00753CA6"/>
    <w:rsid w:val="007629F5"/>
    <w:rsid w:val="0076392F"/>
    <w:rsid w:val="007836EA"/>
    <w:rsid w:val="007903B1"/>
    <w:rsid w:val="0079069F"/>
    <w:rsid w:val="00792AC9"/>
    <w:rsid w:val="007A3047"/>
    <w:rsid w:val="007A59AE"/>
    <w:rsid w:val="007A6A50"/>
    <w:rsid w:val="007B67DB"/>
    <w:rsid w:val="007C16C2"/>
    <w:rsid w:val="007C20BB"/>
    <w:rsid w:val="007C495B"/>
    <w:rsid w:val="007C7438"/>
    <w:rsid w:val="007D1FEC"/>
    <w:rsid w:val="007D26DC"/>
    <w:rsid w:val="007D5985"/>
    <w:rsid w:val="007E76A2"/>
    <w:rsid w:val="007E7FA2"/>
    <w:rsid w:val="00801EEE"/>
    <w:rsid w:val="00810221"/>
    <w:rsid w:val="00810457"/>
    <w:rsid w:val="00814395"/>
    <w:rsid w:val="00814E2C"/>
    <w:rsid w:val="00815AAF"/>
    <w:rsid w:val="008266EE"/>
    <w:rsid w:val="00826FDC"/>
    <w:rsid w:val="00832B4A"/>
    <w:rsid w:val="00843277"/>
    <w:rsid w:val="008459DC"/>
    <w:rsid w:val="008545F3"/>
    <w:rsid w:val="0086024E"/>
    <w:rsid w:val="008605FA"/>
    <w:rsid w:val="00860B3E"/>
    <w:rsid w:val="00875C35"/>
    <w:rsid w:val="00883697"/>
    <w:rsid w:val="008841AB"/>
    <w:rsid w:val="00886A94"/>
    <w:rsid w:val="008930DB"/>
    <w:rsid w:val="0089332C"/>
    <w:rsid w:val="008A2D11"/>
    <w:rsid w:val="008A593B"/>
    <w:rsid w:val="008A6E91"/>
    <w:rsid w:val="008B64DB"/>
    <w:rsid w:val="008B6B36"/>
    <w:rsid w:val="008C36C5"/>
    <w:rsid w:val="008D2D94"/>
    <w:rsid w:val="008D37D2"/>
    <w:rsid w:val="008E5ADD"/>
    <w:rsid w:val="008E6747"/>
    <w:rsid w:val="008F335C"/>
    <w:rsid w:val="008F5DDD"/>
    <w:rsid w:val="008F68C5"/>
    <w:rsid w:val="0090462A"/>
    <w:rsid w:val="0091784E"/>
    <w:rsid w:val="00923D37"/>
    <w:rsid w:val="00924E07"/>
    <w:rsid w:val="0092592D"/>
    <w:rsid w:val="0093532C"/>
    <w:rsid w:val="00935651"/>
    <w:rsid w:val="00936F16"/>
    <w:rsid w:val="00937B2B"/>
    <w:rsid w:val="00941A30"/>
    <w:rsid w:val="00947539"/>
    <w:rsid w:val="00960A76"/>
    <w:rsid w:val="009627D1"/>
    <w:rsid w:val="0096313F"/>
    <w:rsid w:val="009666A5"/>
    <w:rsid w:val="00966ABA"/>
    <w:rsid w:val="0097250E"/>
    <w:rsid w:val="00974924"/>
    <w:rsid w:val="00975520"/>
    <w:rsid w:val="00975B3F"/>
    <w:rsid w:val="009972DF"/>
    <w:rsid w:val="009A7923"/>
    <w:rsid w:val="009B7419"/>
    <w:rsid w:val="009C0369"/>
    <w:rsid w:val="009C6437"/>
    <w:rsid w:val="009E26E4"/>
    <w:rsid w:val="009E391E"/>
    <w:rsid w:val="009E3B01"/>
    <w:rsid w:val="009E4EC4"/>
    <w:rsid w:val="009E69BB"/>
    <w:rsid w:val="009F0A33"/>
    <w:rsid w:val="00A023E5"/>
    <w:rsid w:val="00A0364A"/>
    <w:rsid w:val="00A05C0B"/>
    <w:rsid w:val="00A33243"/>
    <w:rsid w:val="00A4361D"/>
    <w:rsid w:val="00A5231C"/>
    <w:rsid w:val="00A53F9C"/>
    <w:rsid w:val="00A541B9"/>
    <w:rsid w:val="00A56436"/>
    <w:rsid w:val="00A71462"/>
    <w:rsid w:val="00A77030"/>
    <w:rsid w:val="00A7771C"/>
    <w:rsid w:val="00A80635"/>
    <w:rsid w:val="00A80C2F"/>
    <w:rsid w:val="00A950E3"/>
    <w:rsid w:val="00A954AA"/>
    <w:rsid w:val="00AA5699"/>
    <w:rsid w:val="00AA618D"/>
    <w:rsid w:val="00AA639A"/>
    <w:rsid w:val="00AA6E5F"/>
    <w:rsid w:val="00AA766E"/>
    <w:rsid w:val="00AB11F8"/>
    <w:rsid w:val="00AB3779"/>
    <w:rsid w:val="00AB42C2"/>
    <w:rsid w:val="00AB43D9"/>
    <w:rsid w:val="00AB6DED"/>
    <w:rsid w:val="00AB7D32"/>
    <w:rsid w:val="00AB7E68"/>
    <w:rsid w:val="00AC5820"/>
    <w:rsid w:val="00AD3F03"/>
    <w:rsid w:val="00AD606C"/>
    <w:rsid w:val="00AE2693"/>
    <w:rsid w:val="00AE3905"/>
    <w:rsid w:val="00AE3E57"/>
    <w:rsid w:val="00AE507F"/>
    <w:rsid w:val="00AE5E43"/>
    <w:rsid w:val="00AE6BD7"/>
    <w:rsid w:val="00AF112C"/>
    <w:rsid w:val="00AF392A"/>
    <w:rsid w:val="00AF4E7F"/>
    <w:rsid w:val="00B02277"/>
    <w:rsid w:val="00B23196"/>
    <w:rsid w:val="00B24A69"/>
    <w:rsid w:val="00B40CCC"/>
    <w:rsid w:val="00B41240"/>
    <w:rsid w:val="00B41B29"/>
    <w:rsid w:val="00B4247A"/>
    <w:rsid w:val="00B50F1F"/>
    <w:rsid w:val="00B51C5D"/>
    <w:rsid w:val="00B525C2"/>
    <w:rsid w:val="00B52648"/>
    <w:rsid w:val="00B52B7C"/>
    <w:rsid w:val="00B55532"/>
    <w:rsid w:val="00B56225"/>
    <w:rsid w:val="00B6508B"/>
    <w:rsid w:val="00B70B52"/>
    <w:rsid w:val="00B7121F"/>
    <w:rsid w:val="00B71D00"/>
    <w:rsid w:val="00B7234F"/>
    <w:rsid w:val="00B92052"/>
    <w:rsid w:val="00BB3989"/>
    <w:rsid w:val="00BB774B"/>
    <w:rsid w:val="00BC21E9"/>
    <w:rsid w:val="00BC6211"/>
    <w:rsid w:val="00BC676B"/>
    <w:rsid w:val="00BC696B"/>
    <w:rsid w:val="00BC7E12"/>
    <w:rsid w:val="00BD4471"/>
    <w:rsid w:val="00BD48CE"/>
    <w:rsid w:val="00BF2B73"/>
    <w:rsid w:val="00BF54CB"/>
    <w:rsid w:val="00C076CD"/>
    <w:rsid w:val="00C140C2"/>
    <w:rsid w:val="00C17AE1"/>
    <w:rsid w:val="00C30FA2"/>
    <w:rsid w:val="00C348AF"/>
    <w:rsid w:val="00C34A60"/>
    <w:rsid w:val="00C34F4D"/>
    <w:rsid w:val="00C351DB"/>
    <w:rsid w:val="00C3622E"/>
    <w:rsid w:val="00C4252B"/>
    <w:rsid w:val="00C43522"/>
    <w:rsid w:val="00C57FE9"/>
    <w:rsid w:val="00C651D7"/>
    <w:rsid w:val="00C67620"/>
    <w:rsid w:val="00C721FA"/>
    <w:rsid w:val="00C777B3"/>
    <w:rsid w:val="00C82173"/>
    <w:rsid w:val="00C837F2"/>
    <w:rsid w:val="00C85938"/>
    <w:rsid w:val="00C87015"/>
    <w:rsid w:val="00C973B7"/>
    <w:rsid w:val="00CA20F8"/>
    <w:rsid w:val="00CB0CAB"/>
    <w:rsid w:val="00CB5B48"/>
    <w:rsid w:val="00CB7CEE"/>
    <w:rsid w:val="00CE0483"/>
    <w:rsid w:val="00CE5298"/>
    <w:rsid w:val="00CF577C"/>
    <w:rsid w:val="00CF5A26"/>
    <w:rsid w:val="00D05E52"/>
    <w:rsid w:val="00D2026C"/>
    <w:rsid w:val="00D2187F"/>
    <w:rsid w:val="00D249CA"/>
    <w:rsid w:val="00D24F1A"/>
    <w:rsid w:val="00D51B7A"/>
    <w:rsid w:val="00D530EC"/>
    <w:rsid w:val="00D5471F"/>
    <w:rsid w:val="00D63564"/>
    <w:rsid w:val="00D72E45"/>
    <w:rsid w:val="00D760F0"/>
    <w:rsid w:val="00D92D9A"/>
    <w:rsid w:val="00DB04F9"/>
    <w:rsid w:val="00DB064A"/>
    <w:rsid w:val="00DB76EC"/>
    <w:rsid w:val="00DC65DB"/>
    <w:rsid w:val="00DD1627"/>
    <w:rsid w:val="00DD35A4"/>
    <w:rsid w:val="00DD6496"/>
    <w:rsid w:val="00DD7FA7"/>
    <w:rsid w:val="00DF33DD"/>
    <w:rsid w:val="00E0049A"/>
    <w:rsid w:val="00E020B6"/>
    <w:rsid w:val="00E0288D"/>
    <w:rsid w:val="00E03EFE"/>
    <w:rsid w:val="00E20794"/>
    <w:rsid w:val="00E25413"/>
    <w:rsid w:val="00E25F01"/>
    <w:rsid w:val="00E27E63"/>
    <w:rsid w:val="00E30105"/>
    <w:rsid w:val="00E43F8B"/>
    <w:rsid w:val="00E51B46"/>
    <w:rsid w:val="00E561E7"/>
    <w:rsid w:val="00E61DB9"/>
    <w:rsid w:val="00E666BB"/>
    <w:rsid w:val="00E670FD"/>
    <w:rsid w:val="00E73B61"/>
    <w:rsid w:val="00E753AA"/>
    <w:rsid w:val="00E776DC"/>
    <w:rsid w:val="00E817B2"/>
    <w:rsid w:val="00E850F8"/>
    <w:rsid w:val="00E90D93"/>
    <w:rsid w:val="00E93F07"/>
    <w:rsid w:val="00EC7585"/>
    <w:rsid w:val="00EE37BC"/>
    <w:rsid w:val="00EF63A6"/>
    <w:rsid w:val="00F04053"/>
    <w:rsid w:val="00F0500A"/>
    <w:rsid w:val="00F05E53"/>
    <w:rsid w:val="00F11E01"/>
    <w:rsid w:val="00F141C9"/>
    <w:rsid w:val="00F15362"/>
    <w:rsid w:val="00F35C54"/>
    <w:rsid w:val="00F43030"/>
    <w:rsid w:val="00F43E6B"/>
    <w:rsid w:val="00F45A6C"/>
    <w:rsid w:val="00F47ECA"/>
    <w:rsid w:val="00F5066C"/>
    <w:rsid w:val="00F53D3C"/>
    <w:rsid w:val="00F55DB1"/>
    <w:rsid w:val="00F65D04"/>
    <w:rsid w:val="00F724EF"/>
    <w:rsid w:val="00F826ED"/>
    <w:rsid w:val="00F858A4"/>
    <w:rsid w:val="00F875BD"/>
    <w:rsid w:val="00F9694B"/>
    <w:rsid w:val="00FA78F2"/>
    <w:rsid w:val="00FB1226"/>
    <w:rsid w:val="00FB3938"/>
    <w:rsid w:val="00FC40FD"/>
    <w:rsid w:val="00FC70CA"/>
    <w:rsid w:val="00FE0459"/>
    <w:rsid w:val="00FE631C"/>
    <w:rsid w:val="00FF0A9E"/>
    <w:rsid w:val="00FF49A4"/>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03BE48E9"/>
  <w15:docId w15:val="{794BD7C7-BBCA-46D1-907B-207BF30DE3B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AU"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8173B"/>
    <w:rPr>
      <w:rFonts w:cs="Times New Roman"/>
      <w:color w:val="191919"/>
      <w:lang w:eastAsia="en-AU"/>
    </w:rPr>
  </w:style>
  <w:style w:type="paragraph" w:styleId="Heading1">
    <w:name w:val="heading 1"/>
    <w:next w:val="Heading2"/>
    <w:link w:val="Heading1Char"/>
    <w:uiPriority w:val="9"/>
    <w:qFormat/>
    <w:rsid w:val="00292BE6"/>
    <w:pPr>
      <w:keepNext/>
      <w:suppressAutoHyphens/>
      <w:spacing w:before="480" w:after="240" w:line="240" w:lineRule="auto"/>
      <w:outlineLvl w:val="0"/>
    </w:pPr>
    <w:rPr>
      <w:rFonts w:asciiTheme="majorHAnsi" w:eastAsiaTheme="majorEastAsia" w:hAnsiTheme="majorHAnsi" w:cstheme="majorHAnsi"/>
      <w:bCs/>
      <w:caps/>
      <w:color w:val="00544E" w:themeColor="accent6" w:themeShade="80"/>
      <w:kern w:val="20"/>
      <w:sz w:val="48"/>
      <w:szCs w:val="48"/>
      <w:lang w:eastAsia="en-AU"/>
    </w:rPr>
  </w:style>
  <w:style w:type="paragraph" w:styleId="Heading2">
    <w:name w:val="heading 2"/>
    <w:basedOn w:val="Normal"/>
    <w:next w:val="Heading3"/>
    <w:link w:val="Heading2Char"/>
    <w:uiPriority w:val="9"/>
    <w:unhideWhenUsed/>
    <w:qFormat/>
    <w:rsid w:val="0058173B"/>
    <w:pPr>
      <w:keepNext/>
      <w:suppressAutoHyphens/>
      <w:spacing w:before="480" w:after="120" w:line="240" w:lineRule="auto"/>
      <w:outlineLvl w:val="1"/>
    </w:pPr>
    <w:rPr>
      <w:rFonts w:asciiTheme="majorHAnsi" w:hAnsiTheme="majorHAnsi" w:cstheme="majorHAnsi"/>
      <w:b/>
      <w:color w:val="007E74" w:themeColor="accent6" w:themeShade="BF"/>
      <w:sz w:val="32"/>
      <w:szCs w:val="32"/>
    </w:rPr>
  </w:style>
  <w:style w:type="paragraph" w:styleId="Heading3">
    <w:name w:val="heading 3"/>
    <w:basedOn w:val="Normal"/>
    <w:next w:val="Normal"/>
    <w:link w:val="Heading3Char"/>
    <w:uiPriority w:val="9"/>
    <w:unhideWhenUsed/>
    <w:qFormat/>
    <w:rsid w:val="0058173B"/>
    <w:pPr>
      <w:keepNext/>
      <w:suppressAutoHyphens/>
      <w:spacing w:before="360" w:after="60" w:line="240" w:lineRule="auto"/>
      <w:outlineLvl w:val="2"/>
    </w:pPr>
    <w:rPr>
      <w:rFonts w:asciiTheme="majorHAnsi" w:hAnsiTheme="majorHAnsi" w:cstheme="majorHAnsi"/>
      <w:b/>
      <w:sz w:val="26"/>
      <w:szCs w:val="26"/>
    </w:rPr>
  </w:style>
  <w:style w:type="paragraph" w:styleId="Heading4">
    <w:name w:val="heading 4"/>
    <w:basedOn w:val="Normal"/>
    <w:link w:val="Heading4Char"/>
    <w:uiPriority w:val="9"/>
    <w:unhideWhenUsed/>
    <w:qFormat/>
    <w:rsid w:val="008930DB"/>
    <w:pPr>
      <w:keepNext/>
      <w:spacing w:before="320" w:after="120" w:line="240" w:lineRule="auto"/>
      <w:outlineLvl w:val="3"/>
    </w:pPr>
    <w:rPr>
      <w:rFonts w:asciiTheme="majorHAnsi" w:hAnsiTheme="majorHAnsi" w:cstheme="majorHAnsi"/>
      <w:b/>
      <w:bCs/>
      <w:color w:val="232323"/>
      <w:sz w:val="24"/>
      <w:szCs w:val="24"/>
    </w:rPr>
  </w:style>
  <w:style w:type="paragraph" w:styleId="Heading5">
    <w:name w:val="heading 5"/>
    <w:basedOn w:val="Normal"/>
    <w:next w:val="Normal"/>
    <w:link w:val="Heading5Char"/>
    <w:uiPriority w:val="9"/>
    <w:unhideWhenUsed/>
    <w:qFormat/>
    <w:rsid w:val="00731AE2"/>
    <w:pPr>
      <w:keepNext/>
      <w:keepLines/>
      <w:spacing w:before="40" w:after="0"/>
      <w:outlineLvl w:val="4"/>
    </w:pPr>
    <w:rPr>
      <w:rFonts w:asciiTheme="majorHAnsi" w:eastAsiaTheme="majorEastAsia" w:hAnsiTheme="majorHAnsi" w:cstheme="majorBidi"/>
      <w:color w:val="252525"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292BE6"/>
    <w:rPr>
      <w:rFonts w:asciiTheme="majorHAnsi" w:eastAsiaTheme="majorEastAsia" w:hAnsiTheme="majorHAnsi" w:cstheme="majorHAnsi"/>
      <w:bCs/>
      <w:caps/>
      <w:color w:val="00544E" w:themeColor="accent6" w:themeShade="80"/>
      <w:kern w:val="20"/>
      <w:sz w:val="48"/>
      <w:szCs w:val="48"/>
      <w:lang w:eastAsia="en-AU"/>
    </w:rPr>
  </w:style>
  <w:style w:type="character" w:customStyle="1" w:styleId="Heading2Char">
    <w:name w:val="Heading 2 Char"/>
    <w:basedOn w:val="DefaultParagraphFont"/>
    <w:link w:val="Heading2"/>
    <w:uiPriority w:val="9"/>
    <w:rsid w:val="0058173B"/>
    <w:rPr>
      <w:rFonts w:asciiTheme="majorHAnsi" w:hAnsiTheme="majorHAnsi" w:cstheme="majorHAnsi"/>
      <w:b/>
      <w:color w:val="007E74" w:themeColor="accent6" w:themeShade="BF"/>
      <w:sz w:val="32"/>
      <w:szCs w:val="32"/>
      <w:lang w:eastAsia="en-AU"/>
    </w:rPr>
  </w:style>
  <w:style w:type="character" w:customStyle="1" w:styleId="Heading3Char">
    <w:name w:val="Heading 3 Char"/>
    <w:basedOn w:val="DefaultParagraphFont"/>
    <w:link w:val="Heading3"/>
    <w:uiPriority w:val="9"/>
    <w:rsid w:val="0058173B"/>
    <w:rPr>
      <w:rFonts w:asciiTheme="majorHAnsi" w:hAnsiTheme="majorHAnsi" w:cstheme="majorHAnsi"/>
      <w:b/>
      <w:color w:val="191919"/>
      <w:sz w:val="26"/>
      <w:szCs w:val="26"/>
      <w:lang w:eastAsia="en-AU"/>
    </w:rPr>
  </w:style>
  <w:style w:type="character" w:customStyle="1" w:styleId="Heading4Char">
    <w:name w:val="Heading 4 Char"/>
    <w:basedOn w:val="DefaultParagraphFont"/>
    <w:link w:val="Heading4"/>
    <w:uiPriority w:val="9"/>
    <w:rsid w:val="008930DB"/>
    <w:rPr>
      <w:rFonts w:asciiTheme="majorHAnsi" w:hAnsiTheme="majorHAnsi" w:cstheme="majorHAnsi"/>
      <w:b/>
      <w:bCs/>
      <w:color w:val="232323"/>
      <w:sz w:val="24"/>
      <w:szCs w:val="24"/>
      <w:lang w:eastAsia="en-AU"/>
    </w:rPr>
  </w:style>
  <w:style w:type="character" w:styleId="Hyperlink">
    <w:name w:val="Hyperlink"/>
    <w:basedOn w:val="DefaultParagraphFont"/>
    <w:uiPriority w:val="99"/>
    <w:unhideWhenUsed/>
    <w:rsid w:val="002F5A04"/>
    <w:rPr>
      <w:color w:val="482D8C" w:themeColor="background2"/>
      <w:u w:val="single"/>
    </w:rPr>
  </w:style>
  <w:style w:type="paragraph" w:styleId="TOC1">
    <w:name w:val="toc 1"/>
    <w:basedOn w:val="Normal"/>
    <w:autoRedefine/>
    <w:uiPriority w:val="39"/>
    <w:unhideWhenUsed/>
    <w:rsid w:val="002F5A04"/>
    <w:pPr>
      <w:keepNext/>
      <w:tabs>
        <w:tab w:val="right" w:leader="dot" w:pos="9060"/>
      </w:tabs>
      <w:spacing w:before="360" w:after="60" w:line="440" w:lineRule="exact"/>
    </w:pPr>
    <w:rPr>
      <w:rFonts w:asciiTheme="majorHAnsi" w:hAnsiTheme="majorHAnsi" w:cstheme="majorHAnsi"/>
      <w:b/>
      <w:caps/>
      <w:noProof/>
      <w:color w:val="00544E" w:themeColor="accent6" w:themeShade="80"/>
      <w:sz w:val="28"/>
      <w:szCs w:val="30"/>
    </w:rPr>
  </w:style>
  <w:style w:type="paragraph" w:styleId="TOC2">
    <w:name w:val="toc 2"/>
    <w:basedOn w:val="Normal"/>
    <w:autoRedefine/>
    <w:uiPriority w:val="39"/>
    <w:unhideWhenUsed/>
    <w:rsid w:val="00194E7A"/>
    <w:pPr>
      <w:keepNext/>
      <w:tabs>
        <w:tab w:val="right" w:leader="dot" w:pos="9060"/>
      </w:tabs>
      <w:spacing w:before="360" w:after="120" w:line="320" w:lineRule="exact"/>
      <w:ind w:left="210"/>
    </w:pPr>
    <w:rPr>
      <w:rFonts w:asciiTheme="majorHAnsi" w:hAnsiTheme="majorHAnsi" w:cstheme="majorHAnsi"/>
      <w:b/>
      <w:noProof/>
      <w:color w:val="007E74" w:themeColor="accent6" w:themeShade="BF"/>
      <w:sz w:val="24"/>
      <w:szCs w:val="24"/>
    </w:rPr>
  </w:style>
  <w:style w:type="paragraph" w:styleId="TOC3">
    <w:name w:val="toc 3"/>
    <w:basedOn w:val="Normal"/>
    <w:autoRedefine/>
    <w:uiPriority w:val="39"/>
    <w:unhideWhenUsed/>
    <w:rsid w:val="00194E7A"/>
    <w:pPr>
      <w:keepNext/>
      <w:tabs>
        <w:tab w:val="right" w:leader="dot" w:pos="9016"/>
      </w:tabs>
      <w:spacing w:before="200" w:after="120" w:line="240" w:lineRule="exact"/>
      <w:ind w:left="567"/>
    </w:pPr>
    <w:rPr>
      <w:noProof/>
      <w:sz w:val="24"/>
      <w:szCs w:val="24"/>
    </w:rPr>
  </w:style>
  <w:style w:type="paragraph" w:styleId="Title">
    <w:name w:val="Title"/>
    <w:basedOn w:val="Normal"/>
    <w:link w:val="TitleChar"/>
    <w:uiPriority w:val="10"/>
    <w:qFormat/>
    <w:rsid w:val="00E666BB"/>
    <w:pPr>
      <w:spacing w:after="120" w:line="680" w:lineRule="exact"/>
    </w:pPr>
    <w:rPr>
      <w:caps/>
      <w:color w:val="AB4399"/>
      <w:w w:val="110"/>
      <w:sz w:val="72"/>
      <w:szCs w:val="72"/>
    </w:rPr>
  </w:style>
  <w:style w:type="character" w:customStyle="1" w:styleId="TitleChar">
    <w:name w:val="Title Char"/>
    <w:basedOn w:val="DefaultParagraphFont"/>
    <w:link w:val="Title"/>
    <w:uiPriority w:val="10"/>
    <w:rsid w:val="00E666BB"/>
    <w:rPr>
      <w:rFonts w:cs="Times New Roman"/>
      <w:caps/>
      <w:color w:val="AB4399"/>
      <w:w w:val="110"/>
      <w:sz w:val="72"/>
      <w:szCs w:val="72"/>
      <w:lang w:eastAsia="en-AU"/>
    </w:rPr>
  </w:style>
  <w:style w:type="paragraph" w:styleId="Subtitle">
    <w:name w:val="Subtitle"/>
    <w:basedOn w:val="Normal"/>
    <w:link w:val="SubtitleChar"/>
    <w:uiPriority w:val="11"/>
    <w:qFormat/>
    <w:rsid w:val="000446A5"/>
    <w:pPr>
      <w:spacing w:line="360" w:lineRule="exact"/>
    </w:pPr>
    <w:rPr>
      <w:b/>
      <w:color w:val="262626"/>
      <w:sz w:val="48"/>
      <w:szCs w:val="40"/>
    </w:rPr>
  </w:style>
  <w:style w:type="character" w:customStyle="1" w:styleId="SubtitleChar">
    <w:name w:val="Subtitle Char"/>
    <w:basedOn w:val="DefaultParagraphFont"/>
    <w:link w:val="Subtitle"/>
    <w:uiPriority w:val="11"/>
    <w:rsid w:val="000446A5"/>
    <w:rPr>
      <w:rFonts w:cs="Times New Roman"/>
      <w:b/>
      <w:color w:val="262626"/>
      <w:sz w:val="48"/>
      <w:szCs w:val="40"/>
      <w:lang w:eastAsia="en-AU"/>
    </w:rPr>
  </w:style>
  <w:style w:type="paragraph" w:styleId="TOCHeading">
    <w:name w:val="TOC Heading"/>
    <w:basedOn w:val="Normal"/>
    <w:uiPriority w:val="39"/>
    <w:semiHidden/>
    <w:unhideWhenUsed/>
    <w:qFormat/>
    <w:rsid w:val="00AE6BD7"/>
    <w:pPr>
      <w:keepNext/>
      <w:spacing w:before="480" w:after="120"/>
    </w:pPr>
    <w:rPr>
      <w:rFonts w:ascii="Cambria" w:hAnsi="Cambria"/>
      <w:b/>
      <w:bCs/>
      <w:color w:val="365F91"/>
      <w:sz w:val="28"/>
      <w:szCs w:val="28"/>
    </w:rPr>
  </w:style>
  <w:style w:type="paragraph" w:customStyle="1" w:styleId="Intro">
    <w:name w:val="Intro"/>
    <w:basedOn w:val="Normal"/>
    <w:rsid w:val="007412D6"/>
    <w:pPr>
      <w:spacing w:before="240" w:after="240" w:line="340" w:lineRule="exact"/>
    </w:pPr>
    <w:rPr>
      <w:rFonts w:asciiTheme="majorHAnsi" w:hAnsiTheme="majorHAnsi" w:cstheme="majorHAnsi"/>
      <w:color w:val="007E74" w:themeColor="accent6" w:themeShade="BF"/>
      <w:sz w:val="25"/>
      <w:szCs w:val="25"/>
    </w:rPr>
  </w:style>
  <w:style w:type="paragraph" w:styleId="TOC4">
    <w:name w:val="toc 4"/>
    <w:basedOn w:val="Normal"/>
    <w:next w:val="Normal"/>
    <w:autoRedefine/>
    <w:uiPriority w:val="39"/>
    <w:unhideWhenUsed/>
    <w:rsid w:val="00D5471F"/>
    <w:pPr>
      <w:spacing w:after="100"/>
      <w:ind w:left="630"/>
    </w:pPr>
    <w:rPr>
      <w:color w:val="482D8C" w:themeColor="background2"/>
    </w:rPr>
  </w:style>
  <w:style w:type="paragraph" w:customStyle="1" w:styleId="bulletnumbers">
    <w:name w:val="bullet numbers"/>
    <w:basedOn w:val="Normal"/>
    <w:qFormat/>
    <w:rsid w:val="000C6C34"/>
    <w:pPr>
      <w:numPr>
        <w:numId w:val="5"/>
      </w:numPr>
      <w:spacing w:after="120"/>
      <w:ind w:left="357" w:hanging="357"/>
    </w:pPr>
  </w:style>
  <w:style w:type="paragraph" w:styleId="Header">
    <w:name w:val="header"/>
    <w:basedOn w:val="Normal"/>
    <w:link w:val="HeaderChar"/>
    <w:uiPriority w:val="99"/>
    <w:unhideWhenUsed/>
    <w:rsid w:val="00665B9F"/>
    <w:pPr>
      <w:tabs>
        <w:tab w:val="center" w:pos="4513"/>
        <w:tab w:val="right" w:pos="9026"/>
      </w:tabs>
      <w:spacing w:after="0" w:line="240" w:lineRule="auto"/>
    </w:pPr>
  </w:style>
  <w:style w:type="character" w:customStyle="1" w:styleId="HeaderChar">
    <w:name w:val="Header Char"/>
    <w:basedOn w:val="DefaultParagraphFont"/>
    <w:link w:val="Header"/>
    <w:uiPriority w:val="99"/>
    <w:rsid w:val="00665B9F"/>
    <w:rPr>
      <w:rFonts w:ascii="Source Sans Pro" w:hAnsi="Source Sans Pro" w:cs="Times New Roman"/>
      <w:sz w:val="21"/>
      <w:szCs w:val="21"/>
      <w:lang w:eastAsia="en-AU"/>
    </w:rPr>
  </w:style>
  <w:style w:type="paragraph" w:styleId="Footer">
    <w:name w:val="footer"/>
    <w:basedOn w:val="Normal"/>
    <w:link w:val="FooterChar"/>
    <w:uiPriority w:val="99"/>
    <w:unhideWhenUsed/>
    <w:rsid w:val="00026A39"/>
    <w:pPr>
      <w:tabs>
        <w:tab w:val="center" w:pos="4513"/>
        <w:tab w:val="right" w:pos="9026"/>
      </w:tabs>
      <w:spacing w:after="0" w:line="240" w:lineRule="auto"/>
    </w:pPr>
    <w:rPr>
      <w:color w:val="007E74" w:themeColor="accent6" w:themeShade="BF"/>
    </w:rPr>
  </w:style>
  <w:style w:type="character" w:customStyle="1" w:styleId="FooterChar">
    <w:name w:val="Footer Char"/>
    <w:basedOn w:val="DefaultParagraphFont"/>
    <w:link w:val="Footer"/>
    <w:uiPriority w:val="99"/>
    <w:rsid w:val="00026A39"/>
    <w:rPr>
      <w:rFonts w:cs="Times New Roman"/>
      <w:color w:val="007E74" w:themeColor="accent6" w:themeShade="BF"/>
      <w:sz w:val="21"/>
      <w:szCs w:val="21"/>
      <w:lang w:eastAsia="en-AU"/>
    </w:rPr>
  </w:style>
  <w:style w:type="paragraph" w:customStyle="1" w:styleId="Tablebody">
    <w:name w:val="Table body"/>
    <w:basedOn w:val="BodyText"/>
    <w:uiPriority w:val="1"/>
    <w:qFormat/>
    <w:rsid w:val="00632F54"/>
    <w:pPr>
      <w:widowControl w:val="0"/>
      <w:spacing w:before="120"/>
    </w:pPr>
    <w:rPr>
      <w:rFonts w:eastAsia="Montserrat Light" w:cstheme="minorBidi"/>
      <w:color w:val="262626" w:themeColor="text1" w:themeTint="D9"/>
      <w:lang w:val="en-US" w:eastAsia="en-US"/>
    </w:rPr>
  </w:style>
  <w:style w:type="paragraph" w:styleId="TOAHeading">
    <w:name w:val="toa heading"/>
    <w:basedOn w:val="Normal"/>
    <w:next w:val="Normal"/>
    <w:uiPriority w:val="99"/>
    <w:semiHidden/>
    <w:unhideWhenUsed/>
    <w:rsid w:val="00632F54"/>
    <w:pPr>
      <w:spacing w:before="120"/>
    </w:pPr>
    <w:rPr>
      <w:rFonts w:asciiTheme="majorHAnsi" w:eastAsiaTheme="majorEastAsia" w:hAnsiTheme="majorHAnsi" w:cstheme="majorBidi"/>
      <w:b/>
      <w:bCs/>
      <w:sz w:val="24"/>
      <w:szCs w:val="24"/>
    </w:rPr>
  </w:style>
  <w:style w:type="table" w:styleId="TableGrid">
    <w:name w:val="Table Grid"/>
    <w:basedOn w:val="TableNormal"/>
    <w:uiPriority w:val="39"/>
    <w:rsid w:val="00632F54"/>
    <w:pPr>
      <w:widowControl w:val="0"/>
      <w:spacing w:after="0" w:line="240" w:lineRule="auto"/>
    </w:pPr>
    <w:rPr>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head">
    <w:name w:val="Table head"/>
    <w:basedOn w:val="Tablebody"/>
    <w:uiPriority w:val="1"/>
    <w:qFormat/>
    <w:rsid w:val="00164527"/>
    <w:pPr>
      <w:spacing w:line="240" w:lineRule="auto"/>
    </w:pPr>
    <w:rPr>
      <w:b/>
      <w:bCs/>
      <w:color w:val="FFFFFF" w:themeColor="background1"/>
      <w:szCs w:val="24"/>
    </w:rPr>
  </w:style>
  <w:style w:type="paragraph" w:styleId="BodyText">
    <w:name w:val="Body Text"/>
    <w:basedOn w:val="Normal"/>
    <w:link w:val="BodyTextChar"/>
    <w:uiPriority w:val="99"/>
    <w:semiHidden/>
    <w:unhideWhenUsed/>
    <w:rsid w:val="00632F54"/>
    <w:pPr>
      <w:spacing w:after="120"/>
    </w:pPr>
  </w:style>
  <w:style w:type="character" w:customStyle="1" w:styleId="BodyTextChar">
    <w:name w:val="Body Text Char"/>
    <w:basedOn w:val="DefaultParagraphFont"/>
    <w:link w:val="BodyText"/>
    <w:uiPriority w:val="99"/>
    <w:semiHidden/>
    <w:rsid w:val="00632F54"/>
    <w:rPr>
      <w:rFonts w:ascii="Source Sans Pro" w:hAnsi="Source Sans Pro" w:cs="Times New Roman"/>
      <w:sz w:val="21"/>
      <w:szCs w:val="21"/>
      <w:lang w:eastAsia="en-AU"/>
    </w:rPr>
  </w:style>
  <w:style w:type="paragraph" w:customStyle="1" w:styleId="Bullet1">
    <w:name w:val="Bullet 1"/>
    <w:basedOn w:val="Normal"/>
    <w:link w:val="Bullet1Char"/>
    <w:qFormat/>
    <w:rsid w:val="00F53D3C"/>
    <w:pPr>
      <w:numPr>
        <w:numId w:val="1"/>
      </w:numPr>
      <w:spacing w:after="60" w:line="240" w:lineRule="auto"/>
      <w:ind w:left="357" w:hanging="357"/>
    </w:pPr>
    <w:rPr>
      <w:rFonts w:eastAsia="Times New Roman"/>
      <w:szCs w:val="20"/>
      <w:lang w:eastAsia="en-US"/>
    </w:rPr>
  </w:style>
  <w:style w:type="character" w:customStyle="1" w:styleId="Bullet1Char">
    <w:name w:val="Bullet 1 Char"/>
    <w:basedOn w:val="DefaultParagraphFont"/>
    <w:link w:val="Bullet1"/>
    <w:rsid w:val="00F53D3C"/>
    <w:rPr>
      <w:rFonts w:eastAsia="Times New Roman" w:cs="Times New Roman"/>
      <w:color w:val="191919"/>
      <w:szCs w:val="20"/>
    </w:rPr>
  </w:style>
  <w:style w:type="paragraph" w:customStyle="1" w:styleId="Bullet2">
    <w:name w:val="Bullet 2"/>
    <w:basedOn w:val="Bullet1"/>
    <w:link w:val="Bullet2Char"/>
    <w:qFormat/>
    <w:rsid w:val="002A5458"/>
    <w:pPr>
      <w:numPr>
        <w:numId w:val="2"/>
      </w:numPr>
      <w:ind w:left="630" w:hanging="273"/>
    </w:pPr>
  </w:style>
  <w:style w:type="character" w:customStyle="1" w:styleId="Bullet2Char">
    <w:name w:val="Bullet 2 Char"/>
    <w:basedOn w:val="Bullet1Char"/>
    <w:link w:val="Bullet2"/>
    <w:rsid w:val="002A5458"/>
    <w:rPr>
      <w:rFonts w:eastAsia="Times New Roman" w:cs="Times New Roman"/>
      <w:color w:val="191919"/>
      <w:szCs w:val="20"/>
    </w:rPr>
  </w:style>
  <w:style w:type="paragraph" w:customStyle="1" w:styleId="Bullet3">
    <w:name w:val="Bullet 3"/>
    <w:basedOn w:val="Bullet2"/>
    <w:qFormat/>
    <w:rsid w:val="002A5458"/>
    <w:pPr>
      <w:numPr>
        <w:numId w:val="3"/>
      </w:numPr>
      <w:tabs>
        <w:tab w:val="num" w:pos="360"/>
      </w:tabs>
      <w:ind w:left="993" w:hanging="276"/>
    </w:pPr>
  </w:style>
  <w:style w:type="paragraph" w:customStyle="1" w:styleId="Note">
    <w:name w:val="Note"/>
    <w:basedOn w:val="Normal"/>
    <w:link w:val="NoteChar"/>
    <w:qFormat/>
    <w:rsid w:val="00AE3905"/>
    <w:pPr>
      <w:keepNext/>
      <w:spacing w:before="120"/>
    </w:pPr>
    <w:rPr>
      <w:rFonts w:eastAsia="Times New Roman"/>
      <w:sz w:val="18"/>
      <w:szCs w:val="16"/>
      <w:lang w:eastAsia="en-US"/>
    </w:rPr>
  </w:style>
  <w:style w:type="character" w:customStyle="1" w:styleId="NoteChar">
    <w:name w:val="Note Char"/>
    <w:link w:val="Note"/>
    <w:rsid w:val="00752EAD"/>
    <w:rPr>
      <w:rFonts w:eastAsia="Times New Roman" w:cs="Times New Roman"/>
      <w:sz w:val="18"/>
      <w:szCs w:val="16"/>
    </w:rPr>
  </w:style>
  <w:style w:type="paragraph" w:customStyle="1" w:styleId="Tablefigures">
    <w:name w:val="Table figures"/>
    <w:basedOn w:val="Tabletext"/>
    <w:link w:val="TablefiguresChar"/>
    <w:autoRedefine/>
    <w:qFormat/>
    <w:rsid w:val="0086024E"/>
    <w:pPr>
      <w:jc w:val="right"/>
    </w:pPr>
    <w:rPr>
      <w:bCs w:val="0"/>
    </w:rPr>
  </w:style>
  <w:style w:type="paragraph" w:customStyle="1" w:styleId="Tabletext">
    <w:name w:val="Table text"/>
    <w:basedOn w:val="Normal"/>
    <w:link w:val="TabletextChar"/>
    <w:autoRedefine/>
    <w:qFormat/>
    <w:rsid w:val="008930DB"/>
    <w:pPr>
      <w:widowControl w:val="0"/>
      <w:spacing w:after="0" w:line="240" w:lineRule="auto"/>
    </w:pPr>
    <w:rPr>
      <w:rFonts w:eastAsia="Times New Roman"/>
      <w:bCs/>
      <w:szCs w:val="20"/>
      <w:lang w:val="en-US"/>
    </w:rPr>
  </w:style>
  <w:style w:type="character" w:customStyle="1" w:styleId="TablefiguresChar">
    <w:name w:val="Table figures Char"/>
    <w:basedOn w:val="DefaultParagraphFont"/>
    <w:link w:val="Tablefigures"/>
    <w:rsid w:val="0086024E"/>
    <w:rPr>
      <w:rFonts w:eastAsia="Times New Roman" w:cs="Times New Roman"/>
      <w:sz w:val="20"/>
      <w:szCs w:val="20"/>
      <w:lang w:eastAsia="en-AU"/>
    </w:rPr>
  </w:style>
  <w:style w:type="character" w:customStyle="1" w:styleId="TabletextChar">
    <w:name w:val="Table text Char"/>
    <w:aliases w:val="List Paragraph Char,Heading 2. Char,List Paragraph1 Char,Recommendation Char,List Paragraph11 Char,Bullet point Char,Bullets Char,NAST Quote Char,L Char,CV text Char,F5 List Paragraph Char,Dot pt Char,List Paragraph111 Char,列 Char"/>
    <w:basedOn w:val="DefaultParagraphFont"/>
    <w:link w:val="Tabletext"/>
    <w:uiPriority w:val="34"/>
    <w:qFormat/>
    <w:rsid w:val="008930DB"/>
    <w:rPr>
      <w:rFonts w:eastAsia="Times New Roman" w:cs="Times New Roman"/>
      <w:bCs/>
      <w:color w:val="191919"/>
      <w:szCs w:val="20"/>
      <w:lang w:val="en-US" w:eastAsia="en-AU"/>
    </w:rPr>
  </w:style>
  <w:style w:type="paragraph" w:customStyle="1" w:styleId="Noteslist">
    <w:name w:val="Notes list"/>
    <w:basedOn w:val="Normal"/>
    <w:link w:val="NoteslistChar"/>
    <w:qFormat/>
    <w:rsid w:val="0086024E"/>
    <w:pPr>
      <w:numPr>
        <w:numId w:val="4"/>
      </w:numPr>
      <w:spacing w:after="0" w:line="240" w:lineRule="auto"/>
    </w:pPr>
    <w:rPr>
      <w:rFonts w:eastAsia="Times New Roman"/>
      <w:sz w:val="18"/>
      <w:szCs w:val="24"/>
      <w:lang w:eastAsia="en-US"/>
    </w:rPr>
  </w:style>
  <w:style w:type="character" w:customStyle="1" w:styleId="NoteslistChar">
    <w:name w:val="Notes list Char"/>
    <w:basedOn w:val="DefaultParagraphFont"/>
    <w:link w:val="Noteslist"/>
    <w:rsid w:val="0086024E"/>
    <w:rPr>
      <w:rFonts w:eastAsia="Times New Roman" w:cs="Times New Roman"/>
      <w:color w:val="191919"/>
      <w:sz w:val="18"/>
      <w:szCs w:val="24"/>
    </w:rPr>
  </w:style>
  <w:style w:type="paragraph" w:customStyle="1" w:styleId="TableFiguresheading">
    <w:name w:val="Table Figures_heading"/>
    <w:basedOn w:val="Normal"/>
    <w:link w:val="TableFiguresheadingChar"/>
    <w:qFormat/>
    <w:rsid w:val="007E76A2"/>
    <w:pPr>
      <w:spacing w:after="0" w:line="240" w:lineRule="auto"/>
      <w:jc w:val="right"/>
    </w:pPr>
    <w:rPr>
      <w:rFonts w:eastAsia="Times New Roman"/>
      <w:b/>
      <w:sz w:val="20"/>
      <w:szCs w:val="20"/>
      <w:lang w:eastAsia="en-US"/>
    </w:rPr>
  </w:style>
  <w:style w:type="character" w:customStyle="1" w:styleId="TableFiguresheadingChar">
    <w:name w:val="Table Figures_heading Char"/>
    <w:basedOn w:val="DefaultParagraphFont"/>
    <w:link w:val="TableFiguresheading"/>
    <w:rsid w:val="007E76A2"/>
    <w:rPr>
      <w:rFonts w:eastAsia="Times New Roman" w:cs="Times New Roman"/>
      <w:b/>
      <w:sz w:val="20"/>
      <w:szCs w:val="20"/>
    </w:rPr>
  </w:style>
  <w:style w:type="paragraph" w:customStyle="1" w:styleId="Tabletextbold">
    <w:name w:val="Table text bold"/>
    <w:basedOn w:val="Tabletext"/>
    <w:qFormat/>
    <w:rsid w:val="00401ED9"/>
    <w:rPr>
      <w:b/>
    </w:rPr>
  </w:style>
  <w:style w:type="paragraph" w:customStyle="1" w:styleId="TableTextbolditalics">
    <w:name w:val="Table Text bold italics"/>
    <w:basedOn w:val="Tabletext"/>
    <w:qFormat/>
    <w:rsid w:val="007D5985"/>
    <w:rPr>
      <w:b/>
      <w:i/>
    </w:rPr>
  </w:style>
  <w:style w:type="paragraph" w:customStyle="1" w:styleId="TableFiguresbold">
    <w:name w:val="Table Figures bold"/>
    <w:basedOn w:val="Tablefigures"/>
    <w:qFormat/>
    <w:rsid w:val="007D5985"/>
    <w:rPr>
      <w:b/>
    </w:rPr>
  </w:style>
  <w:style w:type="paragraph" w:customStyle="1" w:styleId="TableCaption">
    <w:name w:val="Table Caption"/>
    <w:basedOn w:val="Caption"/>
    <w:rsid w:val="0086024E"/>
    <w:pPr>
      <w:keepNext/>
      <w:spacing w:before="240" w:after="120"/>
    </w:pPr>
    <w:rPr>
      <w:rFonts w:eastAsia="Times New Roman"/>
      <w:color w:val="482D8C"/>
      <w:sz w:val="22"/>
      <w:lang w:eastAsia="en-US"/>
    </w:rPr>
  </w:style>
  <w:style w:type="table" w:customStyle="1" w:styleId="ARTableText">
    <w:name w:val="AR_Table_Text"/>
    <w:basedOn w:val="TableNormal"/>
    <w:uiPriority w:val="99"/>
    <w:qFormat/>
    <w:rsid w:val="000419C1"/>
    <w:pPr>
      <w:spacing w:after="0" w:line="240" w:lineRule="auto"/>
    </w:pPr>
    <w:rPr>
      <w:rFonts w:asciiTheme="majorHAnsi" w:eastAsia="Times New Roman" w:hAnsiTheme="majorHAnsi" w:cs="Times New Roman"/>
      <w:b/>
      <w:sz w:val="21"/>
      <w:szCs w:val="20"/>
      <w:lang w:eastAsia="en-AU"/>
    </w:rPr>
    <w:tblPr>
      <w:tblStyleRowBandSize w:val="1"/>
      <w:tblCellMar>
        <w:top w:w="57" w:type="dxa"/>
        <w:bottom w:w="57" w:type="dxa"/>
      </w:tblCellMar>
    </w:tblPr>
    <w:tcPr>
      <w:shd w:val="clear" w:color="auto" w:fill="E0E0E0"/>
      <w:vAlign w:val="center"/>
    </w:tcPr>
    <w:tblStylePr w:type="firstRow">
      <w:pPr>
        <w:jc w:val="center"/>
      </w:pPr>
      <w:rPr>
        <w:rFonts w:asciiTheme="minorHAnsi" w:hAnsiTheme="minorHAnsi"/>
        <w:b/>
        <w:sz w:val="20"/>
      </w:rPr>
      <w:tblPr/>
      <w:tcPr>
        <w:tcBorders>
          <w:top w:val="single" w:sz="4" w:space="0" w:color="000000"/>
          <w:left w:val="nil"/>
          <w:bottom w:val="single" w:sz="18" w:space="0" w:color="auto"/>
          <w:right w:val="nil"/>
        </w:tcBorders>
        <w:shd w:val="clear" w:color="auto" w:fill="auto"/>
      </w:tcPr>
    </w:tblStylePr>
    <w:tblStylePr w:type="lastRow">
      <w:rPr>
        <w:rFonts w:asciiTheme="minorHAnsi" w:hAnsiTheme="minorHAnsi"/>
        <w:sz w:val="20"/>
      </w:rPr>
      <w:tblPr/>
      <w:tcPr>
        <w:tcBorders>
          <w:bottom w:val="dotted" w:sz="6" w:space="0" w:color="auto"/>
        </w:tcBorders>
        <w:shd w:val="clear" w:color="auto" w:fill="ECECEC"/>
      </w:tcPr>
    </w:tblStylePr>
    <w:tblStylePr w:type="firstCol">
      <w:pPr>
        <w:jc w:val="left"/>
      </w:pPr>
      <w:rPr>
        <w:rFonts w:asciiTheme="minorHAnsi" w:hAnsiTheme="minorHAnsi"/>
        <w:sz w:val="20"/>
      </w:rPr>
      <w:tblPr/>
      <w:tcPr>
        <w:vAlign w:val="center"/>
      </w:tcPr>
    </w:tblStylePr>
    <w:tblStylePr w:type="band1Horz">
      <w:pPr>
        <w:jc w:val="left"/>
      </w:pPr>
      <w:rPr>
        <w:rFonts w:asciiTheme="minorHAnsi" w:hAnsiTheme="minorHAnsi"/>
        <w:sz w:val="18"/>
      </w:rPr>
      <w:tblPr/>
      <w:tcPr>
        <w:tcBorders>
          <w:bottom w:val="dotted" w:sz="6" w:space="0" w:color="auto"/>
        </w:tcBorders>
        <w:shd w:val="clear" w:color="auto" w:fill="auto"/>
      </w:tcPr>
    </w:tblStylePr>
    <w:tblStylePr w:type="band2Horz">
      <w:rPr>
        <w:rFonts w:asciiTheme="minorHAnsi" w:hAnsiTheme="minorHAnsi"/>
        <w:sz w:val="18"/>
      </w:rPr>
      <w:tblPr/>
      <w:tcPr>
        <w:tcBorders>
          <w:bottom w:val="dotted" w:sz="6" w:space="0" w:color="auto"/>
        </w:tcBorders>
        <w:shd w:val="clear" w:color="auto" w:fill="auto"/>
      </w:tcPr>
    </w:tblStylePr>
  </w:style>
  <w:style w:type="paragraph" w:customStyle="1" w:styleId="Tableheading">
    <w:name w:val="Table heading"/>
    <w:qFormat/>
    <w:rsid w:val="00C85938"/>
    <w:pPr>
      <w:spacing w:after="0"/>
    </w:pPr>
    <w:rPr>
      <w:rFonts w:eastAsia="Times New Roman" w:cs="Times New Roman"/>
      <w:sz w:val="21"/>
      <w:szCs w:val="21"/>
      <w:lang w:eastAsia="en-AU"/>
    </w:rPr>
  </w:style>
  <w:style w:type="table" w:customStyle="1" w:styleId="ARTableFigures">
    <w:name w:val="AR_Table_Figures"/>
    <w:basedOn w:val="ARTableText"/>
    <w:uiPriority w:val="99"/>
    <w:qFormat/>
    <w:rsid w:val="007D5985"/>
    <w:pPr>
      <w:jc w:val="right"/>
    </w:pPr>
    <w:tblPr/>
    <w:tcPr>
      <w:shd w:val="clear" w:color="auto" w:fill="E0E0E0"/>
    </w:tcPr>
    <w:tblStylePr w:type="firstRow">
      <w:pPr>
        <w:jc w:val="right"/>
      </w:pPr>
      <w:rPr>
        <w:rFonts w:asciiTheme="minorHAnsi" w:hAnsiTheme="minorHAnsi"/>
        <w:b/>
        <w:sz w:val="20"/>
      </w:rPr>
      <w:tblPr/>
      <w:tcPr>
        <w:tcBorders>
          <w:top w:val="single" w:sz="4" w:space="0" w:color="000000"/>
          <w:left w:val="nil"/>
          <w:bottom w:val="single" w:sz="18" w:space="0" w:color="auto"/>
          <w:right w:val="nil"/>
        </w:tcBorders>
        <w:shd w:val="clear" w:color="auto" w:fill="auto"/>
      </w:tcPr>
    </w:tblStylePr>
    <w:tblStylePr w:type="lastRow">
      <w:rPr>
        <w:rFonts w:asciiTheme="minorHAnsi" w:hAnsiTheme="minorHAnsi"/>
        <w:sz w:val="20"/>
      </w:rPr>
      <w:tblPr/>
      <w:tcPr>
        <w:tcBorders>
          <w:bottom w:val="dotted" w:sz="6" w:space="0" w:color="auto"/>
        </w:tcBorders>
        <w:shd w:val="clear" w:color="auto" w:fill="D9D9D9" w:themeFill="background1" w:themeFillShade="D9"/>
      </w:tcPr>
    </w:tblStylePr>
    <w:tblStylePr w:type="firstCol">
      <w:pPr>
        <w:jc w:val="left"/>
      </w:pPr>
      <w:rPr>
        <w:rFonts w:asciiTheme="minorHAnsi" w:hAnsiTheme="minorHAnsi"/>
        <w:sz w:val="20"/>
      </w:rPr>
      <w:tblPr/>
      <w:tcPr>
        <w:vAlign w:val="center"/>
      </w:tcPr>
    </w:tblStylePr>
    <w:tblStylePr w:type="band1Horz">
      <w:pPr>
        <w:jc w:val="right"/>
      </w:pPr>
      <w:rPr>
        <w:rFonts w:asciiTheme="minorHAnsi" w:hAnsiTheme="minorHAnsi"/>
        <w:sz w:val="18"/>
      </w:rPr>
      <w:tblPr/>
      <w:tcPr>
        <w:tcBorders>
          <w:bottom w:val="dotted" w:sz="6" w:space="0" w:color="auto"/>
        </w:tcBorders>
        <w:shd w:val="clear" w:color="auto" w:fill="auto"/>
        <w:vAlign w:val="center"/>
      </w:tcPr>
    </w:tblStylePr>
    <w:tblStylePr w:type="band2Horz">
      <w:pPr>
        <w:jc w:val="right"/>
      </w:pPr>
      <w:rPr>
        <w:rFonts w:asciiTheme="minorHAnsi" w:hAnsiTheme="minorHAnsi"/>
        <w:sz w:val="18"/>
      </w:rPr>
      <w:tblPr/>
      <w:tcPr>
        <w:tcBorders>
          <w:bottom w:val="dotted" w:sz="6" w:space="0" w:color="auto"/>
        </w:tcBorders>
        <w:shd w:val="clear" w:color="auto" w:fill="auto"/>
        <w:vAlign w:val="center"/>
      </w:tcPr>
    </w:tblStylePr>
  </w:style>
  <w:style w:type="table" w:customStyle="1" w:styleId="LightShading1">
    <w:name w:val="Light Shading1"/>
    <w:basedOn w:val="TableNormal"/>
    <w:uiPriority w:val="60"/>
    <w:rsid w:val="007903B1"/>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paragraph" w:styleId="NoteHeading">
    <w:name w:val="Note Heading"/>
    <w:basedOn w:val="Normal"/>
    <w:next w:val="Normal"/>
    <w:link w:val="NoteHeadingChar"/>
    <w:uiPriority w:val="99"/>
    <w:semiHidden/>
    <w:unhideWhenUsed/>
    <w:rsid w:val="007D5985"/>
    <w:pPr>
      <w:spacing w:after="0" w:line="240" w:lineRule="auto"/>
    </w:pPr>
  </w:style>
  <w:style w:type="character" w:customStyle="1" w:styleId="NoteHeadingChar">
    <w:name w:val="Note Heading Char"/>
    <w:basedOn w:val="DefaultParagraphFont"/>
    <w:link w:val="NoteHeading"/>
    <w:uiPriority w:val="99"/>
    <w:semiHidden/>
    <w:rsid w:val="007D5985"/>
    <w:rPr>
      <w:rFonts w:cs="Times New Roman"/>
      <w:sz w:val="21"/>
      <w:szCs w:val="21"/>
      <w:lang w:eastAsia="en-AU"/>
    </w:rPr>
  </w:style>
  <w:style w:type="paragraph" w:styleId="Caption">
    <w:name w:val="caption"/>
    <w:basedOn w:val="Normal"/>
    <w:next w:val="Normal"/>
    <w:uiPriority w:val="35"/>
    <w:unhideWhenUsed/>
    <w:qFormat/>
    <w:rsid w:val="005E5305"/>
    <w:pPr>
      <w:spacing w:before="200" w:line="220" w:lineRule="exact"/>
    </w:pPr>
    <w:rPr>
      <w:bCs/>
      <w:i/>
      <w:color w:val="323232" w:themeColor="accent1"/>
      <w:sz w:val="18"/>
      <w:szCs w:val="18"/>
    </w:rPr>
  </w:style>
  <w:style w:type="table" w:styleId="LightShading-Accent2">
    <w:name w:val="Light Shading Accent 2"/>
    <w:basedOn w:val="TableNormal"/>
    <w:uiPriority w:val="60"/>
    <w:rsid w:val="001912A2"/>
    <w:pPr>
      <w:spacing w:after="0" w:line="240" w:lineRule="auto"/>
    </w:pPr>
    <w:rPr>
      <w:color w:val="6D6F63" w:themeColor="accent2" w:themeShade="BF"/>
    </w:rPr>
    <w:tblPr>
      <w:tblStyleRowBandSize w:val="1"/>
      <w:tblStyleColBandSize w:val="1"/>
      <w:tblBorders>
        <w:top w:val="single" w:sz="8" w:space="0" w:color="929487" w:themeColor="accent2"/>
        <w:bottom w:val="single" w:sz="8" w:space="0" w:color="929487" w:themeColor="accent2"/>
      </w:tblBorders>
      <w:tblCellMar>
        <w:top w:w="113" w:type="dxa"/>
        <w:bottom w:w="113" w:type="dxa"/>
      </w:tblCellMar>
    </w:tblPr>
    <w:tcPr>
      <w:vAlign w:val="center"/>
    </w:tcPr>
    <w:tblStylePr w:type="firstRow">
      <w:pPr>
        <w:spacing w:before="0" w:after="0" w:line="240" w:lineRule="auto"/>
      </w:pPr>
      <w:rPr>
        <w:b/>
        <w:bCs/>
      </w:rPr>
      <w:tblPr/>
      <w:tcPr>
        <w:tcBorders>
          <w:top w:val="single" w:sz="8" w:space="0" w:color="929487" w:themeColor="accent2"/>
          <w:left w:val="nil"/>
          <w:bottom w:val="single" w:sz="8" w:space="0" w:color="929487" w:themeColor="accent2"/>
          <w:right w:val="nil"/>
          <w:insideH w:val="nil"/>
          <w:insideV w:val="nil"/>
        </w:tcBorders>
      </w:tcPr>
    </w:tblStylePr>
    <w:tblStylePr w:type="lastRow">
      <w:pPr>
        <w:spacing w:before="0" w:after="0" w:line="240" w:lineRule="auto"/>
      </w:pPr>
      <w:rPr>
        <w:b/>
        <w:bCs/>
      </w:rPr>
      <w:tblPr/>
      <w:tcPr>
        <w:tcBorders>
          <w:top w:val="single" w:sz="8" w:space="0" w:color="929487" w:themeColor="accent2"/>
          <w:left w:val="nil"/>
          <w:bottom w:val="single" w:sz="8" w:space="0" w:color="929487"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3E4E1" w:themeFill="accent2" w:themeFillTint="3F"/>
      </w:tcPr>
    </w:tblStylePr>
    <w:tblStylePr w:type="band1Horz">
      <w:tblPr/>
      <w:tcPr>
        <w:tcBorders>
          <w:left w:val="nil"/>
          <w:right w:val="nil"/>
          <w:insideH w:val="nil"/>
          <w:insideV w:val="nil"/>
        </w:tcBorders>
        <w:shd w:val="clear" w:color="auto" w:fill="E3E4E1" w:themeFill="accent2" w:themeFillTint="3F"/>
      </w:tcPr>
    </w:tblStylePr>
  </w:style>
  <w:style w:type="table" w:styleId="LightList-Accent2">
    <w:name w:val="Light List Accent 2"/>
    <w:basedOn w:val="TableNormal"/>
    <w:uiPriority w:val="61"/>
    <w:rsid w:val="009B7419"/>
    <w:pPr>
      <w:spacing w:after="0" w:line="240" w:lineRule="auto"/>
    </w:pPr>
    <w:tblPr>
      <w:tblStyleRowBandSize w:val="1"/>
      <w:tblStyleColBandSize w:val="1"/>
      <w:tblBorders>
        <w:top w:val="single" w:sz="8" w:space="0" w:color="929487" w:themeColor="accent2"/>
        <w:left w:val="single" w:sz="8" w:space="0" w:color="929487" w:themeColor="accent2"/>
        <w:bottom w:val="single" w:sz="8" w:space="0" w:color="929487" w:themeColor="accent2"/>
        <w:right w:val="single" w:sz="8" w:space="0" w:color="929487" w:themeColor="accent2"/>
      </w:tblBorders>
    </w:tblPr>
    <w:tblStylePr w:type="firstRow">
      <w:pPr>
        <w:spacing w:before="0" w:after="0" w:line="240" w:lineRule="auto"/>
      </w:pPr>
      <w:rPr>
        <w:b/>
        <w:bCs/>
        <w:color w:val="FFFFFF" w:themeColor="background1"/>
      </w:rPr>
      <w:tblPr/>
      <w:tcPr>
        <w:shd w:val="clear" w:color="auto" w:fill="929487" w:themeFill="accent2"/>
      </w:tcPr>
    </w:tblStylePr>
    <w:tblStylePr w:type="lastRow">
      <w:pPr>
        <w:spacing w:before="0" w:after="0" w:line="240" w:lineRule="auto"/>
      </w:pPr>
      <w:rPr>
        <w:b/>
        <w:bCs/>
      </w:rPr>
      <w:tblPr/>
      <w:tcPr>
        <w:tcBorders>
          <w:top w:val="double" w:sz="6" w:space="0" w:color="929487" w:themeColor="accent2"/>
          <w:left w:val="single" w:sz="8" w:space="0" w:color="929487" w:themeColor="accent2"/>
          <w:bottom w:val="single" w:sz="8" w:space="0" w:color="929487" w:themeColor="accent2"/>
          <w:right w:val="single" w:sz="8" w:space="0" w:color="929487" w:themeColor="accent2"/>
        </w:tcBorders>
      </w:tcPr>
    </w:tblStylePr>
    <w:tblStylePr w:type="firstCol">
      <w:rPr>
        <w:b/>
        <w:bCs/>
      </w:rPr>
    </w:tblStylePr>
    <w:tblStylePr w:type="lastCol">
      <w:rPr>
        <w:b/>
        <w:bCs/>
      </w:rPr>
    </w:tblStylePr>
    <w:tblStylePr w:type="band1Vert">
      <w:tblPr/>
      <w:tcPr>
        <w:tcBorders>
          <w:top w:val="single" w:sz="8" w:space="0" w:color="929487" w:themeColor="accent2"/>
          <w:left w:val="single" w:sz="8" w:space="0" w:color="929487" w:themeColor="accent2"/>
          <w:bottom w:val="single" w:sz="8" w:space="0" w:color="929487" w:themeColor="accent2"/>
          <w:right w:val="single" w:sz="8" w:space="0" w:color="929487" w:themeColor="accent2"/>
        </w:tcBorders>
      </w:tcPr>
    </w:tblStylePr>
    <w:tblStylePr w:type="band1Horz">
      <w:tblPr/>
      <w:tcPr>
        <w:tcBorders>
          <w:top w:val="single" w:sz="8" w:space="0" w:color="929487" w:themeColor="accent2"/>
          <w:left w:val="single" w:sz="8" w:space="0" w:color="929487" w:themeColor="accent2"/>
          <w:bottom w:val="single" w:sz="8" w:space="0" w:color="929487" w:themeColor="accent2"/>
          <w:right w:val="single" w:sz="8" w:space="0" w:color="929487" w:themeColor="accent2"/>
        </w:tcBorders>
      </w:tcPr>
    </w:tblStylePr>
  </w:style>
  <w:style w:type="table" w:styleId="MediumShading1-Accent2">
    <w:name w:val="Medium Shading 1 Accent 2"/>
    <w:basedOn w:val="TableNormal"/>
    <w:uiPriority w:val="63"/>
    <w:rsid w:val="009B7419"/>
    <w:pPr>
      <w:spacing w:after="0" w:line="240" w:lineRule="auto"/>
    </w:pPr>
    <w:tblPr>
      <w:tblStyleRowBandSize w:val="1"/>
      <w:tblStyleColBandSize w:val="1"/>
      <w:tblBorders>
        <w:insideH w:val="single" w:sz="8" w:space="0" w:color="929487" w:themeColor="accent2"/>
      </w:tblBorders>
    </w:tblPr>
    <w:tblStylePr w:type="firstRow">
      <w:pPr>
        <w:spacing w:before="0" w:after="0" w:line="240" w:lineRule="auto"/>
      </w:pPr>
      <w:rPr>
        <w:b/>
        <w:bCs/>
        <w:color w:val="FFFFFF" w:themeColor="background1"/>
      </w:rPr>
      <w:tblPr/>
      <w:tcPr>
        <w:tcBorders>
          <w:top w:val="single" w:sz="8" w:space="0" w:color="ADAEA4" w:themeColor="accent2" w:themeTint="BF"/>
          <w:left w:val="single" w:sz="8" w:space="0" w:color="ADAEA4" w:themeColor="accent2" w:themeTint="BF"/>
          <w:bottom w:val="single" w:sz="8" w:space="0" w:color="ADAEA4" w:themeColor="accent2" w:themeTint="BF"/>
          <w:right w:val="single" w:sz="8" w:space="0" w:color="ADAEA4" w:themeColor="accent2" w:themeTint="BF"/>
          <w:insideH w:val="nil"/>
          <w:insideV w:val="nil"/>
        </w:tcBorders>
        <w:shd w:val="clear" w:color="auto" w:fill="929487" w:themeFill="accent2"/>
      </w:tcPr>
    </w:tblStylePr>
    <w:tblStylePr w:type="lastRow">
      <w:pPr>
        <w:spacing w:before="0" w:after="0" w:line="240" w:lineRule="auto"/>
      </w:pPr>
      <w:rPr>
        <w:b/>
        <w:bCs/>
      </w:rPr>
      <w:tblPr/>
      <w:tcPr>
        <w:tcBorders>
          <w:top w:val="double" w:sz="6" w:space="0" w:color="ADAEA4" w:themeColor="accent2" w:themeTint="BF"/>
          <w:left w:val="single" w:sz="8" w:space="0" w:color="ADAEA4" w:themeColor="accent2" w:themeTint="BF"/>
          <w:bottom w:val="single" w:sz="8" w:space="0" w:color="ADAEA4" w:themeColor="accent2" w:themeTint="BF"/>
          <w:right w:val="single" w:sz="8" w:space="0" w:color="ADAEA4" w:themeColor="accent2" w:themeTint="BF"/>
          <w:insideH w:val="nil"/>
          <w:insideV w:val="nil"/>
        </w:tcBorders>
      </w:tcPr>
    </w:tblStylePr>
    <w:tblStylePr w:type="firstCol">
      <w:rPr>
        <w:b/>
        <w:bCs/>
      </w:rPr>
    </w:tblStylePr>
    <w:tblStylePr w:type="lastCol">
      <w:rPr>
        <w:b/>
        <w:bCs/>
      </w:rPr>
    </w:tblStylePr>
    <w:tblStylePr w:type="band1Vert">
      <w:tblPr/>
      <w:tcPr>
        <w:shd w:val="clear" w:color="auto" w:fill="E3E4E1" w:themeFill="accent2" w:themeFillTint="3F"/>
      </w:tcPr>
    </w:tblStylePr>
    <w:tblStylePr w:type="band1Horz">
      <w:tblPr/>
      <w:tcPr>
        <w:tcBorders>
          <w:insideH w:val="nil"/>
          <w:insideV w:val="nil"/>
        </w:tcBorders>
        <w:shd w:val="clear" w:color="auto" w:fill="E3E4E1" w:themeFill="accent2" w:themeFillTint="3F"/>
      </w:tcPr>
    </w:tblStylePr>
    <w:tblStylePr w:type="band2Horz">
      <w:tblPr/>
      <w:tcPr>
        <w:tcBorders>
          <w:insideH w:val="nil"/>
          <w:insideV w:val="nil"/>
        </w:tcBorders>
      </w:tcPr>
    </w:tblStylePr>
  </w:style>
  <w:style w:type="paragraph" w:styleId="BalloonText">
    <w:name w:val="Balloon Text"/>
    <w:basedOn w:val="Normal"/>
    <w:link w:val="BalloonTextChar"/>
    <w:uiPriority w:val="99"/>
    <w:semiHidden/>
    <w:unhideWhenUsed/>
    <w:rsid w:val="004502A1"/>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4502A1"/>
    <w:rPr>
      <w:rFonts w:ascii="Tahoma" w:hAnsi="Tahoma" w:cs="Tahoma"/>
      <w:sz w:val="16"/>
      <w:szCs w:val="16"/>
      <w:lang w:eastAsia="en-AU"/>
    </w:rPr>
  </w:style>
  <w:style w:type="character" w:styleId="Strong">
    <w:name w:val="Strong"/>
    <w:basedOn w:val="DefaultParagraphFont"/>
    <w:uiPriority w:val="22"/>
    <w:qFormat/>
    <w:rsid w:val="00C85938"/>
    <w:rPr>
      <w:b/>
      <w:bCs/>
    </w:rPr>
  </w:style>
  <w:style w:type="paragraph" w:styleId="NoSpacing">
    <w:name w:val="No Spacing"/>
    <w:link w:val="NoSpacingChar"/>
    <w:uiPriority w:val="1"/>
    <w:qFormat/>
    <w:rsid w:val="00F875BD"/>
    <w:pPr>
      <w:spacing w:after="0" w:line="240" w:lineRule="auto"/>
    </w:pPr>
    <w:rPr>
      <w:rFonts w:eastAsiaTheme="minorEastAsia"/>
      <w:lang w:val="en-US"/>
    </w:rPr>
  </w:style>
  <w:style w:type="character" w:customStyle="1" w:styleId="NoSpacingChar">
    <w:name w:val="No Spacing Char"/>
    <w:basedOn w:val="DefaultParagraphFont"/>
    <w:link w:val="NoSpacing"/>
    <w:uiPriority w:val="1"/>
    <w:rsid w:val="00F875BD"/>
    <w:rPr>
      <w:rFonts w:eastAsiaTheme="minorEastAsia"/>
      <w:lang w:val="en-US"/>
    </w:rPr>
  </w:style>
  <w:style w:type="paragraph" w:styleId="ListParagraph">
    <w:name w:val="List Paragraph"/>
    <w:aliases w:val="Heading 2.,List Paragraph1,Recommendation,List Paragraph11,Bullet point,Bullets,NAST Quote,L,CV text,F5 List Paragraph,Dot pt,List Paragraph111,Medium Grid 1 - Accent 21,Numbered Paragraph,List Paragraph2,NFP GP Bulleted List,列,FooterText"/>
    <w:basedOn w:val="Normal"/>
    <w:uiPriority w:val="34"/>
    <w:qFormat/>
    <w:rsid w:val="00AA6E5F"/>
    <w:pPr>
      <w:ind w:left="720"/>
      <w:contextualSpacing/>
    </w:pPr>
  </w:style>
  <w:style w:type="paragraph" w:customStyle="1" w:styleId="Tableheadbold">
    <w:name w:val="Table head bold"/>
    <w:basedOn w:val="Normal"/>
    <w:next w:val="Tablebody"/>
    <w:qFormat/>
    <w:rsid w:val="004B4981"/>
    <w:pPr>
      <w:spacing w:after="0"/>
    </w:pPr>
    <w:rPr>
      <w:rFonts w:asciiTheme="majorHAnsi" w:eastAsia="Times New Roman" w:hAnsiTheme="majorHAnsi"/>
      <w:b/>
    </w:rPr>
  </w:style>
  <w:style w:type="paragraph" w:customStyle="1" w:styleId="Tableheadblack">
    <w:name w:val="Table head black"/>
    <w:basedOn w:val="Tablehead"/>
    <w:qFormat/>
    <w:rsid w:val="00B70B52"/>
    <w:rPr>
      <w:rFonts w:cstheme="majorHAnsi"/>
      <w:b w:val="0"/>
      <w:color w:val="auto"/>
      <w:szCs w:val="21"/>
    </w:rPr>
  </w:style>
  <w:style w:type="paragraph" w:customStyle="1" w:styleId="Tableheadtext">
    <w:name w:val="Table head text"/>
    <w:basedOn w:val="Note"/>
    <w:qFormat/>
    <w:rsid w:val="00452B15"/>
    <w:pPr>
      <w:spacing w:after="0" w:line="240" w:lineRule="auto"/>
    </w:pPr>
    <w:rPr>
      <w:rFonts w:asciiTheme="majorHAnsi" w:hAnsiTheme="majorHAnsi" w:cstheme="majorHAnsi"/>
      <w:sz w:val="21"/>
      <w:szCs w:val="21"/>
    </w:rPr>
  </w:style>
  <w:style w:type="table" w:styleId="ColourfulListAccent3">
    <w:name w:val="Colorful List Accent 3"/>
    <w:aliases w:val="Colorful List - ACT Gov"/>
    <w:basedOn w:val="TableNormal"/>
    <w:uiPriority w:val="72"/>
    <w:rsid w:val="00214A8E"/>
    <w:pPr>
      <w:spacing w:after="0" w:line="240" w:lineRule="auto"/>
    </w:pPr>
    <w:rPr>
      <w:color w:val="000000" w:themeColor="text1"/>
    </w:rPr>
    <w:tblPr>
      <w:tblStyleRowBandSize w:val="1"/>
      <w:tblStyleColBandSize w:val="1"/>
    </w:tblPr>
    <w:tcPr>
      <w:shd w:val="clear" w:color="auto" w:fill="FFFFFF" w:themeFill="background1"/>
    </w:tcPr>
    <w:tblStylePr w:type="firstRow">
      <w:rPr>
        <w:b/>
        <w:bCs/>
        <w:color w:val="FFFFFF" w:themeColor="background1"/>
      </w:rPr>
      <w:tblPr/>
      <w:tcPr>
        <w:tcBorders>
          <w:bottom w:val="single" w:sz="12" w:space="0" w:color="FFFFFF" w:themeColor="background1"/>
        </w:tcBorders>
        <w:shd w:val="clear" w:color="auto" w:fill="282674" w:themeFill="accent4" w:themeFillShade="CC"/>
      </w:tcPr>
    </w:tblStylePr>
    <w:tblStylePr w:type="lastRow">
      <w:rPr>
        <w:b/>
        <w:bCs/>
        <w:color w:val="282674"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CCEE6" w:themeFill="accent3" w:themeFillTint="3F"/>
      </w:tcPr>
    </w:tblStylePr>
    <w:tblStylePr w:type="band1Horz">
      <w:tblPr/>
      <w:tcPr>
        <w:shd w:val="clear" w:color="auto" w:fill="EFD7EB" w:themeFill="accent3" w:themeFillTint="33"/>
      </w:tcPr>
    </w:tblStylePr>
  </w:style>
  <w:style w:type="table" w:styleId="ColourfulListAccent5">
    <w:name w:val="Colorful List Accent 5"/>
    <w:basedOn w:val="TableNormal"/>
    <w:uiPriority w:val="72"/>
    <w:rsid w:val="00E753AA"/>
    <w:pPr>
      <w:spacing w:after="0" w:line="240" w:lineRule="auto"/>
    </w:pPr>
    <w:rPr>
      <w:color w:val="000000" w:themeColor="text1"/>
    </w:rPr>
    <w:tblPr>
      <w:tblStyleRowBandSize w:val="1"/>
      <w:tblBorders>
        <w:insideV w:val="single" w:sz="4" w:space="0" w:color="FFFFFF" w:themeColor="background1"/>
      </w:tblBorders>
      <w:tblCellMar>
        <w:top w:w="113" w:type="dxa"/>
        <w:bottom w:w="113" w:type="dxa"/>
      </w:tblCellMar>
    </w:tblPr>
    <w:tcPr>
      <w:shd w:val="clear" w:color="auto" w:fill="E9E9E6" w:themeFill="accent2" w:themeFillTint="33"/>
      <w:vAlign w:val="center"/>
    </w:tcPr>
    <w:tblStylePr w:type="firstRow">
      <w:pPr>
        <w:jc w:val="left"/>
      </w:pPr>
      <w:rPr>
        <w:rFonts w:asciiTheme="majorHAnsi" w:hAnsiTheme="majorHAnsi"/>
        <w:b w:val="0"/>
        <w:bCs/>
        <w:color w:val="FFFFFF" w:themeColor="background1"/>
        <w:sz w:val="21"/>
      </w:rPr>
      <w:tblPr/>
      <w:tcPr>
        <w:shd w:val="clear" w:color="auto" w:fill="482D8C" w:themeFill="background2"/>
      </w:tcPr>
    </w:tblStylePr>
    <w:tblStylePr w:type="lastRow">
      <w:rPr>
        <w:b/>
        <w:bCs/>
        <w:color w:val="00AEEF" w:themeColor="text2"/>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Horz">
      <w:tblPr/>
      <w:tcPr>
        <w:shd w:val="clear" w:color="auto" w:fill="FFFFFF" w:themeFill="background1"/>
      </w:tcPr>
    </w:tblStylePr>
  </w:style>
  <w:style w:type="table" w:styleId="ColourfulListAccent6">
    <w:name w:val="Colorful List Accent 6"/>
    <w:basedOn w:val="TableNormal"/>
    <w:uiPriority w:val="72"/>
    <w:rsid w:val="001E7690"/>
    <w:pPr>
      <w:spacing w:after="0" w:line="240" w:lineRule="auto"/>
    </w:pPr>
    <w:rPr>
      <w:color w:val="000000" w:themeColor="text1"/>
    </w:rPr>
    <w:tblPr>
      <w:tblStyleRowBandSize w:val="1"/>
      <w:tblStyleColBandSize w:val="1"/>
    </w:tblPr>
    <w:tcPr>
      <w:shd w:val="clear" w:color="auto" w:fill="DDFFFC" w:themeFill="accent6" w:themeFillTint="19"/>
    </w:tcPr>
    <w:tblStylePr w:type="firstRow">
      <w:rPr>
        <w:b/>
        <w:bCs/>
        <w:color w:val="FFFFFF" w:themeColor="background1"/>
      </w:rPr>
      <w:tblPr/>
      <w:tcPr>
        <w:tcBorders>
          <w:bottom w:val="single" w:sz="12" w:space="0" w:color="FFFFFF" w:themeColor="background1"/>
        </w:tcBorders>
        <w:shd w:val="clear" w:color="auto" w:fill="D2510B" w:themeFill="accent5" w:themeFillShade="CC"/>
      </w:tcPr>
    </w:tblStylePr>
    <w:tblStylePr w:type="lastRow">
      <w:rPr>
        <w:b/>
        <w:bCs/>
        <w:color w:val="D2510B"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AFFF8" w:themeFill="accent6" w:themeFillTint="3F"/>
      </w:tcPr>
    </w:tblStylePr>
    <w:tblStylePr w:type="band1Horz">
      <w:tblPr/>
      <w:tcPr>
        <w:shd w:val="clear" w:color="auto" w:fill="BAFFF9" w:themeFill="accent6" w:themeFillTint="33"/>
      </w:tcPr>
    </w:tblStylePr>
  </w:style>
  <w:style w:type="table" w:customStyle="1" w:styleId="ACTGovblue">
    <w:name w:val="ACT Gov blue"/>
    <w:basedOn w:val="TableNormal"/>
    <w:uiPriority w:val="99"/>
    <w:qFormat/>
    <w:rsid w:val="001E7690"/>
    <w:pPr>
      <w:spacing w:after="0" w:line="240" w:lineRule="auto"/>
    </w:pPr>
    <w:tblPr/>
  </w:style>
  <w:style w:type="paragraph" w:customStyle="1" w:styleId="Introreverse">
    <w:name w:val="Intro reverse"/>
    <w:basedOn w:val="Intro"/>
    <w:qFormat/>
    <w:rsid w:val="0058377A"/>
    <w:rPr>
      <w:b/>
      <w:noProof/>
      <w:color w:val="BFBFBF" w:themeColor="background1" w:themeShade="BF"/>
      <w:sz w:val="28"/>
      <w:szCs w:val="28"/>
    </w:rPr>
  </w:style>
  <w:style w:type="paragraph" w:customStyle="1" w:styleId="Heading1reverse">
    <w:name w:val="Heading 1 reverse"/>
    <w:basedOn w:val="Heading1"/>
    <w:qFormat/>
    <w:rsid w:val="000B13CB"/>
    <w:rPr>
      <w:color w:val="FFFFFF" w:themeColor="background1"/>
    </w:rPr>
  </w:style>
  <w:style w:type="paragraph" w:customStyle="1" w:styleId="Heading3reverse">
    <w:name w:val="Heading 3 reverse"/>
    <w:basedOn w:val="Heading3"/>
    <w:qFormat/>
    <w:rsid w:val="00A56436"/>
    <w:rPr>
      <w:color w:val="FFFFFF" w:themeColor="background1"/>
    </w:rPr>
  </w:style>
  <w:style w:type="paragraph" w:customStyle="1" w:styleId="bodytextreverse">
    <w:name w:val="body text reverse"/>
    <w:basedOn w:val="Normal"/>
    <w:qFormat/>
    <w:rsid w:val="004C1925"/>
    <w:pPr>
      <w:spacing w:line="270" w:lineRule="exact"/>
    </w:pPr>
    <w:rPr>
      <w:rFonts w:ascii="Arial" w:hAnsi="Arial"/>
      <w:noProof/>
      <w:color w:val="FFFFFF" w:themeColor="background1"/>
      <w:kern w:val="22"/>
    </w:rPr>
  </w:style>
  <w:style w:type="paragraph" w:styleId="EnvelopeReturn">
    <w:name w:val="envelope return"/>
    <w:basedOn w:val="Normal"/>
    <w:uiPriority w:val="99"/>
    <w:unhideWhenUsed/>
    <w:rsid w:val="005E5305"/>
    <w:pPr>
      <w:spacing w:after="0" w:line="240" w:lineRule="auto"/>
    </w:pPr>
    <w:rPr>
      <w:rFonts w:asciiTheme="majorHAnsi" w:eastAsiaTheme="majorEastAsia" w:hAnsiTheme="majorHAnsi" w:cstheme="majorBidi"/>
      <w:sz w:val="20"/>
      <w:szCs w:val="20"/>
    </w:rPr>
  </w:style>
  <w:style w:type="paragraph" w:styleId="ListBullet">
    <w:name w:val="List Bullet"/>
    <w:basedOn w:val="Normal"/>
    <w:uiPriority w:val="99"/>
    <w:unhideWhenUsed/>
    <w:rsid w:val="0058173B"/>
    <w:pPr>
      <w:numPr>
        <w:numId w:val="6"/>
      </w:numPr>
      <w:contextualSpacing/>
    </w:pPr>
  </w:style>
  <w:style w:type="character" w:styleId="Emphasis">
    <w:name w:val="Emphasis"/>
    <w:basedOn w:val="DefaultParagraphFont"/>
    <w:uiPriority w:val="20"/>
    <w:qFormat/>
    <w:rsid w:val="002A093C"/>
    <w:rPr>
      <w:i/>
      <w:iCs/>
    </w:rPr>
  </w:style>
  <w:style w:type="character" w:styleId="IntenseEmphasis">
    <w:name w:val="Intense Emphasis"/>
    <w:basedOn w:val="DefaultParagraphFont"/>
    <w:uiPriority w:val="21"/>
    <w:qFormat/>
    <w:rsid w:val="00F47ECA"/>
    <w:rPr>
      <w:b/>
      <w:bCs/>
      <w:i/>
      <w:iCs/>
      <w:color w:val="323232" w:themeColor="accent1"/>
    </w:rPr>
  </w:style>
  <w:style w:type="character" w:customStyle="1" w:styleId="Heading5Char">
    <w:name w:val="Heading 5 Char"/>
    <w:basedOn w:val="DefaultParagraphFont"/>
    <w:link w:val="Heading5"/>
    <w:uiPriority w:val="9"/>
    <w:rsid w:val="00731AE2"/>
    <w:rPr>
      <w:rFonts w:asciiTheme="majorHAnsi" w:eastAsiaTheme="majorEastAsia" w:hAnsiTheme="majorHAnsi" w:cstheme="majorBidi"/>
      <w:color w:val="252525" w:themeColor="accent1" w:themeShade="BF"/>
      <w:sz w:val="21"/>
      <w:szCs w:val="21"/>
      <w:lang w:eastAsia="en-AU"/>
    </w:rPr>
  </w:style>
  <w:style w:type="character" w:styleId="CommentReference">
    <w:name w:val="annotation reference"/>
    <w:basedOn w:val="DefaultParagraphFont"/>
    <w:uiPriority w:val="99"/>
    <w:semiHidden/>
    <w:unhideWhenUsed/>
    <w:rsid w:val="00526DAC"/>
    <w:rPr>
      <w:sz w:val="16"/>
      <w:szCs w:val="16"/>
    </w:rPr>
  </w:style>
  <w:style w:type="paragraph" w:styleId="CommentText">
    <w:name w:val="annotation text"/>
    <w:basedOn w:val="Normal"/>
    <w:link w:val="CommentTextChar"/>
    <w:uiPriority w:val="99"/>
    <w:unhideWhenUsed/>
    <w:rsid w:val="00526DAC"/>
    <w:pPr>
      <w:spacing w:after="160" w:line="240" w:lineRule="auto"/>
    </w:pPr>
    <w:rPr>
      <w:rFonts w:cstheme="minorBidi"/>
      <w:sz w:val="20"/>
      <w:szCs w:val="20"/>
      <w:lang w:eastAsia="en-US"/>
    </w:rPr>
  </w:style>
  <w:style w:type="character" w:customStyle="1" w:styleId="CommentTextChar">
    <w:name w:val="Comment Text Char"/>
    <w:basedOn w:val="DefaultParagraphFont"/>
    <w:link w:val="CommentText"/>
    <w:uiPriority w:val="99"/>
    <w:rsid w:val="00526DAC"/>
    <w:rPr>
      <w:sz w:val="20"/>
      <w:szCs w:val="20"/>
    </w:rPr>
  </w:style>
  <w:style w:type="paragraph" w:styleId="CommentSubject">
    <w:name w:val="annotation subject"/>
    <w:basedOn w:val="CommentText"/>
    <w:next w:val="CommentText"/>
    <w:link w:val="CommentSubjectChar"/>
    <w:uiPriority w:val="99"/>
    <w:semiHidden/>
    <w:unhideWhenUsed/>
    <w:rsid w:val="00B7121F"/>
    <w:pPr>
      <w:spacing w:after="200"/>
    </w:pPr>
    <w:rPr>
      <w:rFonts w:cs="Times New Roman"/>
      <w:b/>
      <w:bCs/>
      <w:lang w:eastAsia="en-AU"/>
    </w:rPr>
  </w:style>
  <w:style w:type="character" w:customStyle="1" w:styleId="CommentSubjectChar">
    <w:name w:val="Comment Subject Char"/>
    <w:basedOn w:val="CommentTextChar"/>
    <w:link w:val="CommentSubject"/>
    <w:uiPriority w:val="99"/>
    <w:semiHidden/>
    <w:rsid w:val="00B7121F"/>
    <w:rPr>
      <w:rFonts w:cs="Times New Roman"/>
      <w:b/>
      <w:bCs/>
      <w:sz w:val="20"/>
      <w:szCs w:val="20"/>
      <w:lang w:eastAsia="en-AU"/>
    </w:rPr>
  </w:style>
  <w:style w:type="paragraph" w:customStyle="1" w:styleId="CSTalkingPoints">
    <w:name w:val="CS Talking Points"/>
    <w:basedOn w:val="Normal"/>
    <w:qFormat/>
    <w:rsid w:val="00C67620"/>
    <w:pPr>
      <w:pBdr>
        <w:top w:val="single" w:sz="12" w:space="5" w:color="00A99D" w:themeColor="accent6"/>
      </w:pBdr>
      <w:spacing w:before="360" w:after="400" w:line="240" w:lineRule="auto"/>
      <w:ind w:right="284"/>
    </w:pPr>
    <w:rPr>
      <w:rFonts w:cstheme="minorBidi"/>
      <w:i/>
      <w:iCs/>
      <w:sz w:val="28"/>
    </w:rPr>
  </w:style>
  <w:style w:type="paragraph" w:styleId="NormalWeb">
    <w:name w:val="Normal (Web)"/>
    <w:basedOn w:val="Normal"/>
    <w:uiPriority w:val="99"/>
    <w:unhideWhenUsed/>
    <w:rsid w:val="00475D3C"/>
    <w:pPr>
      <w:spacing w:before="100" w:beforeAutospacing="1" w:after="100" w:afterAutospacing="1" w:line="240" w:lineRule="auto"/>
    </w:pPr>
    <w:rPr>
      <w:rFonts w:ascii="Times New Roman" w:eastAsia="Times New Roman" w:hAnsi="Times New Roman"/>
      <w:sz w:val="24"/>
      <w:szCs w:val="24"/>
    </w:rPr>
  </w:style>
  <w:style w:type="character" w:styleId="FollowedHyperlink">
    <w:name w:val="FollowedHyperlink"/>
    <w:basedOn w:val="DefaultParagraphFont"/>
    <w:uiPriority w:val="99"/>
    <w:semiHidden/>
    <w:unhideWhenUsed/>
    <w:rsid w:val="00814395"/>
    <w:rPr>
      <w:color w:val="7F7F7F" w:themeColor="followedHyperlink"/>
      <w:u w:val="single"/>
    </w:rPr>
  </w:style>
  <w:style w:type="paragraph" w:customStyle="1" w:styleId="BodyCopy">
    <w:name w:val="Body Copy"/>
    <w:basedOn w:val="Normal"/>
    <w:qFormat/>
    <w:rsid w:val="0058173B"/>
    <w:pPr>
      <w:spacing w:after="240"/>
    </w:pPr>
  </w:style>
  <w:style w:type="paragraph" w:customStyle="1" w:styleId="Bulletintro">
    <w:name w:val="Bullet intro"/>
    <w:basedOn w:val="BodyCopy"/>
    <w:qFormat/>
    <w:rsid w:val="00213AD5"/>
    <w:pPr>
      <w:spacing w:after="120"/>
    </w:pPr>
  </w:style>
  <w:style w:type="paragraph" w:customStyle="1" w:styleId="ListNumbers">
    <w:name w:val="List Numbers"/>
    <w:basedOn w:val="ListBullet"/>
    <w:qFormat/>
    <w:rsid w:val="00C076CD"/>
    <w:pPr>
      <w:numPr>
        <w:numId w:val="7"/>
      </w:numPr>
      <w:spacing w:after="60"/>
      <w:ind w:left="357" w:hanging="357"/>
      <w:contextualSpacing w:val="0"/>
    </w:pPr>
  </w:style>
  <w:style w:type="paragraph" w:customStyle="1" w:styleId="ListNumbers-end">
    <w:name w:val="List Numbers - end"/>
    <w:basedOn w:val="ListNumbers"/>
    <w:qFormat/>
    <w:rsid w:val="00C076CD"/>
    <w:pPr>
      <w:spacing w:after="320"/>
    </w:pPr>
  </w:style>
  <w:style w:type="paragraph" w:customStyle="1" w:styleId="Figureheading">
    <w:name w:val="Figure heading"/>
    <w:basedOn w:val="BodyCopy"/>
    <w:qFormat/>
    <w:rsid w:val="005C3596"/>
    <w:rPr>
      <w:b/>
      <w:bCs/>
    </w:rPr>
  </w:style>
  <w:style w:type="character" w:styleId="UnresolvedMention">
    <w:name w:val="Unresolved Mention"/>
    <w:basedOn w:val="DefaultParagraphFont"/>
    <w:uiPriority w:val="99"/>
    <w:semiHidden/>
    <w:unhideWhenUsed/>
    <w:rsid w:val="0058173B"/>
    <w:rPr>
      <w:color w:val="605E5C"/>
      <w:shd w:val="clear" w:color="auto" w:fill="E1DFDD"/>
    </w:rPr>
  </w:style>
  <w:style w:type="paragraph" w:customStyle="1" w:styleId="Introbullet-letters">
    <w:name w:val="Intro bullet - letters"/>
    <w:basedOn w:val="Intro"/>
    <w:qFormat/>
    <w:rsid w:val="008930DB"/>
    <w:pPr>
      <w:numPr>
        <w:numId w:val="8"/>
      </w:numPr>
      <w:tabs>
        <w:tab w:val="left" w:pos="280"/>
      </w:tabs>
      <w:spacing w:before="120" w:after="120"/>
      <w:ind w:left="284" w:hanging="312"/>
    </w:pPr>
  </w:style>
  <w:style w:type="paragraph" w:customStyle="1" w:styleId="Content">
    <w:name w:val="Content"/>
    <w:basedOn w:val="Heading1"/>
    <w:qFormat/>
    <w:rsid w:val="00CB0CAB"/>
    <w:pPr>
      <w:spacing w:after="720"/>
    </w:pPr>
    <w:rPr>
      <w:bCs w:val="0"/>
      <w:caps w:val="0"/>
      <w:w w:val="95"/>
    </w:rPr>
  </w:style>
  <w:style w:type="paragraph" w:customStyle="1" w:styleId="CStalkingpointsbullets">
    <w:name w:val="CS talking points _ bullets"/>
    <w:basedOn w:val="CSTalkingPoints"/>
    <w:qFormat/>
    <w:rsid w:val="00753CA6"/>
    <w:pPr>
      <w:numPr>
        <w:numId w:val="9"/>
      </w:numPr>
      <w:pBdr>
        <w:top w:val="none" w:sz="0" w:space="0" w:color="auto"/>
      </w:pBdr>
      <w:spacing w:before="240" w:after="120"/>
      <w:ind w:left="714" w:hanging="357"/>
    </w:pPr>
  </w:style>
  <w:style w:type="paragraph" w:customStyle="1" w:styleId="xmsolistparagraph">
    <w:name w:val="x_msolistparagraph"/>
    <w:basedOn w:val="Normal"/>
    <w:rsid w:val="00F858A4"/>
    <w:pPr>
      <w:spacing w:after="0" w:line="240" w:lineRule="auto"/>
      <w:ind w:left="720"/>
    </w:pPr>
    <w:rPr>
      <w:rFonts w:ascii="Calibri" w:hAnsi="Calibri" w:cs="Calibri"/>
      <w:color w:val="auto"/>
    </w:rPr>
  </w:style>
  <w:style w:type="paragraph" w:customStyle="1" w:styleId="xmsonormal">
    <w:name w:val="x_msonormal"/>
    <w:basedOn w:val="Normal"/>
    <w:rsid w:val="00F858A4"/>
    <w:pPr>
      <w:spacing w:after="0" w:line="240" w:lineRule="auto"/>
    </w:pPr>
    <w:rPr>
      <w:rFonts w:ascii="Calibri" w:hAnsi="Calibri" w:cs="Calibri"/>
      <w:color w:val="auto"/>
    </w:rPr>
  </w:style>
  <w:style w:type="paragraph" w:styleId="Revision">
    <w:name w:val="Revision"/>
    <w:hidden/>
    <w:uiPriority w:val="99"/>
    <w:semiHidden/>
    <w:rsid w:val="008C36C5"/>
    <w:pPr>
      <w:spacing w:after="0" w:line="240" w:lineRule="auto"/>
    </w:pPr>
    <w:rPr>
      <w:rFonts w:cs="Times New Roman"/>
      <w:color w:val="191919"/>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758135330">
      <w:bodyDiv w:val="1"/>
      <w:marLeft w:val="0"/>
      <w:marRight w:val="0"/>
      <w:marTop w:val="0"/>
      <w:marBottom w:val="0"/>
      <w:divBdr>
        <w:top w:val="none" w:sz="0" w:space="0" w:color="auto"/>
        <w:left w:val="none" w:sz="0" w:space="0" w:color="auto"/>
        <w:bottom w:val="none" w:sz="0" w:space="0" w:color="auto"/>
        <w:right w:val="none" w:sz="0" w:space="0" w:color="auto"/>
      </w:divBdr>
    </w:div>
    <w:div w:id="793135818">
      <w:bodyDiv w:val="1"/>
      <w:marLeft w:val="0"/>
      <w:marRight w:val="0"/>
      <w:marTop w:val="0"/>
      <w:marBottom w:val="0"/>
      <w:divBdr>
        <w:top w:val="none" w:sz="0" w:space="0" w:color="auto"/>
        <w:left w:val="none" w:sz="0" w:space="0" w:color="auto"/>
        <w:bottom w:val="none" w:sz="0" w:space="0" w:color="auto"/>
        <w:right w:val="none" w:sz="0" w:space="0" w:color="auto"/>
      </w:divBdr>
    </w:div>
    <w:div w:id="12069904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hyperlink" Target="https://forms.afp.gov.au/online_forms/actpolicing_reporting_sexual_assault"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yperlink" Target="https://hrc.act.gov.au/act-intermediary-program/"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chart" Target="charts/chart1.xml"/><Relationship Id="rId20" Type="http://schemas.openxmlformats.org/officeDocument/2006/relationships/image" Target="media/image3.jpe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header" Target="header6.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hyperlink" Target="https://police.act.gov.au/safety-and-security/sexual-assault"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eader" Target="header5.xml"/></Relationships>
</file>

<file path=word/_rels/header2.xml.rels><?xml version="1.0" encoding="UTF-8" standalone="yes"?>
<Relationships xmlns="http://schemas.openxmlformats.org/package/2006/relationships"><Relationship Id="rId1" Type="http://schemas.openxmlformats.org/officeDocument/2006/relationships/image" Target="media/image2.emf"/></Relationships>
</file>

<file path=word/_rels/header5.xml.rels><?xml version="1.0" encoding="UTF-8" standalone="yes"?>
<Relationships xmlns="http://schemas.openxmlformats.org/package/2006/relationships"><Relationship Id="rId1" Type="http://schemas.openxmlformats.org/officeDocument/2006/relationships/image" Target="media/image2.e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egan%20callaway\Downloads\Publication-template-purple.dotx"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file:////act.gov.au\chief%20minister\cmd\PolicyGroup\Royal%20Commission%20-%20Child%20Abuse\Royal%20Commission%20-%20Child%20Abuse%20-%202020%20(CURRENT)\1.%20Annual%20Progress%20Report\2020%20Third%20Progress%20Report\5.%20Draft%20Sections\Graph%20of%20Progress%202020.xlsx" TargetMode="External"/><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8"/>
    </mc:Choice>
    <mc:Fallback>
      <c:style val="8"/>
    </mc:Fallback>
  </mc:AlternateContent>
  <c:chart>
    <c:title>
      <c:tx>
        <c:rich>
          <a:bodyPr rot="0" spcFirstLastPara="1" vertOverflow="ellipsis" vert="horz" wrap="square" anchor="ctr" anchorCtr="1"/>
          <a:lstStyle/>
          <a:p>
            <a:pPr>
              <a:defRPr sz="2000" b="1" i="0" u="none" strike="noStrike" kern="1200" cap="none" spc="0" normalizeH="0" baseline="0">
                <a:solidFill>
                  <a:schemeClr val="tx1">
                    <a:lumMod val="65000"/>
                    <a:lumOff val="35000"/>
                  </a:schemeClr>
                </a:solidFill>
                <a:latin typeface="+mj-lt"/>
                <a:ea typeface="+mj-ea"/>
                <a:cs typeface="+mj-cs"/>
              </a:defRPr>
            </a:pPr>
            <a:r>
              <a:rPr lang="en-AU" sz="1300" b="1"/>
              <a:t>Figure 1: Overall Progress Against Recommendations of the Royal Commission Final Report</a:t>
            </a:r>
          </a:p>
        </c:rich>
      </c:tx>
      <c:overlay val="0"/>
      <c:spPr>
        <a:noFill/>
        <a:ln>
          <a:noFill/>
        </a:ln>
        <a:effectLst/>
      </c:spPr>
      <c:txPr>
        <a:bodyPr rot="0" spcFirstLastPara="1" vertOverflow="ellipsis" vert="horz" wrap="square" anchor="ctr" anchorCtr="1"/>
        <a:lstStyle/>
        <a:p>
          <a:pPr>
            <a:defRPr sz="2000" b="1" i="0" u="none" strike="noStrike" kern="1200" cap="none" spc="0" normalizeH="0" baseline="0">
              <a:solidFill>
                <a:schemeClr val="tx1">
                  <a:lumMod val="65000"/>
                  <a:lumOff val="35000"/>
                </a:schemeClr>
              </a:solidFill>
              <a:latin typeface="+mj-lt"/>
              <a:ea typeface="+mj-ea"/>
              <a:cs typeface="+mj-cs"/>
            </a:defRPr>
          </a:pPr>
          <a:endParaRPr lang="en-US"/>
        </a:p>
      </c:txPr>
    </c:title>
    <c:autoTitleDeleted val="0"/>
    <c:plotArea>
      <c:layout/>
      <c:barChart>
        <c:barDir val="col"/>
        <c:grouping val="clustered"/>
        <c:varyColors val="0"/>
        <c:ser>
          <c:idx val="0"/>
          <c:order val="0"/>
          <c:tx>
            <c:strRef>
              <c:f>Sheet1!$C$1</c:f>
              <c:strCache>
                <c:ptCount val="1"/>
                <c:pt idx="0">
                  <c:v>Complete</c:v>
                </c:pt>
              </c:strCache>
            </c:strRef>
          </c:tx>
          <c:spPr>
            <a:solidFill>
              <a:schemeClr val="accent6">
                <a:tint val="6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Sheet1!$A$2:$B$4</c:f>
              <c:strCache>
                <c:ptCount val="3"/>
                <c:pt idx="0">
                  <c:v>2018</c:v>
                </c:pt>
                <c:pt idx="1">
                  <c:v>2019</c:v>
                </c:pt>
                <c:pt idx="2">
                  <c:v>2020</c:v>
                </c:pt>
              </c:strCache>
            </c:strRef>
          </c:cat>
          <c:val>
            <c:numRef>
              <c:f>Sheet1!$C$2:$C$4</c:f>
              <c:numCache>
                <c:formatCode>General</c:formatCode>
                <c:ptCount val="3"/>
                <c:pt idx="0">
                  <c:v>116</c:v>
                </c:pt>
                <c:pt idx="1">
                  <c:v>138</c:v>
                </c:pt>
                <c:pt idx="2">
                  <c:v>167</c:v>
                </c:pt>
              </c:numCache>
            </c:numRef>
          </c:val>
          <c:extLst>
            <c:ext xmlns:c16="http://schemas.microsoft.com/office/drawing/2014/chart" uri="{C3380CC4-5D6E-409C-BE32-E72D297353CC}">
              <c16:uniqueId val="{00000000-34A6-FA41-BBD5-24AA42578D9A}"/>
            </c:ext>
          </c:extLst>
        </c:ser>
        <c:ser>
          <c:idx val="1"/>
          <c:order val="1"/>
          <c:tx>
            <c:strRef>
              <c:f>Sheet1!$D$1</c:f>
              <c:strCache>
                <c:ptCount val="1"/>
                <c:pt idx="0">
                  <c:v>Progressing</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Sheet1!$A$2:$B$4</c:f>
              <c:strCache>
                <c:ptCount val="3"/>
                <c:pt idx="0">
                  <c:v>2018</c:v>
                </c:pt>
                <c:pt idx="1">
                  <c:v>2019</c:v>
                </c:pt>
                <c:pt idx="2">
                  <c:v>2020</c:v>
                </c:pt>
              </c:strCache>
            </c:strRef>
          </c:cat>
          <c:val>
            <c:numRef>
              <c:f>Sheet1!$D$2:$D$4</c:f>
              <c:numCache>
                <c:formatCode>General</c:formatCode>
                <c:ptCount val="3"/>
                <c:pt idx="0">
                  <c:v>174</c:v>
                </c:pt>
                <c:pt idx="1">
                  <c:v>152</c:v>
                </c:pt>
                <c:pt idx="2">
                  <c:v>123</c:v>
                </c:pt>
              </c:numCache>
            </c:numRef>
          </c:val>
          <c:extLst>
            <c:ext xmlns:c16="http://schemas.microsoft.com/office/drawing/2014/chart" uri="{C3380CC4-5D6E-409C-BE32-E72D297353CC}">
              <c16:uniqueId val="{00000001-34A6-FA41-BBD5-24AA42578D9A}"/>
            </c:ext>
          </c:extLst>
        </c:ser>
        <c:ser>
          <c:idx val="2"/>
          <c:order val="2"/>
          <c:tx>
            <c:strRef>
              <c:f>Sheet1!$E$1</c:f>
              <c:strCache>
                <c:ptCount val="1"/>
                <c:pt idx="0">
                  <c:v>Noted</c:v>
                </c:pt>
              </c:strCache>
            </c:strRef>
          </c:tx>
          <c:spPr>
            <a:solidFill>
              <a:schemeClr val="accent6">
                <a:shade val="6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Sheet1!$A$2:$B$4</c:f>
              <c:strCache>
                <c:ptCount val="3"/>
                <c:pt idx="0">
                  <c:v>2018</c:v>
                </c:pt>
                <c:pt idx="1">
                  <c:v>2019</c:v>
                </c:pt>
                <c:pt idx="2">
                  <c:v>2020</c:v>
                </c:pt>
              </c:strCache>
            </c:strRef>
          </c:cat>
          <c:val>
            <c:numRef>
              <c:f>Sheet1!$E$2:$E$4</c:f>
              <c:numCache>
                <c:formatCode>General</c:formatCode>
                <c:ptCount val="3"/>
                <c:pt idx="0">
                  <c:v>17</c:v>
                </c:pt>
                <c:pt idx="1">
                  <c:v>17</c:v>
                </c:pt>
                <c:pt idx="2">
                  <c:v>17</c:v>
                </c:pt>
              </c:numCache>
            </c:numRef>
          </c:val>
          <c:extLst>
            <c:ext xmlns:c16="http://schemas.microsoft.com/office/drawing/2014/chart" uri="{C3380CC4-5D6E-409C-BE32-E72D297353CC}">
              <c16:uniqueId val="{00000002-34A6-FA41-BBD5-24AA42578D9A}"/>
            </c:ext>
          </c:extLst>
        </c:ser>
        <c:dLbls>
          <c:showLegendKey val="0"/>
          <c:showVal val="0"/>
          <c:showCatName val="0"/>
          <c:showSerName val="0"/>
          <c:showPercent val="0"/>
          <c:showBubbleSize val="0"/>
        </c:dLbls>
        <c:gapWidth val="199"/>
        <c:axId val="529933752"/>
        <c:axId val="529932440"/>
      </c:barChart>
      <c:catAx>
        <c:axId val="5299337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cap="none" spc="0" normalizeH="0" baseline="0">
                <a:solidFill>
                  <a:schemeClr val="tx1">
                    <a:lumMod val="65000"/>
                    <a:lumOff val="35000"/>
                  </a:schemeClr>
                </a:solidFill>
                <a:latin typeface="+mn-lt"/>
                <a:ea typeface="+mn-ea"/>
                <a:cs typeface="+mn-cs"/>
              </a:defRPr>
            </a:pPr>
            <a:endParaRPr lang="en-US"/>
          </a:p>
        </c:txPr>
        <c:crossAx val="529932440"/>
        <c:crosses val="autoZero"/>
        <c:auto val="1"/>
        <c:lblAlgn val="ctr"/>
        <c:lblOffset val="100"/>
        <c:noMultiLvlLbl val="0"/>
      </c:catAx>
      <c:valAx>
        <c:axId val="529932440"/>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crossAx val="529933752"/>
        <c:crosses val="autoZero"/>
        <c:crossBetween val="between"/>
        <c:majorUnit val="100"/>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withinLinearReversed" id="26">
  <a:schemeClr val="accent6"/>
</cs:colorStyle>
</file>

<file path=word/charts/style1.xml><?xml version="1.0" encoding="utf-8"?>
<cs:chartStyle xmlns:cs="http://schemas.microsoft.com/office/drawing/2012/chartStyle" xmlns:a="http://schemas.openxmlformats.org/drawingml/2006/main" id="212">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b="0" kern="1200" cap="none" spc="0" normalizeH="0" baseline="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75000"/>
        <a:lumOff val="25000"/>
      </a:schemeClr>
    </cs:fontRef>
    <cs:spPr>
      <a:solidFill>
        <a:schemeClr val="dk1">
          <a:lumMod val="15000"/>
          <a:lumOff val="85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38100"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8"/>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50000"/>
            <a:lumOff val="50000"/>
          </a:schemeClr>
        </a:solidFill>
        <a:prstDash val="dash"/>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w="9525" cap="flat" cmpd="sng" algn="ctr">
        <a:solidFill>
          <a:schemeClr val="tx1">
            <a:lumMod val="5000"/>
            <a:lumOff val="95000"/>
          </a:schemeClr>
        </a:solidFill>
        <a:round/>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000" b="0" kern="1200" cap="none" spc="0" normalizeH="0" baseline="0"/>
  </cs:title>
  <cs:trendline>
    <cs:lnRef idx="0">
      <cs:styleClr val="auto"/>
    </cs:lnRef>
    <cs:fillRef idx="0"/>
    <cs:effectRef idx="0"/>
    <cs:fontRef idx="minor">
      <a:schemeClr val="dk1"/>
    </cs:fontRef>
    <cs:spPr>
      <a:ln w="19050" cap="rnd">
        <a:solidFill>
          <a:schemeClr val="phClr"/>
        </a:solidFill>
        <a:round/>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word/theme/theme1.xml><?xml version="1.0" encoding="utf-8"?>
<a:theme xmlns:a="http://schemas.openxmlformats.org/drawingml/2006/main" name="Arts ACT">
  <a:themeElements>
    <a:clrScheme name="ACT gov blue violet">
      <a:dk1>
        <a:sysClr val="windowText" lastClr="000000"/>
      </a:dk1>
      <a:lt1>
        <a:sysClr val="window" lastClr="FFFFFF"/>
      </a:lt1>
      <a:dk2>
        <a:srgbClr val="00AEEF"/>
      </a:dk2>
      <a:lt2>
        <a:srgbClr val="482D8C"/>
      </a:lt2>
      <a:accent1>
        <a:srgbClr val="323232"/>
      </a:accent1>
      <a:accent2>
        <a:srgbClr val="929487"/>
      </a:accent2>
      <a:accent3>
        <a:srgbClr val="AB4399"/>
      </a:accent3>
      <a:accent4>
        <a:srgbClr val="333092"/>
      </a:accent4>
      <a:accent5>
        <a:srgbClr val="F36C23"/>
      </a:accent5>
      <a:accent6>
        <a:srgbClr val="00A99D"/>
      </a:accent6>
      <a:hlink>
        <a:srgbClr val="333092"/>
      </a:hlink>
      <a:folHlink>
        <a:srgbClr val="7F7F7F"/>
      </a:folHlink>
    </a:clrScheme>
    <a:fontScheme name="Arial-Calibri">
      <a:majorFont>
        <a:latin typeface="Arial"/>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ct:contentTypeSchema xmlns:ct="http://schemas.microsoft.com/office/2006/metadata/contentType" xmlns:ma="http://schemas.microsoft.com/office/2006/metadata/properties/metaAttributes" ct:_="" ma:_="" ma:contentTypeName="Unknown Document Type" ma:contentTypeID="0x010104" ma:contentTypeVersion="0" ma:contentTypeDescription="" ma:contentTypeScope="" ma:versionID="05d83ceaa0bbd2e3bc716e6e66bd857a">
  <xsd:schema xmlns:xsd="http://www.w3.org/2001/XMLSchema" xmlns:xs="http://www.w3.org/2001/XMLSchema" xmlns:p="http://schemas.microsoft.com/office/2006/metadata/properties" targetNamespace="http://schemas.microsoft.com/office/2006/metadata/properties" ma:root="true" ma:fieldsID="b3d69fe45253d5ff147bb69036b756a7">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47302E-0BA8-4256-ADFF-F8CE85207330}">
  <ds:schemaRefs>
    <ds:schemaRef ds:uri="http://schemas.openxmlformats.org/officeDocument/2006/bibliography"/>
  </ds:schemaRefs>
</ds:datastoreItem>
</file>

<file path=customXml/itemProps2.xml><?xml version="1.0" encoding="utf-8"?>
<ds:datastoreItem xmlns:ds="http://schemas.openxmlformats.org/officeDocument/2006/customXml" ds:itemID="{8C2DAFE5-D8DC-434B-9047-DC88348C12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3.xml><?xml version="1.0" encoding="utf-8"?>
<ds:datastoreItem xmlns:ds="http://schemas.openxmlformats.org/officeDocument/2006/customXml" ds:itemID="{0768B9F4-ACED-42E7-9C6F-59C95F7D1CC4}">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56B4A920-7F81-46E1-953D-E350C4A79E8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C:\Users\megan callaway\Downloads\Publication-template-purple.dotx</Template>
  <TotalTime>3</TotalTime>
  <Pages>21</Pages>
  <Words>4900</Words>
  <Characters>27935</Characters>
  <Application>Microsoft Office Word</Application>
  <DocSecurity>0</DocSecurity>
  <Lines>232</Lines>
  <Paragraphs>65</Paragraphs>
  <ScaleCrop>false</ScaleCrop>
  <HeadingPairs>
    <vt:vector size="2" baseType="variant">
      <vt:variant>
        <vt:lpstr>Title</vt:lpstr>
      </vt:variant>
      <vt:variant>
        <vt:i4>1</vt:i4>
      </vt:variant>
    </vt:vector>
  </HeadingPairs>
  <TitlesOfParts>
    <vt:vector size="1" baseType="lpstr">
      <vt:lpstr>The ACT Government Second Annual Progress Report</vt:lpstr>
    </vt:vector>
  </TitlesOfParts>
  <Company>ACT Government</Company>
  <LinksUpToDate>false</LinksUpToDate>
  <CharactersWithSpaces>32770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ACT Government Second Annual Progress Report</dc:title>
  <dc:subject>Publication template purple</dc:subject>
  <dc:creator>ACT Government - Policy and Cabinet</dc:creator>
  <cp:keywords>Responding to the recommendations of the Royal Commission into Institutional responses to child sexual abuse</cp:keywords>
  <cp:lastModifiedBy>Bowgen, Stephen</cp:lastModifiedBy>
  <cp:revision>3</cp:revision>
  <cp:lastPrinted>2021-03-29T00:46:00Z</cp:lastPrinted>
  <dcterms:created xsi:type="dcterms:W3CDTF">2021-03-29T04:14:00Z</dcterms:created>
  <dcterms:modified xsi:type="dcterms:W3CDTF">2021-03-29T04:40:00Z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4,5,6,7,8,9</vt:lpwstr>
  </property>
  <property fmtid="{D5CDD505-2E9C-101B-9397-08002B2CF9AE}" pid="3" name="ClassificationContentMarkingHeaderFontProps">
    <vt:lpwstr>#a80000,12,Calibri</vt:lpwstr>
  </property>
  <property fmtid="{D5CDD505-2E9C-101B-9397-08002B2CF9AE}" pid="4" name="ClassificationContentMarkingHeaderText">
    <vt:lpwstr>UNOFFICIAL</vt:lpwstr>
  </property>
  <property fmtid="{D5CDD505-2E9C-101B-9397-08002B2CF9AE}" pid="5" name="MSIP_Label_f0349623-a0c6-4136-a66a-705a611e2698_Enabled">
    <vt:lpwstr>true</vt:lpwstr>
  </property>
  <property fmtid="{D5CDD505-2E9C-101B-9397-08002B2CF9AE}" pid="6" name="MSIP_Label_f0349623-a0c6-4136-a66a-705a611e2698_SetDate">
    <vt:lpwstr>2021-03-29T00:46:29Z</vt:lpwstr>
  </property>
  <property fmtid="{D5CDD505-2E9C-101B-9397-08002B2CF9AE}" pid="7" name="MSIP_Label_f0349623-a0c6-4136-a66a-705a611e2698_Method">
    <vt:lpwstr>Privileged</vt:lpwstr>
  </property>
  <property fmtid="{D5CDD505-2E9C-101B-9397-08002B2CF9AE}" pid="8" name="MSIP_Label_f0349623-a0c6-4136-a66a-705a611e2698_Name">
    <vt:lpwstr>f0349623-a0c6-4136-a66a-705a611e2698</vt:lpwstr>
  </property>
  <property fmtid="{D5CDD505-2E9C-101B-9397-08002B2CF9AE}" pid="9" name="MSIP_Label_f0349623-a0c6-4136-a66a-705a611e2698_SiteId">
    <vt:lpwstr>b46c1908-0334-4236-b978-585ee88e4199</vt:lpwstr>
  </property>
  <property fmtid="{D5CDD505-2E9C-101B-9397-08002B2CF9AE}" pid="10" name="MSIP_Label_f0349623-a0c6-4136-a66a-705a611e2698_ActionId">
    <vt:lpwstr>cc9132b1-12db-4c94-bef4-00506126d5cf</vt:lpwstr>
  </property>
  <property fmtid="{D5CDD505-2E9C-101B-9397-08002B2CF9AE}" pid="11" name="MSIP_Label_f0349623-a0c6-4136-a66a-705a611e2698_ContentBits">
    <vt:lpwstr>1</vt:lpwstr>
  </property>
</Properties>
</file>